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1"/>
  </p:notesMasterIdLst>
  <p:sldIdLst>
    <p:sldId id="458" r:id="rId2"/>
    <p:sldId id="8440" r:id="rId3"/>
    <p:sldId id="2146849607" r:id="rId4"/>
    <p:sldId id="461" r:id="rId5"/>
    <p:sldId id="8441" r:id="rId6"/>
    <p:sldId id="8442" r:id="rId7"/>
    <p:sldId id="459" r:id="rId8"/>
    <p:sldId id="8447" r:id="rId9"/>
    <p:sldId id="8397" r:id="rId10"/>
    <p:sldId id="460" r:id="rId11"/>
    <p:sldId id="8431" r:id="rId12"/>
    <p:sldId id="8404" r:id="rId13"/>
    <p:sldId id="8399" r:id="rId14"/>
    <p:sldId id="2146849619" r:id="rId15"/>
    <p:sldId id="2146849620" r:id="rId16"/>
    <p:sldId id="8405" r:id="rId17"/>
    <p:sldId id="8402" r:id="rId18"/>
    <p:sldId id="8406" r:id="rId19"/>
    <p:sldId id="8403" r:id="rId20"/>
    <p:sldId id="8448" r:id="rId21"/>
    <p:sldId id="2146849617" r:id="rId22"/>
    <p:sldId id="432" r:id="rId23"/>
    <p:sldId id="2146849604" r:id="rId24"/>
    <p:sldId id="2146849608" r:id="rId25"/>
    <p:sldId id="2146849609" r:id="rId26"/>
    <p:sldId id="2146849606" r:id="rId27"/>
    <p:sldId id="2146849610" r:id="rId28"/>
    <p:sldId id="8454" r:id="rId29"/>
    <p:sldId id="2146849616" r:id="rId30"/>
    <p:sldId id="1525" r:id="rId31"/>
    <p:sldId id="2146849612" r:id="rId32"/>
    <p:sldId id="2146849613" r:id="rId33"/>
    <p:sldId id="2146849614" r:id="rId34"/>
    <p:sldId id="2146849615" r:id="rId35"/>
    <p:sldId id="8452" r:id="rId36"/>
    <p:sldId id="8453" r:id="rId37"/>
    <p:sldId id="474" r:id="rId38"/>
    <p:sldId id="2146849603" r:id="rId39"/>
    <p:sldId id="463"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375E"/>
    <a:srgbClr val="CCCF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787" autoAdjust="0"/>
    <p:restoredTop sz="94660"/>
  </p:normalViewPr>
  <p:slideViewPr>
    <p:cSldViewPr snapToGrid="0">
      <p:cViewPr varScale="1">
        <p:scale>
          <a:sx n="112" d="100"/>
          <a:sy n="112" d="100"/>
        </p:scale>
        <p:origin x="123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ysClr val="windowText" lastClr="000000"/>
                </a:solidFill>
                <a:latin typeface="Franklin Gothic Demi Cond" panose="020B0706030402020204" pitchFamily="34" charset="0"/>
                <a:ea typeface="+mn-ea"/>
                <a:cs typeface="+mn-cs"/>
              </a:defRPr>
            </a:pPr>
            <a:r>
              <a:rPr lang="en-US" sz="2000" dirty="0">
                <a:solidFill>
                  <a:sysClr val="windowText" lastClr="000000"/>
                </a:solidFill>
                <a:latin typeface="Franklin Gothic Demi Cond" panose="020B0706030402020204" pitchFamily="34" charset="0"/>
              </a:rPr>
              <a:t>Firearms</a:t>
            </a:r>
            <a:r>
              <a:rPr lang="en-US" sz="2000" baseline="0" dirty="0">
                <a:solidFill>
                  <a:sysClr val="windowText" lastClr="000000"/>
                </a:solidFill>
                <a:latin typeface="Franklin Gothic Demi Cond" panose="020B0706030402020204" pitchFamily="34" charset="0"/>
              </a:rPr>
              <a:t> </a:t>
            </a:r>
            <a:r>
              <a:rPr lang="en-US" sz="2000" baseline="0" dirty="0">
                <a:solidFill>
                  <a:srgbClr val="FC8D62"/>
                </a:solidFill>
                <a:latin typeface="Franklin Gothic Demi Cond" panose="020B0706030402020204" pitchFamily="34" charset="0"/>
              </a:rPr>
              <a:t>Kept In or </a:t>
            </a:r>
          </a:p>
          <a:p>
            <a:pPr>
              <a:defRPr sz="2000">
                <a:solidFill>
                  <a:sysClr val="windowText" lastClr="000000"/>
                </a:solidFill>
                <a:latin typeface="Franklin Gothic Demi Cond" panose="020B0706030402020204" pitchFamily="34" charset="0"/>
              </a:defRPr>
            </a:pPr>
            <a:r>
              <a:rPr lang="en-US" sz="2000" baseline="0" dirty="0">
                <a:solidFill>
                  <a:srgbClr val="FC8D62"/>
                </a:solidFill>
                <a:latin typeface="Franklin Gothic Demi Cond" panose="020B0706030402020204" pitchFamily="34" charset="0"/>
              </a:rPr>
              <a:t>Around the Home</a:t>
            </a:r>
            <a:endParaRPr lang="en-US" sz="2000" dirty="0">
              <a:solidFill>
                <a:srgbClr val="FC8D62"/>
              </a:solidFill>
              <a:latin typeface="Franklin Gothic Demi Cond" panose="020B0706030402020204" pitchFamily="34" charset="0"/>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ysClr val="windowText" lastClr="000000"/>
              </a:solidFill>
              <a:latin typeface="Franklin Gothic Demi Cond" panose="020B0706030402020204" pitchFamily="34" charset="0"/>
              <a:ea typeface="+mn-ea"/>
              <a:cs typeface="+mn-cs"/>
            </a:defRPr>
          </a:pPr>
          <a:endParaRPr lang="en-US"/>
        </a:p>
      </c:txPr>
    </c:title>
    <c:autoTitleDeleted val="0"/>
    <c:plotArea>
      <c:layout/>
      <c:doughnutChart>
        <c:varyColors val="1"/>
        <c:ser>
          <c:idx val="0"/>
          <c:order val="0"/>
          <c:dPt>
            <c:idx val="0"/>
            <c:bubble3D val="0"/>
            <c:spPr>
              <a:solidFill>
                <a:srgbClr val="FC8D62"/>
              </a:solidFill>
              <a:ln w="19050">
                <a:solidFill>
                  <a:schemeClr val="lt1"/>
                </a:solidFill>
              </a:ln>
              <a:effectLst/>
            </c:spPr>
            <c:extLst>
              <c:ext xmlns:c16="http://schemas.microsoft.com/office/drawing/2014/chart" uri="{C3380CC4-5D6E-409C-BE32-E72D297353CC}">
                <c16:uniqueId val="{00000001-DB0C-4646-ABE9-72B9669AFEF1}"/>
              </c:ext>
            </c:extLst>
          </c:dPt>
          <c:dPt>
            <c:idx val="1"/>
            <c:bubble3D val="0"/>
            <c:spPr>
              <a:solidFill>
                <a:srgbClr val="FECCB8"/>
              </a:solidFill>
              <a:ln w="19050">
                <a:solidFill>
                  <a:schemeClr val="lt1"/>
                </a:solidFill>
              </a:ln>
              <a:effectLst/>
            </c:spPr>
            <c:extLst>
              <c:ext xmlns:c16="http://schemas.microsoft.com/office/drawing/2014/chart" uri="{C3380CC4-5D6E-409C-BE32-E72D297353CC}">
                <c16:uniqueId val="{00000003-DB0C-4646-ABE9-72B9669AFEF1}"/>
              </c:ext>
            </c:extLst>
          </c:dPt>
          <c:cat>
            <c:strRef>
              <c:f>(Sheet1!$D$3,Sheet1!$F$3)</c:f>
              <c:strCache>
                <c:ptCount val="2"/>
                <c:pt idx="0">
                  <c:v>Yes</c:v>
                </c:pt>
                <c:pt idx="1">
                  <c:v>No</c:v>
                </c:pt>
              </c:strCache>
            </c:strRef>
          </c:cat>
          <c:val>
            <c:numRef>
              <c:f>(Sheet1!$D$4,Sheet1!$F$4)</c:f>
              <c:numCache>
                <c:formatCode>General</c:formatCode>
                <c:ptCount val="2"/>
                <c:pt idx="0">
                  <c:v>42.1</c:v>
                </c:pt>
                <c:pt idx="1">
                  <c:v>57.9</c:v>
                </c:pt>
              </c:numCache>
            </c:numRef>
          </c:val>
          <c:extLst>
            <c:ext xmlns:c16="http://schemas.microsoft.com/office/drawing/2014/chart" uri="{C3380CC4-5D6E-409C-BE32-E72D297353CC}">
              <c16:uniqueId val="{00000004-DB0C-4646-ABE9-72B9669AFEF1}"/>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ysClr val="windowText" lastClr="000000"/>
                </a:solidFill>
                <a:latin typeface="Franklin Gothic Demi Cond" panose="020B0706030402020204" pitchFamily="34" charset="0"/>
                <a:ea typeface="+mn-ea"/>
                <a:cs typeface="+mn-cs"/>
              </a:defRPr>
            </a:pPr>
            <a:r>
              <a:rPr lang="en-US" sz="2000" dirty="0">
                <a:solidFill>
                  <a:sysClr val="windowText" lastClr="000000"/>
                </a:solidFill>
                <a:latin typeface="Franklin Gothic Demi Cond" panose="020B0706030402020204" pitchFamily="34" charset="0"/>
              </a:rPr>
              <a:t>Any of These Firearms</a:t>
            </a:r>
            <a:r>
              <a:rPr lang="en-US" sz="2000" baseline="0" dirty="0">
                <a:solidFill>
                  <a:sysClr val="windowText" lastClr="000000"/>
                </a:solidFill>
                <a:latin typeface="Franklin Gothic Demi Cond" panose="020B0706030402020204" pitchFamily="34" charset="0"/>
              </a:rPr>
              <a:t> are </a:t>
            </a:r>
            <a:r>
              <a:rPr lang="en-US" sz="2000" baseline="0" dirty="0">
                <a:solidFill>
                  <a:srgbClr val="CE6136"/>
                </a:solidFill>
                <a:latin typeface="Franklin Gothic Demi Cond" panose="020B0706030402020204" pitchFamily="34" charset="0"/>
              </a:rPr>
              <a:t>Currently Loaded</a:t>
            </a:r>
            <a:endParaRPr lang="en-US" sz="2000" dirty="0">
              <a:solidFill>
                <a:srgbClr val="CE6136"/>
              </a:solidFill>
              <a:latin typeface="Franklin Gothic Demi Cond" panose="020B0706030402020204" pitchFamily="34" charset="0"/>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ysClr val="windowText" lastClr="000000"/>
              </a:solidFill>
              <a:latin typeface="Franklin Gothic Demi Cond" panose="020B0706030402020204" pitchFamily="34" charset="0"/>
              <a:ea typeface="+mn-ea"/>
              <a:cs typeface="+mn-cs"/>
            </a:defRPr>
          </a:pPr>
          <a:endParaRPr lang="en-US"/>
        </a:p>
      </c:txPr>
    </c:title>
    <c:autoTitleDeleted val="0"/>
    <c:plotArea>
      <c:layout/>
      <c:doughnutChart>
        <c:varyColors val="1"/>
        <c:ser>
          <c:idx val="0"/>
          <c:order val="0"/>
          <c:spPr>
            <a:solidFill>
              <a:schemeClr val="accent2">
                <a:lumMod val="60000"/>
                <a:lumOff val="40000"/>
              </a:schemeClr>
            </a:solidFill>
          </c:spPr>
          <c:dPt>
            <c:idx val="0"/>
            <c:bubble3D val="0"/>
            <c:spPr>
              <a:solidFill>
                <a:srgbClr val="CE6136"/>
              </a:solidFill>
              <a:ln w="19050">
                <a:solidFill>
                  <a:schemeClr val="lt1"/>
                </a:solidFill>
              </a:ln>
              <a:effectLst/>
            </c:spPr>
            <c:extLst>
              <c:ext xmlns:c16="http://schemas.microsoft.com/office/drawing/2014/chart" uri="{C3380CC4-5D6E-409C-BE32-E72D297353CC}">
                <c16:uniqueId val="{00000001-DD8F-4583-92E9-8850BF6E0FF5}"/>
              </c:ext>
            </c:extLst>
          </c:dPt>
          <c:dPt>
            <c:idx val="1"/>
            <c:bubble3D val="0"/>
            <c:spPr>
              <a:solidFill>
                <a:srgbClr val="FC8D62"/>
              </a:solidFill>
              <a:ln w="19050">
                <a:solidFill>
                  <a:schemeClr val="lt1"/>
                </a:solidFill>
              </a:ln>
              <a:effectLst/>
            </c:spPr>
            <c:extLst>
              <c:ext xmlns:c16="http://schemas.microsoft.com/office/drawing/2014/chart" uri="{C3380CC4-5D6E-409C-BE32-E72D297353CC}">
                <c16:uniqueId val="{00000003-DD8F-4583-92E9-8850BF6E0FF5}"/>
              </c:ext>
            </c:extLst>
          </c:dPt>
          <c:cat>
            <c:strRef>
              <c:f>(Sheet1!$D$3,Sheet1!$F$3)</c:f>
              <c:strCache>
                <c:ptCount val="2"/>
                <c:pt idx="0">
                  <c:v>Yes</c:v>
                </c:pt>
                <c:pt idx="1">
                  <c:v>No</c:v>
                </c:pt>
              </c:strCache>
            </c:strRef>
          </c:cat>
          <c:val>
            <c:numRef>
              <c:f>(Sheet1!$D$5,Sheet1!$F$5)</c:f>
              <c:numCache>
                <c:formatCode>General</c:formatCode>
                <c:ptCount val="2"/>
                <c:pt idx="0">
                  <c:v>45.4</c:v>
                </c:pt>
                <c:pt idx="1">
                  <c:v>54.6</c:v>
                </c:pt>
              </c:numCache>
            </c:numRef>
          </c:val>
          <c:extLst>
            <c:ext xmlns:c16="http://schemas.microsoft.com/office/drawing/2014/chart" uri="{C3380CC4-5D6E-409C-BE32-E72D297353CC}">
              <c16:uniqueId val="{00000004-DD8F-4583-92E9-8850BF6E0FF5}"/>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ysClr val="windowText" lastClr="000000"/>
                </a:solidFill>
                <a:latin typeface="Franklin Gothic Demi Cond" panose="020B0706030402020204" pitchFamily="34" charset="0"/>
                <a:ea typeface="+mn-ea"/>
                <a:cs typeface="+mn-cs"/>
              </a:defRPr>
            </a:pPr>
            <a:r>
              <a:rPr lang="en-US" sz="2000" dirty="0">
                <a:solidFill>
                  <a:sysClr val="windowText" lastClr="000000"/>
                </a:solidFill>
                <a:latin typeface="Franklin Gothic Demi Cond" panose="020B0706030402020204" pitchFamily="34" charset="0"/>
              </a:rPr>
              <a:t>Firearms </a:t>
            </a:r>
            <a:r>
              <a:rPr lang="en-US" sz="2000" baseline="0" dirty="0">
                <a:solidFill>
                  <a:sysClr val="windowText" lastClr="000000"/>
                </a:solidFill>
                <a:latin typeface="Franklin Gothic Demi Cond" panose="020B0706030402020204" pitchFamily="34" charset="0"/>
              </a:rPr>
              <a:t>that are </a:t>
            </a:r>
            <a:r>
              <a:rPr lang="en-US" sz="2000" baseline="0" dirty="0">
                <a:solidFill>
                  <a:srgbClr val="8D4123"/>
                </a:solidFill>
                <a:latin typeface="Franklin Gothic Demi Cond" panose="020B0706030402020204" pitchFamily="34" charset="0"/>
              </a:rPr>
              <a:t>Loaded and Unlocked </a:t>
            </a:r>
            <a:endParaRPr lang="en-US" sz="2000" dirty="0">
              <a:solidFill>
                <a:srgbClr val="8D4123"/>
              </a:solidFill>
              <a:latin typeface="Franklin Gothic Demi Cond" panose="020B0706030402020204" pitchFamily="34" charset="0"/>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ysClr val="windowText" lastClr="000000"/>
              </a:solidFill>
              <a:latin typeface="Franklin Gothic Demi Cond" panose="020B0706030402020204" pitchFamily="34" charset="0"/>
              <a:ea typeface="+mn-ea"/>
              <a:cs typeface="+mn-cs"/>
            </a:defRPr>
          </a:pPr>
          <a:endParaRPr lang="en-US"/>
        </a:p>
      </c:txPr>
    </c:title>
    <c:autoTitleDeleted val="0"/>
    <c:plotArea>
      <c:layout/>
      <c:doughnutChart>
        <c:varyColors val="1"/>
        <c:ser>
          <c:idx val="0"/>
          <c:order val="0"/>
          <c:spPr>
            <a:solidFill>
              <a:schemeClr val="accent2">
                <a:lumMod val="75000"/>
              </a:schemeClr>
            </a:solidFill>
          </c:spPr>
          <c:dPt>
            <c:idx val="0"/>
            <c:bubble3D val="0"/>
            <c:spPr>
              <a:solidFill>
                <a:srgbClr val="8D4123"/>
              </a:solidFill>
              <a:ln w="19050">
                <a:solidFill>
                  <a:schemeClr val="lt1"/>
                </a:solidFill>
              </a:ln>
              <a:effectLst/>
            </c:spPr>
            <c:extLst>
              <c:ext xmlns:c16="http://schemas.microsoft.com/office/drawing/2014/chart" uri="{C3380CC4-5D6E-409C-BE32-E72D297353CC}">
                <c16:uniqueId val="{00000001-5AB6-40EE-A2DB-9065CF4CEFF5}"/>
              </c:ext>
            </c:extLst>
          </c:dPt>
          <c:dPt>
            <c:idx val="1"/>
            <c:bubble3D val="0"/>
            <c:spPr>
              <a:solidFill>
                <a:srgbClr val="CE6136"/>
              </a:solidFill>
              <a:ln w="19050">
                <a:solidFill>
                  <a:schemeClr val="lt1"/>
                </a:solidFill>
              </a:ln>
              <a:effectLst/>
            </c:spPr>
            <c:extLst>
              <c:ext xmlns:c16="http://schemas.microsoft.com/office/drawing/2014/chart" uri="{C3380CC4-5D6E-409C-BE32-E72D297353CC}">
                <c16:uniqueId val="{00000003-5AB6-40EE-A2DB-9065CF4CEFF5}"/>
              </c:ext>
            </c:extLst>
          </c:dPt>
          <c:cat>
            <c:strRef>
              <c:f>(Sheet1!$D$3,Sheet1!$F$3)</c:f>
              <c:strCache>
                <c:ptCount val="2"/>
                <c:pt idx="0">
                  <c:v>Yes</c:v>
                </c:pt>
                <c:pt idx="1">
                  <c:v>No</c:v>
                </c:pt>
              </c:strCache>
            </c:strRef>
          </c:cat>
          <c:val>
            <c:numRef>
              <c:f>(Sheet1!$D$6,Sheet1!$F$6)</c:f>
              <c:numCache>
                <c:formatCode>General</c:formatCode>
                <c:ptCount val="2"/>
                <c:pt idx="0">
                  <c:v>53</c:v>
                </c:pt>
                <c:pt idx="1">
                  <c:v>47</c:v>
                </c:pt>
              </c:numCache>
            </c:numRef>
          </c:val>
          <c:extLst>
            <c:ext xmlns:c16="http://schemas.microsoft.com/office/drawing/2014/chart" uri="{C3380CC4-5D6E-409C-BE32-E72D297353CC}">
              <c16:uniqueId val="{00000004-5AB6-40EE-A2DB-9065CF4CEFF5}"/>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BE7457-4272-43C0-BB35-03C896ED4757}"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3133D94C-B62C-4CF9-86D7-612CE0BB737F}">
      <dgm:prSet phldrT="[Text]"/>
      <dgm:spPr>
        <a:solidFill>
          <a:schemeClr val="accent1">
            <a:lumMod val="50000"/>
          </a:schemeClr>
        </a:solidFill>
      </dgm:spPr>
      <dgm:t>
        <a:bodyPr/>
        <a:lstStyle/>
        <a:p>
          <a:r>
            <a:rPr lang="en-US" b="1" dirty="0"/>
            <a:t>SRATEGY 1</a:t>
          </a:r>
        </a:p>
      </dgm:t>
    </dgm:pt>
    <dgm:pt modelId="{CD0BCB4E-58CE-4102-8EE6-2816B04AF324}" type="parTrans" cxnId="{2DE0A113-03D2-4D43-A5B6-2C46C1DB428C}">
      <dgm:prSet/>
      <dgm:spPr/>
      <dgm:t>
        <a:bodyPr/>
        <a:lstStyle/>
        <a:p>
          <a:endParaRPr lang="en-US"/>
        </a:p>
      </dgm:t>
    </dgm:pt>
    <dgm:pt modelId="{AABB4484-A3ED-49BD-996E-94512A91B59E}" type="sibTrans" cxnId="{2DE0A113-03D2-4D43-A5B6-2C46C1DB428C}">
      <dgm:prSet/>
      <dgm:spPr/>
      <dgm:t>
        <a:bodyPr/>
        <a:lstStyle/>
        <a:p>
          <a:endParaRPr lang="en-US"/>
        </a:p>
      </dgm:t>
    </dgm:pt>
    <dgm:pt modelId="{12336517-F504-4345-9F42-826B54FA2A7C}">
      <dgm:prSet phldrT="[Text]"/>
      <dgm:spPr>
        <a:solidFill>
          <a:srgbClr val="CCCFD7">
            <a:alpha val="89804"/>
          </a:srgbClr>
        </a:solidFill>
      </dgm:spPr>
      <dgm:t>
        <a:bodyPr/>
        <a:lstStyle/>
        <a:p>
          <a:pPr>
            <a:buFont typeface="Arial" panose="020B0604020202020204" pitchFamily="34" charset="0"/>
            <a:buChar char="•"/>
          </a:pPr>
          <a:r>
            <a:rPr lang="en-US" b="1" dirty="0">
              <a:latin typeface="+mn-lt"/>
            </a:rPr>
            <a:t>Increase the timeliness </a:t>
          </a:r>
          <a:r>
            <a:rPr lang="en-US" b="0" dirty="0">
              <a:latin typeface="+mn-lt"/>
            </a:rPr>
            <a:t>of ED visits for firearm injuries reporting.</a:t>
          </a:r>
          <a:endParaRPr lang="en-US" dirty="0">
            <a:latin typeface="+mn-lt"/>
          </a:endParaRPr>
        </a:p>
      </dgm:t>
    </dgm:pt>
    <dgm:pt modelId="{DBD65ED2-0476-4A79-B24F-4BA726A0D82E}" type="parTrans" cxnId="{6259569C-F8AA-4BB5-A571-6FF5F2B6B47A}">
      <dgm:prSet/>
      <dgm:spPr/>
      <dgm:t>
        <a:bodyPr/>
        <a:lstStyle/>
        <a:p>
          <a:endParaRPr lang="en-US"/>
        </a:p>
      </dgm:t>
    </dgm:pt>
    <dgm:pt modelId="{0799C7D4-4038-40DC-A68C-0359D9326291}" type="sibTrans" cxnId="{6259569C-F8AA-4BB5-A571-6FF5F2B6B47A}">
      <dgm:prSet/>
      <dgm:spPr/>
      <dgm:t>
        <a:bodyPr/>
        <a:lstStyle/>
        <a:p>
          <a:endParaRPr lang="en-US"/>
        </a:p>
      </dgm:t>
    </dgm:pt>
    <dgm:pt modelId="{4107DD08-1806-4AB1-B4C4-8486262A8FE2}">
      <dgm:prSet phldrT="[Text]"/>
      <dgm:spPr>
        <a:solidFill>
          <a:schemeClr val="accent1">
            <a:lumMod val="50000"/>
          </a:schemeClr>
        </a:solidFill>
      </dgm:spPr>
      <dgm:t>
        <a:bodyPr/>
        <a:lstStyle/>
        <a:p>
          <a:r>
            <a:rPr lang="en-US" b="1" dirty="0"/>
            <a:t>STRATEGY 2</a:t>
          </a:r>
        </a:p>
      </dgm:t>
    </dgm:pt>
    <dgm:pt modelId="{A030B9D8-B7FD-464C-9F3D-D23199BB1D01}" type="parTrans" cxnId="{D7C3FA45-FE16-4121-9CB2-95EE7608B9FA}">
      <dgm:prSet/>
      <dgm:spPr/>
      <dgm:t>
        <a:bodyPr/>
        <a:lstStyle/>
        <a:p>
          <a:endParaRPr lang="en-US"/>
        </a:p>
      </dgm:t>
    </dgm:pt>
    <dgm:pt modelId="{D60E76C8-51D3-498E-A9A3-AA832F2955EC}" type="sibTrans" cxnId="{D7C3FA45-FE16-4121-9CB2-95EE7608B9FA}">
      <dgm:prSet/>
      <dgm:spPr/>
      <dgm:t>
        <a:bodyPr/>
        <a:lstStyle/>
        <a:p>
          <a:endParaRPr lang="en-US"/>
        </a:p>
      </dgm:t>
    </dgm:pt>
    <dgm:pt modelId="{A5890730-4188-4483-A243-EFFD6AFC083C}">
      <dgm:prSet phldrT="[Text]"/>
      <dgm:spPr>
        <a:solidFill>
          <a:srgbClr val="CCCFD7">
            <a:alpha val="90000"/>
          </a:srgbClr>
        </a:solidFill>
      </dgm:spPr>
      <dgm:t>
        <a:bodyPr/>
        <a:lstStyle/>
        <a:p>
          <a:pPr>
            <a:buFont typeface="Arial" panose="020B0604020202020204" pitchFamily="34" charset="0"/>
            <a:buChar char="•"/>
          </a:pPr>
          <a:r>
            <a:rPr lang="en-US" b="1" dirty="0">
              <a:effectLst/>
              <a:latin typeface="+mn-lt"/>
              <a:ea typeface="Times New Roman" panose="02020603050405020304" pitchFamily="18" charset="0"/>
            </a:rPr>
            <a:t>Disseminate surveillance findings </a:t>
          </a:r>
          <a:r>
            <a:rPr lang="en-US" b="0" dirty="0">
              <a:effectLst/>
              <a:latin typeface="+mn-lt"/>
              <a:ea typeface="Times New Roman" panose="02020603050405020304" pitchFamily="18" charset="0"/>
            </a:rPr>
            <a:t>to key stakeholders.</a:t>
          </a:r>
          <a:endParaRPr lang="en-US" dirty="0">
            <a:latin typeface="+mn-lt"/>
          </a:endParaRPr>
        </a:p>
      </dgm:t>
    </dgm:pt>
    <dgm:pt modelId="{E28CD4BF-B20E-4AF5-ACFA-3985F94BC3B8}" type="parTrans" cxnId="{94D403EA-5182-46DD-93FA-3CEB4ED309AC}">
      <dgm:prSet/>
      <dgm:spPr/>
      <dgm:t>
        <a:bodyPr/>
        <a:lstStyle/>
        <a:p>
          <a:endParaRPr lang="en-US"/>
        </a:p>
      </dgm:t>
    </dgm:pt>
    <dgm:pt modelId="{5D94F2CB-9672-4C76-9DD3-2611DD9F7EA7}" type="sibTrans" cxnId="{94D403EA-5182-46DD-93FA-3CEB4ED309AC}">
      <dgm:prSet/>
      <dgm:spPr/>
      <dgm:t>
        <a:bodyPr/>
        <a:lstStyle/>
        <a:p>
          <a:endParaRPr lang="en-US"/>
        </a:p>
      </dgm:t>
    </dgm:pt>
    <dgm:pt modelId="{1FCA475D-8877-4FDD-A34A-2EA6D2081E58}">
      <dgm:prSet/>
      <dgm:spPr>
        <a:solidFill>
          <a:srgbClr val="CCCFD7">
            <a:alpha val="89804"/>
          </a:srgbClr>
        </a:solidFill>
      </dgm:spPr>
      <dgm:t>
        <a:bodyPr/>
        <a:lstStyle/>
        <a:p>
          <a:r>
            <a:rPr lang="en-US" b="1" dirty="0">
              <a:latin typeface="+mn-lt"/>
            </a:rPr>
            <a:t>Increase availability </a:t>
          </a:r>
          <a:r>
            <a:rPr lang="en-US" b="0" dirty="0">
              <a:latin typeface="+mn-lt"/>
            </a:rPr>
            <a:t>of rapid, reliable, and </a:t>
          </a:r>
          <a:r>
            <a:rPr lang="en-US" b="0" dirty="0">
              <a:effectLst/>
              <a:latin typeface="+mn-lt"/>
              <a:ea typeface="Times New Roman" panose="02020603050405020304" pitchFamily="18" charset="0"/>
            </a:rPr>
            <a:t>geographically-specific surveillance data on ED visits for nonfatal firearm injuries.</a:t>
          </a:r>
        </a:p>
      </dgm:t>
    </dgm:pt>
    <dgm:pt modelId="{C0D45CEE-4E49-4C76-BE95-D224F336E1E7}" type="parTrans" cxnId="{4D195CE0-EF51-45B6-9403-D9FAE7A77911}">
      <dgm:prSet/>
      <dgm:spPr/>
      <dgm:t>
        <a:bodyPr/>
        <a:lstStyle/>
        <a:p>
          <a:endParaRPr lang="en-US"/>
        </a:p>
      </dgm:t>
    </dgm:pt>
    <dgm:pt modelId="{4C3D5635-DEBF-423B-8D2B-BDBEFCCD6A0B}" type="sibTrans" cxnId="{4D195CE0-EF51-45B6-9403-D9FAE7A77911}">
      <dgm:prSet/>
      <dgm:spPr/>
      <dgm:t>
        <a:bodyPr/>
        <a:lstStyle/>
        <a:p>
          <a:endParaRPr lang="en-US"/>
        </a:p>
      </dgm:t>
    </dgm:pt>
    <dgm:pt modelId="{2674B533-8A11-4092-8051-BFA0A775DB9B}">
      <dgm:prSet/>
      <dgm:spPr>
        <a:solidFill>
          <a:srgbClr val="CCCFD7">
            <a:alpha val="89804"/>
          </a:srgbClr>
        </a:solidFill>
      </dgm:spPr>
      <dgm:t>
        <a:bodyPr/>
        <a:lstStyle/>
        <a:p>
          <a:r>
            <a:rPr lang="en-US" b="1" dirty="0">
              <a:effectLst/>
              <a:latin typeface="+mn-lt"/>
              <a:ea typeface="Times New Roman" panose="02020603050405020304" pitchFamily="18" charset="0"/>
            </a:rPr>
            <a:t>Improve</a:t>
          </a:r>
          <a:r>
            <a:rPr lang="en-US" dirty="0">
              <a:effectLst/>
              <a:latin typeface="+mn-lt"/>
              <a:ea typeface="Times New Roman" panose="02020603050405020304" pitchFamily="18" charset="0"/>
            </a:rPr>
            <a:t> </a:t>
          </a:r>
          <a:r>
            <a:rPr lang="en-US" b="0" dirty="0">
              <a:effectLst/>
              <a:latin typeface="+mn-lt"/>
              <a:ea typeface="Times New Roman" panose="02020603050405020304" pitchFamily="18" charset="0"/>
            </a:rPr>
            <a:t>firearm injury syndromic </a:t>
          </a:r>
          <a:r>
            <a:rPr lang="en-US" b="1" dirty="0">
              <a:effectLst/>
              <a:latin typeface="+mn-lt"/>
              <a:ea typeface="Times New Roman" panose="02020603050405020304" pitchFamily="18" charset="0"/>
            </a:rPr>
            <a:t>surveillance methodology</a:t>
          </a:r>
          <a:r>
            <a:rPr lang="en-US" b="0" dirty="0">
              <a:effectLst/>
              <a:latin typeface="+mn-lt"/>
              <a:ea typeface="Times New Roman" panose="02020603050405020304" pitchFamily="18" charset="0"/>
            </a:rPr>
            <a:t>. </a:t>
          </a:r>
        </a:p>
      </dgm:t>
    </dgm:pt>
    <dgm:pt modelId="{52C2D470-6EFA-4FA7-97A9-AF8BC08464F2}" type="parTrans" cxnId="{C73CF47F-57ED-4B4E-B598-12ABB4575E14}">
      <dgm:prSet/>
      <dgm:spPr/>
      <dgm:t>
        <a:bodyPr/>
        <a:lstStyle/>
        <a:p>
          <a:endParaRPr lang="en-US"/>
        </a:p>
      </dgm:t>
    </dgm:pt>
    <dgm:pt modelId="{94EEC6BB-0255-4A47-929C-4EDA5BCA201B}" type="sibTrans" cxnId="{C73CF47F-57ED-4B4E-B598-12ABB4575E14}">
      <dgm:prSet/>
      <dgm:spPr/>
      <dgm:t>
        <a:bodyPr/>
        <a:lstStyle/>
        <a:p>
          <a:endParaRPr lang="en-US"/>
        </a:p>
      </dgm:t>
    </dgm:pt>
    <dgm:pt modelId="{70CCD3E4-374C-4899-89C1-23A47E21D0C2}" type="pres">
      <dgm:prSet presAssocID="{81BE7457-4272-43C0-BB35-03C896ED4757}" presName="Name0" presStyleCnt="0">
        <dgm:presLayoutVars>
          <dgm:dir/>
          <dgm:animLvl val="lvl"/>
          <dgm:resizeHandles val="exact"/>
        </dgm:presLayoutVars>
      </dgm:prSet>
      <dgm:spPr/>
    </dgm:pt>
    <dgm:pt modelId="{7E7CAD3D-C6AE-4285-8EAF-368D2F7D2A9B}" type="pres">
      <dgm:prSet presAssocID="{3133D94C-B62C-4CF9-86D7-612CE0BB737F}" presName="composite" presStyleCnt="0"/>
      <dgm:spPr/>
    </dgm:pt>
    <dgm:pt modelId="{7C31D7E9-D8A3-4377-8FC5-AA93198D51C0}" type="pres">
      <dgm:prSet presAssocID="{3133D94C-B62C-4CF9-86D7-612CE0BB737F}" presName="parTx" presStyleLbl="alignNode1" presStyleIdx="0" presStyleCnt="2">
        <dgm:presLayoutVars>
          <dgm:chMax val="0"/>
          <dgm:chPref val="0"/>
          <dgm:bulletEnabled val="1"/>
        </dgm:presLayoutVars>
      </dgm:prSet>
      <dgm:spPr/>
    </dgm:pt>
    <dgm:pt modelId="{B8D07944-C1EC-49D9-A191-AEEDF98F6B79}" type="pres">
      <dgm:prSet presAssocID="{3133D94C-B62C-4CF9-86D7-612CE0BB737F}" presName="desTx" presStyleLbl="alignAccFollowNode1" presStyleIdx="0" presStyleCnt="2">
        <dgm:presLayoutVars>
          <dgm:bulletEnabled val="1"/>
        </dgm:presLayoutVars>
      </dgm:prSet>
      <dgm:spPr/>
    </dgm:pt>
    <dgm:pt modelId="{550DD140-821F-4EA8-B4AA-D700A07913E2}" type="pres">
      <dgm:prSet presAssocID="{AABB4484-A3ED-49BD-996E-94512A91B59E}" presName="space" presStyleCnt="0"/>
      <dgm:spPr/>
    </dgm:pt>
    <dgm:pt modelId="{6D4FD2CC-0CBE-4D9C-8C60-702E5D4B144D}" type="pres">
      <dgm:prSet presAssocID="{4107DD08-1806-4AB1-B4C4-8486262A8FE2}" presName="composite" presStyleCnt="0"/>
      <dgm:spPr/>
    </dgm:pt>
    <dgm:pt modelId="{9BCD172F-CEEA-47CF-B96D-E9DA4C186B16}" type="pres">
      <dgm:prSet presAssocID="{4107DD08-1806-4AB1-B4C4-8486262A8FE2}" presName="parTx" presStyleLbl="alignNode1" presStyleIdx="1" presStyleCnt="2">
        <dgm:presLayoutVars>
          <dgm:chMax val="0"/>
          <dgm:chPref val="0"/>
          <dgm:bulletEnabled val="1"/>
        </dgm:presLayoutVars>
      </dgm:prSet>
      <dgm:spPr/>
    </dgm:pt>
    <dgm:pt modelId="{9493D625-E1B9-4BB2-B3E5-39C2683F9526}" type="pres">
      <dgm:prSet presAssocID="{4107DD08-1806-4AB1-B4C4-8486262A8FE2}" presName="desTx" presStyleLbl="alignAccFollowNode1" presStyleIdx="1" presStyleCnt="2">
        <dgm:presLayoutVars>
          <dgm:bulletEnabled val="1"/>
        </dgm:presLayoutVars>
      </dgm:prSet>
      <dgm:spPr/>
    </dgm:pt>
  </dgm:ptLst>
  <dgm:cxnLst>
    <dgm:cxn modelId="{A22F1E0B-C632-4098-A46A-04C3351015D8}" type="presOf" srcId="{12336517-F504-4345-9F42-826B54FA2A7C}" destId="{B8D07944-C1EC-49D9-A191-AEEDF98F6B79}" srcOrd="0" destOrd="0" presId="urn:microsoft.com/office/officeart/2005/8/layout/hList1"/>
    <dgm:cxn modelId="{2DE0A113-03D2-4D43-A5B6-2C46C1DB428C}" srcId="{81BE7457-4272-43C0-BB35-03C896ED4757}" destId="{3133D94C-B62C-4CF9-86D7-612CE0BB737F}" srcOrd="0" destOrd="0" parTransId="{CD0BCB4E-58CE-4102-8EE6-2816B04AF324}" sibTransId="{AABB4484-A3ED-49BD-996E-94512A91B59E}"/>
    <dgm:cxn modelId="{00FBAB21-1805-4F8D-8614-4910DBDB20AC}" type="presOf" srcId="{A5890730-4188-4483-A243-EFFD6AFC083C}" destId="{9493D625-E1B9-4BB2-B3E5-39C2683F9526}" srcOrd="0" destOrd="0" presId="urn:microsoft.com/office/officeart/2005/8/layout/hList1"/>
    <dgm:cxn modelId="{D7C3FA45-FE16-4121-9CB2-95EE7608B9FA}" srcId="{81BE7457-4272-43C0-BB35-03C896ED4757}" destId="{4107DD08-1806-4AB1-B4C4-8486262A8FE2}" srcOrd="1" destOrd="0" parTransId="{A030B9D8-B7FD-464C-9F3D-D23199BB1D01}" sibTransId="{D60E76C8-51D3-498E-A9A3-AA832F2955EC}"/>
    <dgm:cxn modelId="{C73CF47F-57ED-4B4E-B598-12ABB4575E14}" srcId="{3133D94C-B62C-4CF9-86D7-612CE0BB737F}" destId="{2674B533-8A11-4092-8051-BFA0A775DB9B}" srcOrd="2" destOrd="0" parTransId="{52C2D470-6EFA-4FA7-97A9-AF8BC08464F2}" sibTransId="{94EEC6BB-0255-4A47-929C-4EDA5BCA201B}"/>
    <dgm:cxn modelId="{0D930996-29C0-42EA-B04F-CBC348E48126}" type="presOf" srcId="{3133D94C-B62C-4CF9-86D7-612CE0BB737F}" destId="{7C31D7E9-D8A3-4377-8FC5-AA93198D51C0}" srcOrd="0" destOrd="0" presId="urn:microsoft.com/office/officeart/2005/8/layout/hList1"/>
    <dgm:cxn modelId="{6259569C-F8AA-4BB5-A571-6FF5F2B6B47A}" srcId="{3133D94C-B62C-4CF9-86D7-612CE0BB737F}" destId="{12336517-F504-4345-9F42-826B54FA2A7C}" srcOrd="0" destOrd="0" parTransId="{DBD65ED2-0476-4A79-B24F-4BA726A0D82E}" sibTransId="{0799C7D4-4038-40DC-A68C-0359D9326291}"/>
    <dgm:cxn modelId="{052551AD-627F-41EC-AD64-403DE8ABE790}" type="presOf" srcId="{1FCA475D-8877-4FDD-A34A-2EA6D2081E58}" destId="{B8D07944-C1EC-49D9-A191-AEEDF98F6B79}" srcOrd="0" destOrd="1" presId="urn:microsoft.com/office/officeart/2005/8/layout/hList1"/>
    <dgm:cxn modelId="{C582D2B3-DEF2-47E3-AF8D-703D7E17C1B3}" type="presOf" srcId="{4107DD08-1806-4AB1-B4C4-8486262A8FE2}" destId="{9BCD172F-CEEA-47CF-B96D-E9DA4C186B16}" srcOrd="0" destOrd="0" presId="urn:microsoft.com/office/officeart/2005/8/layout/hList1"/>
    <dgm:cxn modelId="{F6BEF3C5-6696-4FCF-8D6D-B5FBD2FE06E7}" type="presOf" srcId="{2674B533-8A11-4092-8051-BFA0A775DB9B}" destId="{B8D07944-C1EC-49D9-A191-AEEDF98F6B79}" srcOrd="0" destOrd="2" presId="urn:microsoft.com/office/officeart/2005/8/layout/hList1"/>
    <dgm:cxn modelId="{4D195CE0-EF51-45B6-9403-D9FAE7A77911}" srcId="{3133D94C-B62C-4CF9-86D7-612CE0BB737F}" destId="{1FCA475D-8877-4FDD-A34A-2EA6D2081E58}" srcOrd="1" destOrd="0" parTransId="{C0D45CEE-4E49-4C76-BE95-D224F336E1E7}" sibTransId="{4C3D5635-DEBF-423B-8D2B-BDBEFCCD6A0B}"/>
    <dgm:cxn modelId="{94D403EA-5182-46DD-93FA-3CEB4ED309AC}" srcId="{4107DD08-1806-4AB1-B4C4-8486262A8FE2}" destId="{A5890730-4188-4483-A243-EFFD6AFC083C}" srcOrd="0" destOrd="0" parTransId="{E28CD4BF-B20E-4AF5-ACFA-3985F94BC3B8}" sibTransId="{5D94F2CB-9672-4C76-9DD3-2611DD9F7EA7}"/>
    <dgm:cxn modelId="{9941E4FB-9230-4195-BD7C-7A03EA2E30E7}" type="presOf" srcId="{81BE7457-4272-43C0-BB35-03C896ED4757}" destId="{70CCD3E4-374C-4899-89C1-23A47E21D0C2}" srcOrd="0" destOrd="0" presId="urn:microsoft.com/office/officeart/2005/8/layout/hList1"/>
    <dgm:cxn modelId="{62650768-898B-4F5D-A35D-BB922C934CB7}" type="presParOf" srcId="{70CCD3E4-374C-4899-89C1-23A47E21D0C2}" destId="{7E7CAD3D-C6AE-4285-8EAF-368D2F7D2A9B}" srcOrd="0" destOrd="0" presId="urn:microsoft.com/office/officeart/2005/8/layout/hList1"/>
    <dgm:cxn modelId="{1AD062DD-958D-49D4-8D6B-8299F695C492}" type="presParOf" srcId="{7E7CAD3D-C6AE-4285-8EAF-368D2F7D2A9B}" destId="{7C31D7E9-D8A3-4377-8FC5-AA93198D51C0}" srcOrd="0" destOrd="0" presId="urn:microsoft.com/office/officeart/2005/8/layout/hList1"/>
    <dgm:cxn modelId="{21E28CE3-DBBA-4B95-9213-A86E34261E85}" type="presParOf" srcId="{7E7CAD3D-C6AE-4285-8EAF-368D2F7D2A9B}" destId="{B8D07944-C1EC-49D9-A191-AEEDF98F6B79}" srcOrd="1" destOrd="0" presId="urn:microsoft.com/office/officeart/2005/8/layout/hList1"/>
    <dgm:cxn modelId="{9D51B4AD-9EA7-428D-B241-39E404487AE1}" type="presParOf" srcId="{70CCD3E4-374C-4899-89C1-23A47E21D0C2}" destId="{550DD140-821F-4EA8-B4AA-D700A07913E2}" srcOrd="1" destOrd="0" presId="urn:microsoft.com/office/officeart/2005/8/layout/hList1"/>
    <dgm:cxn modelId="{0F8092B5-EDEC-427E-8D3C-30B97A532AEE}" type="presParOf" srcId="{70CCD3E4-374C-4899-89C1-23A47E21D0C2}" destId="{6D4FD2CC-0CBE-4D9C-8C60-702E5D4B144D}" srcOrd="2" destOrd="0" presId="urn:microsoft.com/office/officeart/2005/8/layout/hList1"/>
    <dgm:cxn modelId="{00768970-785F-443F-8259-BB1D198923D6}" type="presParOf" srcId="{6D4FD2CC-0CBE-4D9C-8C60-702E5D4B144D}" destId="{9BCD172F-CEEA-47CF-B96D-E9DA4C186B16}" srcOrd="0" destOrd="0" presId="urn:microsoft.com/office/officeart/2005/8/layout/hList1"/>
    <dgm:cxn modelId="{291201F1-52A5-4D7C-B77D-50F251238448}" type="presParOf" srcId="{6D4FD2CC-0CBE-4D9C-8C60-702E5D4B144D}" destId="{9493D625-E1B9-4BB2-B3E5-39C2683F9526}"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1D7E9-D8A3-4377-8FC5-AA93198D51C0}">
      <dsp:nvSpPr>
        <dsp:cNvPr id="0" name=""/>
        <dsp:cNvSpPr/>
      </dsp:nvSpPr>
      <dsp:spPr>
        <a:xfrm>
          <a:off x="41" y="234368"/>
          <a:ext cx="3931701" cy="547200"/>
        </a:xfrm>
        <a:prstGeom prst="rect">
          <a:avLst/>
        </a:prstGeom>
        <a:solidFill>
          <a:schemeClr val="accent1">
            <a:lumMod val="5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t>SRATEGY 1</a:t>
          </a:r>
        </a:p>
      </dsp:txBody>
      <dsp:txXfrm>
        <a:off x="41" y="234368"/>
        <a:ext cx="3931701" cy="547200"/>
      </dsp:txXfrm>
    </dsp:sp>
    <dsp:sp modelId="{B8D07944-C1EC-49D9-A191-AEEDF98F6B79}">
      <dsp:nvSpPr>
        <dsp:cNvPr id="0" name=""/>
        <dsp:cNvSpPr/>
      </dsp:nvSpPr>
      <dsp:spPr>
        <a:xfrm>
          <a:off x="41" y="781568"/>
          <a:ext cx="3931701" cy="2503439"/>
        </a:xfrm>
        <a:prstGeom prst="rect">
          <a:avLst/>
        </a:prstGeom>
        <a:solidFill>
          <a:srgbClr val="CCCFD7">
            <a:alpha val="89804"/>
          </a:srgb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Font typeface="Arial" panose="020B0604020202020204" pitchFamily="34" charset="0"/>
            <a:buChar char="•"/>
          </a:pPr>
          <a:r>
            <a:rPr lang="en-US" sz="1900" b="1" kern="1200" dirty="0">
              <a:latin typeface="+mn-lt"/>
            </a:rPr>
            <a:t>Increase the timeliness </a:t>
          </a:r>
          <a:r>
            <a:rPr lang="en-US" sz="1900" b="0" kern="1200" dirty="0">
              <a:latin typeface="+mn-lt"/>
            </a:rPr>
            <a:t>of ED visits for firearm injuries reporting.</a:t>
          </a:r>
          <a:endParaRPr lang="en-US" sz="1900" kern="1200" dirty="0">
            <a:latin typeface="+mn-lt"/>
          </a:endParaRPr>
        </a:p>
        <a:p>
          <a:pPr marL="171450" lvl="1" indent="-171450" algn="l" defTabSz="844550">
            <a:lnSpc>
              <a:spcPct val="90000"/>
            </a:lnSpc>
            <a:spcBef>
              <a:spcPct val="0"/>
            </a:spcBef>
            <a:spcAft>
              <a:spcPct val="15000"/>
            </a:spcAft>
            <a:buChar char="•"/>
          </a:pPr>
          <a:r>
            <a:rPr lang="en-US" sz="1900" b="1" kern="1200" dirty="0">
              <a:latin typeface="+mn-lt"/>
            </a:rPr>
            <a:t>Increase availability </a:t>
          </a:r>
          <a:r>
            <a:rPr lang="en-US" sz="1900" b="0" kern="1200" dirty="0">
              <a:latin typeface="+mn-lt"/>
            </a:rPr>
            <a:t>of rapid, reliable, and </a:t>
          </a:r>
          <a:r>
            <a:rPr lang="en-US" sz="1900" b="0" kern="1200" dirty="0">
              <a:effectLst/>
              <a:latin typeface="+mn-lt"/>
              <a:ea typeface="Times New Roman" panose="02020603050405020304" pitchFamily="18" charset="0"/>
            </a:rPr>
            <a:t>geographically-specific surveillance data on ED visits for nonfatal firearm injuries.</a:t>
          </a:r>
        </a:p>
        <a:p>
          <a:pPr marL="171450" lvl="1" indent="-171450" algn="l" defTabSz="844550">
            <a:lnSpc>
              <a:spcPct val="90000"/>
            </a:lnSpc>
            <a:spcBef>
              <a:spcPct val="0"/>
            </a:spcBef>
            <a:spcAft>
              <a:spcPct val="15000"/>
            </a:spcAft>
            <a:buChar char="•"/>
          </a:pPr>
          <a:r>
            <a:rPr lang="en-US" sz="1900" b="1" kern="1200" dirty="0">
              <a:effectLst/>
              <a:latin typeface="+mn-lt"/>
              <a:ea typeface="Times New Roman" panose="02020603050405020304" pitchFamily="18" charset="0"/>
            </a:rPr>
            <a:t>Improve</a:t>
          </a:r>
          <a:r>
            <a:rPr lang="en-US" sz="1900" kern="1200" dirty="0">
              <a:effectLst/>
              <a:latin typeface="+mn-lt"/>
              <a:ea typeface="Times New Roman" panose="02020603050405020304" pitchFamily="18" charset="0"/>
            </a:rPr>
            <a:t> </a:t>
          </a:r>
          <a:r>
            <a:rPr lang="en-US" sz="1900" b="0" kern="1200" dirty="0">
              <a:effectLst/>
              <a:latin typeface="+mn-lt"/>
              <a:ea typeface="Times New Roman" panose="02020603050405020304" pitchFamily="18" charset="0"/>
            </a:rPr>
            <a:t>firearm injury syndromic </a:t>
          </a:r>
          <a:r>
            <a:rPr lang="en-US" sz="1900" b="1" kern="1200" dirty="0">
              <a:effectLst/>
              <a:latin typeface="+mn-lt"/>
              <a:ea typeface="Times New Roman" panose="02020603050405020304" pitchFamily="18" charset="0"/>
            </a:rPr>
            <a:t>surveillance methodology</a:t>
          </a:r>
          <a:r>
            <a:rPr lang="en-US" sz="1900" b="0" kern="1200" dirty="0">
              <a:effectLst/>
              <a:latin typeface="+mn-lt"/>
              <a:ea typeface="Times New Roman" panose="02020603050405020304" pitchFamily="18" charset="0"/>
            </a:rPr>
            <a:t>. </a:t>
          </a:r>
        </a:p>
      </dsp:txBody>
      <dsp:txXfrm>
        <a:off x="41" y="781568"/>
        <a:ext cx="3931701" cy="2503439"/>
      </dsp:txXfrm>
    </dsp:sp>
    <dsp:sp modelId="{9BCD172F-CEEA-47CF-B96D-E9DA4C186B16}">
      <dsp:nvSpPr>
        <dsp:cNvPr id="0" name=""/>
        <dsp:cNvSpPr/>
      </dsp:nvSpPr>
      <dsp:spPr>
        <a:xfrm>
          <a:off x="4482180" y="234368"/>
          <a:ext cx="3931701" cy="547200"/>
        </a:xfrm>
        <a:prstGeom prst="rect">
          <a:avLst/>
        </a:prstGeom>
        <a:solidFill>
          <a:schemeClr val="accent1">
            <a:lumMod val="5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t>STRATEGY 2</a:t>
          </a:r>
        </a:p>
      </dsp:txBody>
      <dsp:txXfrm>
        <a:off x="4482180" y="234368"/>
        <a:ext cx="3931701" cy="547200"/>
      </dsp:txXfrm>
    </dsp:sp>
    <dsp:sp modelId="{9493D625-E1B9-4BB2-B3E5-39C2683F9526}">
      <dsp:nvSpPr>
        <dsp:cNvPr id="0" name=""/>
        <dsp:cNvSpPr/>
      </dsp:nvSpPr>
      <dsp:spPr>
        <a:xfrm>
          <a:off x="4482180" y="781568"/>
          <a:ext cx="3931701" cy="2503439"/>
        </a:xfrm>
        <a:prstGeom prst="rect">
          <a:avLst/>
        </a:prstGeom>
        <a:solidFill>
          <a:srgbClr val="CCCFD7">
            <a:alpha val="90000"/>
          </a:srgb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Font typeface="Arial" panose="020B0604020202020204" pitchFamily="34" charset="0"/>
            <a:buChar char="•"/>
          </a:pPr>
          <a:r>
            <a:rPr lang="en-US" sz="1900" b="1" kern="1200" dirty="0">
              <a:effectLst/>
              <a:latin typeface="+mn-lt"/>
              <a:ea typeface="Times New Roman" panose="02020603050405020304" pitchFamily="18" charset="0"/>
            </a:rPr>
            <a:t>Disseminate surveillance findings </a:t>
          </a:r>
          <a:r>
            <a:rPr lang="en-US" sz="1900" b="0" kern="1200" dirty="0">
              <a:effectLst/>
              <a:latin typeface="+mn-lt"/>
              <a:ea typeface="Times New Roman" panose="02020603050405020304" pitchFamily="18" charset="0"/>
            </a:rPr>
            <a:t>to key stakeholders.</a:t>
          </a:r>
          <a:endParaRPr lang="en-US" sz="1900" kern="1200" dirty="0">
            <a:latin typeface="+mn-lt"/>
          </a:endParaRPr>
        </a:p>
      </dsp:txBody>
      <dsp:txXfrm>
        <a:off x="4482180" y="781568"/>
        <a:ext cx="3931701" cy="250343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12A00D-3D86-4F38-A40C-C2D6EAE8BE99}" type="datetimeFigureOut">
              <a:rPr lang="en-US" smtClean="0"/>
              <a:t>10/20/2023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B675A8-E785-4D18-8A26-6FD8B8D68144}" type="slidenum">
              <a:rPr lang="en-US" smtClean="0"/>
              <a:t>‹#›</a:t>
            </a:fld>
            <a:endParaRPr lang="en-US"/>
          </a:p>
        </p:txBody>
      </p:sp>
    </p:spTree>
    <p:extLst>
      <p:ext uri="{BB962C8B-B14F-4D97-AF65-F5344CB8AC3E}">
        <p14:creationId xmlns:p14="http://schemas.microsoft.com/office/powerpoint/2010/main" val="3254244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923939-8C3E-469F-AB7C-9A2DC60C222F}" type="slidenum">
              <a:rPr lang="en-US" smtClean="0"/>
              <a:t>5</a:t>
            </a:fld>
            <a:endParaRPr lang="en-US"/>
          </a:p>
        </p:txBody>
      </p:sp>
    </p:spTree>
    <p:extLst>
      <p:ext uri="{BB962C8B-B14F-4D97-AF65-F5344CB8AC3E}">
        <p14:creationId xmlns:p14="http://schemas.microsoft.com/office/powerpoint/2010/main" val="3878762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important aspect of our work with NC-FASTER is examining the intent of firearm injuries treated in the ED.  </a:t>
            </a:r>
          </a:p>
          <a:p>
            <a:endParaRPr lang="en-US" dirty="0"/>
          </a:p>
          <a:p>
            <a:r>
              <a:rPr lang="en-US" dirty="0"/>
              <a:t>As you can see from this diagram of 5 years of firearm related ED</a:t>
            </a:r>
            <a:r>
              <a:rPr lang="en-US" baseline="0" dirty="0"/>
              <a:t> visits, the majority are reported to be unintentional injury with far fewer coded as assaults and even fewer as self-harm.  You’ll note that there are many for which intent is not indicated at all and others which are coded with more than one intent, which is contradictory.  This pattern of intent for non-fatal firearm injury is very different than the pattern for fatal firearm injury, which is not necessarily surprising given the lethality of firearms.  However, we do suspect that there is miscoding of intent in these data and we are working to determine to what extent that may be occurring.</a:t>
            </a:r>
          </a:p>
          <a:p>
            <a:endParaRPr lang="en-US" baseline="0" dirty="0"/>
          </a:p>
          <a:p>
            <a:r>
              <a:rPr lang="en-US" baseline="0" dirty="0"/>
              <a:t>Most of our work for NC-FASTER is using the ED visit data in NC DETECT but we are also now beginning to also work with the EMS encounter data in NC DETECT.  Our work is exploring firearm injury by demographics and geography and we try to find clear but innovative ways to visually present the information.  Eventually, we want to add a public facing dashboard to make firearm injury data available to anyone interested.</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7979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a:t>Investigating intent</a:t>
            </a:r>
          </a:p>
          <a:p>
            <a:pPr>
              <a:spcBef>
                <a:spcPts val="600"/>
              </a:spcBef>
            </a:pPr>
            <a:r>
              <a:rPr lang="en-US" dirty="0"/>
              <a:t>Data by demographic group</a:t>
            </a:r>
          </a:p>
          <a:p>
            <a:pPr>
              <a:spcBef>
                <a:spcPts val="600"/>
              </a:spcBef>
            </a:pPr>
            <a:r>
              <a:rPr lang="en-US" dirty="0"/>
              <a:t>Data by county/ region</a:t>
            </a:r>
          </a:p>
          <a:p>
            <a:pPr>
              <a:spcBef>
                <a:spcPts val="600"/>
              </a:spcBef>
            </a:pPr>
            <a:r>
              <a:rPr lang="en-US" dirty="0"/>
              <a:t>Plans for a FASTER dashboard in the future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923939-8C3E-469F-AB7C-9A2DC60C2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5357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30% of high school students reported that it would take them less than an hour to get and be ready to fire a loaded gun without a parent or other adult’s permission; for white high school students it was 40%. </a:t>
            </a:r>
            <a:endParaRPr lang="en-US" sz="1800" dirty="0">
              <a:effectLst/>
              <a:latin typeface="Calibri" panose="020F0502020204030204" pitchFamily="34" charset="0"/>
              <a:ea typeface="Calibri" panose="020F0502020204030204" pitchFamily="34" charset="0"/>
            </a:endParaRPr>
          </a:p>
          <a:p>
            <a:r>
              <a:rPr lang="en-US" dirty="0"/>
              <a:t>YRBS 2021</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1030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Arial" charset="0"/>
              </a:defRPr>
            </a:lvl1pPr>
            <a:lvl2pPr marL="757066" indent="-291179" algn="l" eaLnBrk="0" hangingPunct="0">
              <a:spcBef>
                <a:spcPct val="30000"/>
              </a:spcBef>
              <a:defRPr sz="1200">
                <a:solidFill>
                  <a:schemeClr val="tx1"/>
                </a:solidFill>
                <a:latin typeface="Arial" charset="0"/>
              </a:defRPr>
            </a:lvl2pPr>
            <a:lvl3pPr marL="1164717" indent="-232943" algn="l" eaLnBrk="0" hangingPunct="0">
              <a:spcBef>
                <a:spcPct val="30000"/>
              </a:spcBef>
              <a:defRPr sz="1200">
                <a:solidFill>
                  <a:schemeClr val="tx1"/>
                </a:solidFill>
                <a:latin typeface="Arial" charset="0"/>
              </a:defRPr>
            </a:lvl3pPr>
            <a:lvl4pPr marL="1630604" indent="-232943" algn="l" eaLnBrk="0" hangingPunct="0">
              <a:spcBef>
                <a:spcPct val="30000"/>
              </a:spcBef>
              <a:defRPr sz="1200">
                <a:solidFill>
                  <a:schemeClr val="tx1"/>
                </a:solidFill>
                <a:latin typeface="Arial" charset="0"/>
              </a:defRPr>
            </a:lvl4pPr>
            <a:lvl5pPr marL="2096491" indent="-232943" algn="l"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2E4C9436-4213-41E1-8AA7-E6F893DE2A54}"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81923" name="Rectangle 6"/>
          <p:cNvSpPr txBox="1">
            <a:spLocks noGrp="1" noChangeArrowheads="1"/>
          </p:cNvSpPr>
          <p:nvPr/>
        </p:nvSpPr>
        <p:spPr bwMode="auto">
          <a:xfrm>
            <a:off x="0" y="8828352"/>
            <a:ext cx="3037840" cy="46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5" rIns="93170" bIns="46585" anchor="b"/>
          <a:lstStyle>
            <a:lvl1pPr algn="l" eaLnBrk="0" hangingPunct="0">
              <a:spcBef>
                <a:spcPct val="30000"/>
              </a:spcBef>
              <a:defRPr sz="1200">
                <a:solidFill>
                  <a:schemeClr val="tx1"/>
                </a:solidFill>
                <a:latin typeface="Arial" charset="0"/>
              </a:defRPr>
            </a:lvl1pPr>
            <a:lvl2pPr marL="703263" indent="-271463" algn="l" eaLnBrk="0" hangingPunct="0">
              <a:spcBef>
                <a:spcPct val="30000"/>
              </a:spcBef>
              <a:defRPr sz="1200">
                <a:solidFill>
                  <a:schemeClr val="tx1"/>
                </a:solidFill>
                <a:latin typeface="Arial" charset="0"/>
              </a:defRPr>
            </a:lvl2pPr>
            <a:lvl3pPr marL="1081088" indent="-215900" algn="l" eaLnBrk="0" hangingPunct="0">
              <a:spcBef>
                <a:spcPct val="30000"/>
              </a:spcBef>
              <a:defRPr sz="1200">
                <a:solidFill>
                  <a:schemeClr val="tx1"/>
                </a:solidFill>
                <a:latin typeface="Arial" charset="0"/>
              </a:defRPr>
            </a:lvl3pPr>
            <a:lvl4pPr marL="1512888" indent="-215900" algn="l" eaLnBrk="0" hangingPunct="0">
              <a:spcBef>
                <a:spcPct val="30000"/>
              </a:spcBef>
              <a:defRPr sz="1200">
                <a:solidFill>
                  <a:schemeClr val="tx1"/>
                </a:solidFill>
                <a:latin typeface="Arial" charset="0"/>
              </a:defRPr>
            </a:lvl4pPr>
            <a:lvl5pPr marL="1946275" indent="-215900" algn="l" eaLnBrk="0" hangingPunct="0">
              <a:spcBef>
                <a:spcPct val="30000"/>
              </a:spcBef>
              <a:defRPr sz="1200">
                <a:solidFill>
                  <a:schemeClr val="tx1"/>
                </a:solidFill>
                <a:latin typeface="Arial" charset="0"/>
              </a:defRPr>
            </a:lvl5pPr>
            <a:lvl6pPr marL="2403475" indent="-215900" eaLnBrk="0" fontAlgn="base" hangingPunct="0">
              <a:spcBef>
                <a:spcPct val="30000"/>
              </a:spcBef>
              <a:spcAft>
                <a:spcPct val="0"/>
              </a:spcAft>
              <a:defRPr sz="1200">
                <a:solidFill>
                  <a:schemeClr val="tx1"/>
                </a:solidFill>
                <a:latin typeface="Arial" charset="0"/>
              </a:defRPr>
            </a:lvl6pPr>
            <a:lvl7pPr marL="2860675" indent="-215900" eaLnBrk="0" fontAlgn="base" hangingPunct="0">
              <a:spcBef>
                <a:spcPct val="30000"/>
              </a:spcBef>
              <a:spcAft>
                <a:spcPct val="0"/>
              </a:spcAft>
              <a:defRPr sz="1200">
                <a:solidFill>
                  <a:schemeClr val="tx1"/>
                </a:solidFill>
                <a:latin typeface="Arial" charset="0"/>
              </a:defRPr>
            </a:lvl7pPr>
            <a:lvl8pPr marL="3317875" indent="-215900" eaLnBrk="0" fontAlgn="base" hangingPunct="0">
              <a:spcBef>
                <a:spcPct val="30000"/>
              </a:spcBef>
              <a:spcAft>
                <a:spcPct val="0"/>
              </a:spcAft>
              <a:defRPr sz="1200">
                <a:solidFill>
                  <a:schemeClr val="tx1"/>
                </a:solidFill>
                <a:latin typeface="Arial" charset="0"/>
              </a:defRPr>
            </a:lvl8pPr>
            <a:lvl9pPr marL="3775075" indent="-215900" eaLnBrk="0" fontAlgn="base" hangingPunct="0">
              <a:spcBef>
                <a:spcPct val="30000"/>
              </a:spcBef>
              <a:spcAft>
                <a:spcPct val="0"/>
              </a:spcAft>
              <a:defRPr sz="1200">
                <a:solidFill>
                  <a:schemeClr val="tx1"/>
                </a:solidFill>
                <a:latin typeface="Arial"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charset="0"/>
                <a:ea typeface="+mn-ea"/>
                <a:cs typeface="+mn-cs"/>
              </a:rPr>
              <a:t>s</a:t>
            </a:r>
          </a:p>
        </p:txBody>
      </p:sp>
      <p:sp>
        <p:nvSpPr>
          <p:cNvPr id="81924" name="Rectangle 7"/>
          <p:cNvSpPr txBox="1">
            <a:spLocks noGrp="1" noChangeArrowheads="1"/>
          </p:cNvSpPr>
          <p:nvPr/>
        </p:nvSpPr>
        <p:spPr bwMode="auto">
          <a:xfrm>
            <a:off x="3970938" y="8828352"/>
            <a:ext cx="3037840" cy="46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5" rIns="93170" bIns="46585" anchor="b"/>
          <a:lstStyle>
            <a:lvl1pPr algn="l" eaLnBrk="0" hangingPunct="0">
              <a:spcBef>
                <a:spcPct val="30000"/>
              </a:spcBef>
              <a:defRPr sz="1200">
                <a:solidFill>
                  <a:schemeClr val="tx1"/>
                </a:solidFill>
                <a:latin typeface="Arial" charset="0"/>
              </a:defRPr>
            </a:lvl1pPr>
            <a:lvl2pPr marL="703263" indent="-271463" algn="l" eaLnBrk="0" hangingPunct="0">
              <a:spcBef>
                <a:spcPct val="30000"/>
              </a:spcBef>
              <a:defRPr sz="1200">
                <a:solidFill>
                  <a:schemeClr val="tx1"/>
                </a:solidFill>
                <a:latin typeface="Arial" charset="0"/>
              </a:defRPr>
            </a:lvl2pPr>
            <a:lvl3pPr marL="1081088" indent="-215900" algn="l" eaLnBrk="0" hangingPunct="0">
              <a:spcBef>
                <a:spcPct val="30000"/>
              </a:spcBef>
              <a:defRPr sz="1200">
                <a:solidFill>
                  <a:schemeClr val="tx1"/>
                </a:solidFill>
                <a:latin typeface="Arial" charset="0"/>
              </a:defRPr>
            </a:lvl3pPr>
            <a:lvl4pPr marL="1512888" indent="-215900" algn="l" eaLnBrk="0" hangingPunct="0">
              <a:spcBef>
                <a:spcPct val="30000"/>
              </a:spcBef>
              <a:defRPr sz="1200">
                <a:solidFill>
                  <a:schemeClr val="tx1"/>
                </a:solidFill>
                <a:latin typeface="Arial" charset="0"/>
              </a:defRPr>
            </a:lvl4pPr>
            <a:lvl5pPr marL="1946275" indent="-215900" algn="l" eaLnBrk="0" hangingPunct="0">
              <a:spcBef>
                <a:spcPct val="30000"/>
              </a:spcBef>
              <a:defRPr sz="1200">
                <a:solidFill>
                  <a:schemeClr val="tx1"/>
                </a:solidFill>
                <a:latin typeface="Arial" charset="0"/>
              </a:defRPr>
            </a:lvl5pPr>
            <a:lvl6pPr marL="2403475" indent="-215900" eaLnBrk="0" fontAlgn="base" hangingPunct="0">
              <a:spcBef>
                <a:spcPct val="30000"/>
              </a:spcBef>
              <a:spcAft>
                <a:spcPct val="0"/>
              </a:spcAft>
              <a:defRPr sz="1200">
                <a:solidFill>
                  <a:schemeClr val="tx1"/>
                </a:solidFill>
                <a:latin typeface="Arial" charset="0"/>
              </a:defRPr>
            </a:lvl6pPr>
            <a:lvl7pPr marL="2860675" indent="-215900" eaLnBrk="0" fontAlgn="base" hangingPunct="0">
              <a:spcBef>
                <a:spcPct val="30000"/>
              </a:spcBef>
              <a:spcAft>
                <a:spcPct val="0"/>
              </a:spcAft>
              <a:defRPr sz="1200">
                <a:solidFill>
                  <a:schemeClr val="tx1"/>
                </a:solidFill>
                <a:latin typeface="Arial" charset="0"/>
              </a:defRPr>
            </a:lvl7pPr>
            <a:lvl8pPr marL="3317875" indent="-215900" eaLnBrk="0" fontAlgn="base" hangingPunct="0">
              <a:spcBef>
                <a:spcPct val="30000"/>
              </a:spcBef>
              <a:spcAft>
                <a:spcPct val="0"/>
              </a:spcAft>
              <a:defRPr sz="1200">
                <a:solidFill>
                  <a:schemeClr val="tx1"/>
                </a:solidFill>
                <a:latin typeface="Arial" charset="0"/>
              </a:defRPr>
            </a:lvl8pPr>
            <a:lvl9pPr marL="3775075" indent="-215900" eaLnBrk="0" fontAlgn="base" hangingPunct="0">
              <a:spcBef>
                <a:spcPct val="30000"/>
              </a:spcBef>
              <a:spcAft>
                <a:spcPct val="0"/>
              </a:spcAft>
              <a:defRPr sz="1200">
                <a:solidFill>
                  <a:schemeClr val="tx1"/>
                </a:solidFill>
                <a:latin typeface="Arial"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6BAB1C92-A95D-4FA8-A461-849547440DCF}"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81925" name="Rectangle 2"/>
          <p:cNvSpPr>
            <a:spLocks noGrp="1" noRot="1" noChangeAspect="1" noChangeArrowheads="1" noTextEdit="1"/>
          </p:cNvSpPr>
          <p:nvPr>
            <p:ph type="sldImg"/>
          </p:nvPr>
        </p:nvSpPr>
        <p:spPr>
          <a:xfrm>
            <a:off x="1182688" y="695325"/>
            <a:ext cx="4648200" cy="3486150"/>
          </a:xfrm>
          <a:ln/>
        </p:spPr>
      </p:sp>
      <p:sp>
        <p:nvSpPr>
          <p:cNvPr id="81926" name="Rectangle 3"/>
          <p:cNvSpPr>
            <a:spLocks noGrp="1" noChangeArrowheads="1"/>
          </p:cNvSpPr>
          <p:nvPr>
            <p:ph type="body" idx="1"/>
          </p:nvPr>
        </p:nvSpPr>
        <p:spPr>
          <a:xfrm>
            <a:off x="701040" y="4415790"/>
            <a:ext cx="5608320" cy="4184994"/>
          </a:xfrm>
          <a:noFill/>
        </p:spPr>
        <p:txBody>
          <a:bodyPr lIns="93170" tIns="46585" rIns="93170" bIns="46585"/>
          <a:lstStyle/>
          <a:p>
            <a:pPr eaLnBrk="1" hangingPunct="1"/>
            <a:endParaRPr lang="en-US" altLang="en-US" sz="1600" dirty="0"/>
          </a:p>
        </p:txBody>
      </p:sp>
    </p:spTree>
    <p:extLst>
      <p:ext uri="{BB962C8B-B14F-4D97-AF65-F5344CB8AC3E}">
        <p14:creationId xmlns:p14="http://schemas.microsoft.com/office/powerpoint/2010/main" val="1808985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Arial" charset="0"/>
              </a:defRPr>
            </a:lvl1pPr>
            <a:lvl2pPr marL="757066" indent="-291179" algn="l" eaLnBrk="0" hangingPunct="0">
              <a:spcBef>
                <a:spcPct val="30000"/>
              </a:spcBef>
              <a:defRPr sz="1200">
                <a:solidFill>
                  <a:schemeClr val="tx1"/>
                </a:solidFill>
                <a:latin typeface="Arial" charset="0"/>
              </a:defRPr>
            </a:lvl2pPr>
            <a:lvl3pPr marL="1164717" indent="-232943" algn="l" eaLnBrk="0" hangingPunct="0">
              <a:spcBef>
                <a:spcPct val="30000"/>
              </a:spcBef>
              <a:defRPr sz="1200">
                <a:solidFill>
                  <a:schemeClr val="tx1"/>
                </a:solidFill>
                <a:latin typeface="Arial" charset="0"/>
              </a:defRPr>
            </a:lvl3pPr>
            <a:lvl4pPr marL="1630604" indent="-232943" algn="l" eaLnBrk="0" hangingPunct="0">
              <a:spcBef>
                <a:spcPct val="30000"/>
              </a:spcBef>
              <a:defRPr sz="1200">
                <a:solidFill>
                  <a:schemeClr val="tx1"/>
                </a:solidFill>
                <a:latin typeface="Arial" charset="0"/>
              </a:defRPr>
            </a:lvl4pPr>
            <a:lvl5pPr marL="2096491" indent="-232943" algn="l"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2E4C9436-4213-41E1-8AA7-E6F893DE2A54}"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81923" name="Rectangle 6"/>
          <p:cNvSpPr txBox="1">
            <a:spLocks noGrp="1" noChangeArrowheads="1"/>
          </p:cNvSpPr>
          <p:nvPr/>
        </p:nvSpPr>
        <p:spPr bwMode="auto">
          <a:xfrm>
            <a:off x="0" y="8828352"/>
            <a:ext cx="3037840" cy="46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5" rIns="93170" bIns="46585" anchor="b"/>
          <a:lstStyle>
            <a:lvl1pPr algn="l" eaLnBrk="0" hangingPunct="0">
              <a:spcBef>
                <a:spcPct val="30000"/>
              </a:spcBef>
              <a:defRPr sz="1200">
                <a:solidFill>
                  <a:schemeClr val="tx1"/>
                </a:solidFill>
                <a:latin typeface="Arial" charset="0"/>
              </a:defRPr>
            </a:lvl1pPr>
            <a:lvl2pPr marL="703263" indent="-271463" algn="l" eaLnBrk="0" hangingPunct="0">
              <a:spcBef>
                <a:spcPct val="30000"/>
              </a:spcBef>
              <a:defRPr sz="1200">
                <a:solidFill>
                  <a:schemeClr val="tx1"/>
                </a:solidFill>
                <a:latin typeface="Arial" charset="0"/>
              </a:defRPr>
            </a:lvl2pPr>
            <a:lvl3pPr marL="1081088" indent="-215900" algn="l" eaLnBrk="0" hangingPunct="0">
              <a:spcBef>
                <a:spcPct val="30000"/>
              </a:spcBef>
              <a:defRPr sz="1200">
                <a:solidFill>
                  <a:schemeClr val="tx1"/>
                </a:solidFill>
                <a:latin typeface="Arial" charset="0"/>
              </a:defRPr>
            </a:lvl3pPr>
            <a:lvl4pPr marL="1512888" indent="-215900" algn="l" eaLnBrk="0" hangingPunct="0">
              <a:spcBef>
                <a:spcPct val="30000"/>
              </a:spcBef>
              <a:defRPr sz="1200">
                <a:solidFill>
                  <a:schemeClr val="tx1"/>
                </a:solidFill>
                <a:latin typeface="Arial" charset="0"/>
              </a:defRPr>
            </a:lvl4pPr>
            <a:lvl5pPr marL="1946275" indent="-215900" algn="l" eaLnBrk="0" hangingPunct="0">
              <a:spcBef>
                <a:spcPct val="30000"/>
              </a:spcBef>
              <a:defRPr sz="1200">
                <a:solidFill>
                  <a:schemeClr val="tx1"/>
                </a:solidFill>
                <a:latin typeface="Arial" charset="0"/>
              </a:defRPr>
            </a:lvl5pPr>
            <a:lvl6pPr marL="2403475" indent="-215900" eaLnBrk="0" fontAlgn="base" hangingPunct="0">
              <a:spcBef>
                <a:spcPct val="30000"/>
              </a:spcBef>
              <a:spcAft>
                <a:spcPct val="0"/>
              </a:spcAft>
              <a:defRPr sz="1200">
                <a:solidFill>
                  <a:schemeClr val="tx1"/>
                </a:solidFill>
                <a:latin typeface="Arial" charset="0"/>
              </a:defRPr>
            </a:lvl6pPr>
            <a:lvl7pPr marL="2860675" indent="-215900" eaLnBrk="0" fontAlgn="base" hangingPunct="0">
              <a:spcBef>
                <a:spcPct val="30000"/>
              </a:spcBef>
              <a:spcAft>
                <a:spcPct val="0"/>
              </a:spcAft>
              <a:defRPr sz="1200">
                <a:solidFill>
                  <a:schemeClr val="tx1"/>
                </a:solidFill>
                <a:latin typeface="Arial" charset="0"/>
              </a:defRPr>
            </a:lvl7pPr>
            <a:lvl8pPr marL="3317875" indent="-215900" eaLnBrk="0" fontAlgn="base" hangingPunct="0">
              <a:spcBef>
                <a:spcPct val="30000"/>
              </a:spcBef>
              <a:spcAft>
                <a:spcPct val="0"/>
              </a:spcAft>
              <a:defRPr sz="1200">
                <a:solidFill>
                  <a:schemeClr val="tx1"/>
                </a:solidFill>
                <a:latin typeface="Arial" charset="0"/>
              </a:defRPr>
            </a:lvl8pPr>
            <a:lvl9pPr marL="3775075" indent="-215900" eaLnBrk="0" fontAlgn="base" hangingPunct="0">
              <a:spcBef>
                <a:spcPct val="30000"/>
              </a:spcBef>
              <a:spcAft>
                <a:spcPct val="0"/>
              </a:spcAft>
              <a:defRPr sz="1200">
                <a:solidFill>
                  <a:schemeClr val="tx1"/>
                </a:solidFill>
                <a:latin typeface="Arial"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charset="0"/>
                <a:ea typeface="+mn-ea"/>
                <a:cs typeface="+mn-cs"/>
              </a:rPr>
              <a:t>s</a:t>
            </a:r>
          </a:p>
        </p:txBody>
      </p:sp>
      <p:sp>
        <p:nvSpPr>
          <p:cNvPr id="81924" name="Rectangle 7"/>
          <p:cNvSpPr txBox="1">
            <a:spLocks noGrp="1" noChangeArrowheads="1"/>
          </p:cNvSpPr>
          <p:nvPr/>
        </p:nvSpPr>
        <p:spPr bwMode="auto">
          <a:xfrm>
            <a:off x="3970938" y="8828352"/>
            <a:ext cx="3037840" cy="46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5" rIns="93170" bIns="46585" anchor="b"/>
          <a:lstStyle>
            <a:lvl1pPr algn="l" eaLnBrk="0" hangingPunct="0">
              <a:spcBef>
                <a:spcPct val="30000"/>
              </a:spcBef>
              <a:defRPr sz="1200">
                <a:solidFill>
                  <a:schemeClr val="tx1"/>
                </a:solidFill>
                <a:latin typeface="Arial" charset="0"/>
              </a:defRPr>
            </a:lvl1pPr>
            <a:lvl2pPr marL="703263" indent="-271463" algn="l" eaLnBrk="0" hangingPunct="0">
              <a:spcBef>
                <a:spcPct val="30000"/>
              </a:spcBef>
              <a:defRPr sz="1200">
                <a:solidFill>
                  <a:schemeClr val="tx1"/>
                </a:solidFill>
                <a:latin typeface="Arial" charset="0"/>
              </a:defRPr>
            </a:lvl2pPr>
            <a:lvl3pPr marL="1081088" indent="-215900" algn="l" eaLnBrk="0" hangingPunct="0">
              <a:spcBef>
                <a:spcPct val="30000"/>
              </a:spcBef>
              <a:defRPr sz="1200">
                <a:solidFill>
                  <a:schemeClr val="tx1"/>
                </a:solidFill>
                <a:latin typeface="Arial" charset="0"/>
              </a:defRPr>
            </a:lvl3pPr>
            <a:lvl4pPr marL="1512888" indent="-215900" algn="l" eaLnBrk="0" hangingPunct="0">
              <a:spcBef>
                <a:spcPct val="30000"/>
              </a:spcBef>
              <a:defRPr sz="1200">
                <a:solidFill>
                  <a:schemeClr val="tx1"/>
                </a:solidFill>
                <a:latin typeface="Arial" charset="0"/>
              </a:defRPr>
            </a:lvl4pPr>
            <a:lvl5pPr marL="1946275" indent="-215900" algn="l" eaLnBrk="0" hangingPunct="0">
              <a:spcBef>
                <a:spcPct val="30000"/>
              </a:spcBef>
              <a:defRPr sz="1200">
                <a:solidFill>
                  <a:schemeClr val="tx1"/>
                </a:solidFill>
                <a:latin typeface="Arial" charset="0"/>
              </a:defRPr>
            </a:lvl5pPr>
            <a:lvl6pPr marL="2403475" indent="-215900" eaLnBrk="0" fontAlgn="base" hangingPunct="0">
              <a:spcBef>
                <a:spcPct val="30000"/>
              </a:spcBef>
              <a:spcAft>
                <a:spcPct val="0"/>
              </a:spcAft>
              <a:defRPr sz="1200">
                <a:solidFill>
                  <a:schemeClr val="tx1"/>
                </a:solidFill>
                <a:latin typeface="Arial" charset="0"/>
              </a:defRPr>
            </a:lvl6pPr>
            <a:lvl7pPr marL="2860675" indent="-215900" eaLnBrk="0" fontAlgn="base" hangingPunct="0">
              <a:spcBef>
                <a:spcPct val="30000"/>
              </a:spcBef>
              <a:spcAft>
                <a:spcPct val="0"/>
              </a:spcAft>
              <a:defRPr sz="1200">
                <a:solidFill>
                  <a:schemeClr val="tx1"/>
                </a:solidFill>
                <a:latin typeface="Arial" charset="0"/>
              </a:defRPr>
            </a:lvl7pPr>
            <a:lvl8pPr marL="3317875" indent="-215900" eaLnBrk="0" fontAlgn="base" hangingPunct="0">
              <a:spcBef>
                <a:spcPct val="30000"/>
              </a:spcBef>
              <a:spcAft>
                <a:spcPct val="0"/>
              </a:spcAft>
              <a:defRPr sz="1200">
                <a:solidFill>
                  <a:schemeClr val="tx1"/>
                </a:solidFill>
                <a:latin typeface="Arial" charset="0"/>
              </a:defRPr>
            </a:lvl8pPr>
            <a:lvl9pPr marL="3775075" indent="-215900" eaLnBrk="0" fontAlgn="base" hangingPunct="0">
              <a:spcBef>
                <a:spcPct val="30000"/>
              </a:spcBef>
              <a:spcAft>
                <a:spcPct val="0"/>
              </a:spcAft>
              <a:defRPr sz="1200">
                <a:solidFill>
                  <a:schemeClr val="tx1"/>
                </a:solidFill>
                <a:latin typeface="Arial"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6BAB1C92-A95D-4FA8-A461-849547440DCF}"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81925" name="Rectangle 2"/>
          <p:cNvSpPr>
            <a:spLocks noGrp="1" noRot="1" noChangeAspect="1" noChangeArrowheads="1" noTextEdit="1"/>
          </p:cNvSpPr>
          <p:nvPr>
            <p:ph type="sldImg"/>
          </p:nvPr>
        </p:nvSpPr>
        <p:spPr>
          <a:xfrm>
            <a:off x="1182688" y="695325"/>
            <a:ext cx="4648200" cy="3486150"/>
          </a:xfrm>
          <a:ln/>
        </p:spPr>
      </p:sp>
      <p:sp>
        <p:nvSpPr>
          <p:cNvPr id="81926" name="Rectangle 3"/>
          <p:cNvSpPr>
            <a:spLocks noGrp="1" noChangeArrowheads="1"/>
          </p:cNvSpPr>
          <p:nvPr>
            <p:ph type="body" idx="1"/>
          </p:nvPr>
        </p:nvSpPr>
        <p:spPr>
          <a:xfrm>
            <a:off x="701040" y="4415790"/>
            <a:ext cx="5608320" cy="4184994"/>
          </a:xfrm>
          <a:noFill/>
        </p:spPr>
        <p:txBody>
          <a:bodyPr lIns="93170" tIns="46585" rIns="93170" bIns="46585"/>
          <a:lstStyle/>
          <a:p>
            <a:pPr eaLnBrk="1" hangingPunct="1"/>
            <a:endParaRPr lang="en-US" altLang="en-US" sz="1600" dirty="0"/>
          </a:p>
        </p:txBody>
      </p:sp>
    </p:spTree>
    <p:extLst>
      <p:ext uri="{BB962C8B-B14F-4D97-AF65-F5344CB8AC3E}">
        <p14:creationId xmlns:p14="http://schemas.microsoft.com/office/powerpoint/2010/main" val="2738739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Arial" charset="0"/>
              </a:defRPr>
            </a:lvl1pPr>
            <a:lvl2pPr marL="757066" indent="-291179" algn="l" eaLnBrk="0" hangingPunct="0">
              <a:spcBef>
                <a:spcPct val="30000"/>
              </a:spcBef>
              <a:defRPr sz="1200">
                <a:solidFill>
                  <a:schemeClr val="tx1"/>
                </a:solidFill>
                <a:latin typeface="Arial" charset="0"/>
              </a:defRPr>
            </a:lvl2pPr>
            <a:lvl3pPr marL="1164717" indent="-232943" algn="l" eaLnBrk="0" hangingPunct="0">
              <a:spcBef>
                <a:spcPct val="30000"/>
              </a:spcBef>
              <a:defRPr sz="1200">
                <a:solidFill>
                  <a:schemeClr val="tx1"/>
                </a:solidFill>
                <a:latin typeface="Arial" charset="0"/>
              </a:defRPr>
            </a:lvl3pPr>
            <a:lvl4pPr marL="1630604" indent="-232943" algn="l" eaLnBrk="0" hangingPunct="0">
              <a:spcBef>
                <a:spcPct val="30000"/>
              </a:spcBef>
              <a:defRPr sz="1200">
                <a:solidFill>
                  <a:schemeClr val="tx1"/>
                </a:solidFill>
                <a:latin typeface="Arial" charset="0"/>
              </a:defRPr>
            </a:lvl4pPr>
            <a:lvl5pPr marL="2096491" indent="-232943" algn="l"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2E4C9436-4213-41E1-8AA7-E6F893DE2A54}"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81923" name="Rectangle 6"/>
          <p:cNvSpPr txBox="1">
            <a:spLocks noGrp="1" noChangeArrowheads="1"/>
          </p:cNvSpPr>
          <p:nvPr/>
        </p:nvSpPr>
        <p:spPr bwMode="auto">
          <a:xfrm>
            <a:off x="0" y="8828352"/>
            <a:ext cx="3037840" cy="46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5" rIns="93170" bIns="46585" anchor="b"/>
          <a:lstStyle>
            <a:lvl1pPr algn="l" eaLnBrk="0" hangingPunct="0">
              <a:spcBef>
                <a:spcPct val="30000"/>
              </a:spcBef>
              <a:defRPr sz="1200">
                <a:solidFill>
                  <a:schemeClr val="tx1"/>
                </a:solidFill>
                <a:latin typeface="Arial" charset="0"/>
              </a:defRPr>
            </a:lvl1pPr>
            <a:lvl2pPr marL="703263" indent="-271463" algn="l" eaLnBrk="0" hangingPunct="0">
              <a:spcBef>
                <a:spcPct val="30000"/>
              </a:spcBef>
              <a:defRPr sz="1200">
                <a:solidFill>
                  <a:schemeClr val="tx1"/>
                </a:solidFill>
                <a:latin typeface="Arial" charset="0"/>
              </a:defRPr>
            </a:lvl2pPr>
            <a:lvl3pPr marL="1081088" indent="-215900" algn="l" eaLnBrk="0" hangingPunct="0">
              <a:spcBef>
                <a:spcPct val="30000"/>
              </a:spcBef>
              <a:defRPr sz="1200">
                <a:solidFill>
                  <a:schemeClr val="tx1"/>
                </a:solidFill>
                <a:latin typeface="Arial" charset="0"/>
              </a:defRPr>
            </a:lvl3pPr>
            <a:lvl4pPr marL="1512888" indent="-215900" algn="l" eaLnBrk="0" hangingPunct="0">
              <a:spcBef>
                <a:spcPct val="30000"/>
              </a:spcBef>
              <a:defRPr sz="1200">
                <a:solidFill>
                  <a:schemeClr val="tx1"/>
                </a:solidFill>
                <a:latin typeface="Arial" charset="0"/>
              </a:defRPr>
            </a:lvl4pPr>
            <a:lvl5pPr marL="1946275" indent="-215900" algn="l" eaLnBrk="0" hangingPunct="0">
              <a:spcBef>
                <a:spcPct val="30000"/>
              </a:spcBef>
              <a:defRPr sz="1200">
                <a:solidFill>
                  <a:schemeClr val="tx1"/>
                </a:solidFill>
                <a:latin typeface="Arial" charset="0"/>
              </a:defRPr>
            </a:lvl5pPr>
            <a:lvl6pPr marL="2403475" indent="-215900" eaLnBrk="0" fontAlgn="base" hangingPunct="0">
              <a:spcBef>
                <a:spcPct val="30000"/>
              </a:spcBef>
              <a:spcAft>
                <a:spcPct val="0"/>
              </a:spcAft>
              <a:defRPr sz="1200">
                <a:solidFill>
                  <a:schemeClr val="tx1"/>
                </a:solidFill>
                <a:latin typeface="Arial" charset="0"/>
              </a:defRPr>
            </a:lvl6pPr>
            <a:lvl7pPr marL="2860675" indent="-215900" eaLnBrk="0" fontAlgn="base" hangingPunct="0">
              <a:spcBef>
                <a:spcPct val="30000"/>
              </a:spcBef>
              <a:spcAft>
                <a:spcPct val="0"/>
              </a:spcAft>
              <a:defRPr sz="1200">
                <a:solidFill>
                  <a:schemeClr val="tx1"/>
                </a:solidFill>
                <a:latin typeface="Arial" charset="0"/>
              </a:defRPr>
            </a:lvl7pPr>
            <a:lvl8pPr marL="3317875" indent="-215900" eaLnBrk="0" fontAlgn="base" hangingPunct="0">
              <a:spcBef>
                <a:spcPct val="30000"/>
              </a:spcBef>
              <a:spcAft>
                <a:spcPct val="0"/>
              </a:spcAft>
              <a:defRPr sz="1200">
                <a:solidFill>
                  <a:schemeClr val="tx1"/>
                </a:solidFill>
                <a:latin typeface="Arial" charset="0"/>
              </a:defRPr>
            </a:lvl8pPr>
            <a:lvl9pPr marL="3775075" indent="-215900" eaLnBrk="0" fontAlgn="base" hangingPunct="0">
              <a:spcBef>
                <a:spcPct val="30000"/>
              </a:spcBef>
              <a:spcAft>
                <a:spcPct val="0"/>
              </a:spcAft>
              <a:defRPr sz="1200">
                <a:solidFill>
                  <a:schemeClr val="tx1"/>
                </a:solidFill>
                <a:latin typeface="Arial"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charset="0"/>
                <a:ea typeface="+mn-ea"/>
                <a:cs typeface="+mn-cs"/>
              </a:rPr>
              <a:t>s</a:t>
            </a:r>
          </a:p>
        </p:txBody>
      </p:sp>
      <p:sp>
        <p:nvSpPr>
          <p:cNvPr id="81924" name="Rectangle 7"/>
          <p:cNvSpPr txBox="1">
            <a:spLocks noGrp="1" noChangeArrowheads="1"/>
          </p:cNvSpPr>
          <p:nvPr/>
        </p:nvSpPr>
        <p:spPr bwMode="auto">
          <a:xfrm>
            <a:off x="3970938" y="8828352"/>
            <a:ext cx="3037840" cy="46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5" rIns="93170" bIns="46585" anchor="b"/>
          <a:lstStyle>
            <a:lvl1pPr algn="l" eaLnBrk="0" hangingPunct="0">
              <a:spcBef>
                <a:spcPct val="30000"/>
              </a:spcBef>
              <a:defRPr sz="1200">
                <a:solidFill>
                  <a:schemeClr val="tx1"/>
                </a:solidFill>
                <a:latin typeface="Arial" charset="0"/>
              </a:defRPr>
            </a:lvl1pPr>
            <a:lvl2pPr marL="703263" indent="-271463" algn="l" eaLnBrk="0" hangingPunct="0">
              <a:spcBef>
                <a:spcPct val="30000"/>
              </a:spcBef>
              <a:defRPr sz="1200">
                <a:solidFill>
                  <a:schemeClr val="tx1"/>
                </a:solidFill>
                <a:latin typeface="Arial" charset="0"/>
              </a:defRPr>
            </a:lvl2pPr>
            <a:lvl3pPr marL="1081088" indent="-215900" algn="l" eaLnBrk="0" hangingPunct="0">
              <a:spcBef>
                <a:spcPct val="30000"/>
              </a:spcBef>
              <a:defRPr sz="1200">
                <a:solidFill>
                  <a:schemeClr val="tx1"/>
                </a:solidFill>
                <a:latin typeface="Arial" charset="0"/>
              </a:defRPr>
            </a:lvl3pPr>
            <a:lvl4pPr marL="1512888" indent="-215900" algn="l" eaLnBrk="0" hangingPunct="0">
              <a:spcBef>
                <a:spcPct val="30000"/>
              </a:spcBef>
              <a:defRPr sz="1200">
                <a:solidFill>
                  <a:schemeClr val="tx1"/>
                </a:solidFill>
                <a:latin typeface="Arial" charset="0"/>
              </a:defRPr>
            </a:lvl4pPr>
            <a:lvl5pPr marL="1946275" indent="-215900" algn="l" eaLnBrk="0" hangingPunct="0">
              <a:spcBef>
                <a:spcPct val="30000"/>
              </a:spcBef>
              <a:defRPr sz="1200">
                <a:solidFill>
                  <a:schemeClr val="tx1"/>
                </a:solidFill>
                <a:latin typeface="Arial" charset="0"/>
              </a:defRPr>
            </a:lvl5pPr>
            <a:lvl6pPr marL="2403475" indent="-215900" eaLnBrk="0" fontAlgn="base" hangingPunct="0">
              <a:spcBef>
                <a:spcPct val="30000"/>
              </a:spcBef>
              <a:spcAft>
                <a:spcPct val="0"/>
              </a:spcAft>
              <a:defRPr sz="1200">
                <a:solidFill>
                  <a:schemeClr val="tx1"/>
                </a:solidFill>
                <a:latin typeface="Arial" charset="0"/>
              </a:defRPr>
            </a:lvl6pPr>
            <a:lvl7pPr marL="2860675" indent="-215900" eaLnBrk="0" fontAlgn="base" hangingPunct="0">
              <a:spcBef>
                <a:spcPct val="30000"/>
              </a:spcBef>
              <a:spcAft>
                <a:spcPct val="0"/>
              </a:spcAft>
              <a:defRPr sz="1200">
                <a:solidFill>
                  <a:schemeClr val="tx1"/>
                </a:solidFill>
                <a:latin typeface="Arial" charset="0"/>
              </a:defRPr>
            </a:lvl7pPr>
            <a:lvl8pPr marL="3317875" indent="-215900" eaLnBrk="0" fontAlgn="base" hangingPunct="0">
              <a:spcBef>
                <a:spcPct val="30000"/>
              </a:spcBef>
              <a:spcAft>
                <a:spcPct val="0"/>
              </a:spcAft>
              <a:defRPr sz="1200">
                <a:solidFill>
                  <a:schemeClr val="tx1"/>
                </a:solidFill>
                <a:latin typeface="Arial" charset="0"/>
              </a:defRPr>
            </a:lvl8pPr>
            <a:lvl9pPr marL="3775075" indent="-215900" eaLnBrk="0" fontAlgn="base" hangingPunct="0">
              <a:spcBef>
                <a:spcPct val="30000"/>
              </a:spcBef>
              <a:spcAft>
                <a:spcPct val="0"/>
              </a:spcAft>
              <a:defRPr sz="1200">
                <a:solidFill>
                  <a:schemeClr val="tx1"/>
                </a:solidFill>
                <a:latin typeface="Arial"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6BAB1C92-A95D-4FA8-A461-849547440DCF}"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81925" name="Rectangle 2"/>
          <p:cNvSpPr>
            <a:spLocks noGrp="1" noRot="1" noChangeAspect="1" noChangeArrowheads="1" noTextEdit="1"/>
          </p:cNvSpPr>
          <p:nvPr>
            <p:ph type="sldImg"/>
          </p:nvPr>
        </p:nvSpPr>
        <p:spPr>
          <a:xfrm>
            <a:off x="1182688" y="695325"/>
            <a:ext cx="4648200" cy="3486150"/>
          </a:xfrm>
          <a:ln/>
        </p:spPr>
      </p:sp>
      <p:sp>
        <p:nvSpPr>
          <p:cNvPr id="81926" name="Rectangle 3"/>
          <p:cNvSpPr>
            <a:spLocks noGrp="1" noChangeArrowheads="1"/>
          </p:cNvSpPr>
          <p:nvPr>
            <p:ph type="body" idx="1"/>
          </p:nvPr>
        </p:nvSpPr>
        <p:spPr>
          <a:xfrm>
            <a:off x="701040" y="4415790"/>
            <a:ext cx="5608320" cy="4184994"/>
          </a:xfrm>
          <a:noFill/>
        </p:spPr>
        <p:txBody>
          <a:bodyPr lIns="93170" tIns="46585" rIns="93170" bIns="46585"/>
          <a:lstStyle/>
          <a:p>
            <a:pPr eaLnBrk="1" hangingPunct="1"/>
            <a:endParaRPr lang="en-US" altLang="en-US" sz="1600" dirty="0"/>
          </a:p>
        </p:txBody>
      </p:sp>
    </p:spTree>
    <p:extLst>
      <p:ext uri="{BB962C8B-B14F-4D97-AF65-F5344CB8AC3E}">
        <p14:creationId xmlns:p14="http://schemas.microsoft.com/office/powerpoint/2010/main" val="1079796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Arial" charset="0"/>
              </a:defRPr>
            </a:lvl1pPr>
            <a:lvl2pPr marL="757066" indent="-291179" algn="l" eaLnBrk="0" hangingPunct="0">
              <a:spcBef>
                <a:spcPct val="30000"/>
              </a:spcBef>
              <a:defRPr sz="1200">
                <a:solidFill>
                  <a:schemeClr val="tx1"/>
                </a:solidFill>
                <a:latin typeface="Arial" charset="0"/>
              </a:defRPr>
            </a:lvl2pPr>
            <a:lvl3pPr marL="1164717" indent="-232943" algn="l" eaLnBrk="0" hangingPunct="0">
              <a:spcBef>
                <a:spcPct val="30000"/>
              </a:spcBef>
              <a:defRPr sz="1200">
                <a:solidFill>
                  <a:schemeClr val="tx1"/>
                </a:solidFill>
                <a:latin typeface="Arial" charset="0"/>
              </a:defRPr>
            </a:lvl3pPr>
            <a:lvl4pPr marL="1630604" indent="-232943" algn="l" eaLnBrk="0" hangingPunct="0">
              <a:spcBef>
                <a:spcPct val="30000"/>
              </a:spcBef>
              <a:defRPr sz="1200">
                <a:solidFill>
                  <a:schemeClr val="tx1"/>
                </a:solidFill>
                <a:latin typeface="Arial" charset="0"/>
              </a:defRPr>
            </a:lvl4pPr>
            <a:lvl5pPr marL="2096491" indent="-232943" algn="l"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2E4C9436-4213-41E1-8AA7-E6F893DE2A54}"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81923" name="Rectangle 6"/>
          <p:cNvSpPr txBox="1">
            <a:spLocks noGrp="1" noChangeArrowheads="1"/>
          </p:cNvSpPr>
          <p:nvPr/>
        </p:nvSpPr>
        <p:spPr bwMode="auto">
          <a:xfrm>
            <a:off x="0" y="8828352"/>
            <a:ext cx="3037840" cy="46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5" rIns="93170" bIns="46585" anchor="b"/>
          <a:lstStyle>
            <a:lvl1pPr algn="l" eaLnBrk="0" hangingPunct="0">
              <a:spcBef>
                <a:spcPct val="30000"/>
              </a:spcBef>
              <a:defRPr sz="1200">
                <a:solidFill>
                  <a:schemeClr val="tx1"/>
                </a:solidFill>
                <a:latin typeface="Arial" charset="0"/>
              </a:defRPr>
            </a:lvl1pPr>
            <a:lvl2pPr marL="703263" indent="-271463" algn="l" eaLnBrk="0" hangingPunct="0">
              <a:spcBef>
                <a:spcPct val="30000"/>
              </a:spcBef>
              <a:defRPr sz="1200">
                <a:solidFill>
                  <a:schemeClr val="tx1"/>
                </a:solidFill>
                <a:latin typeface="Arial" charset="0"/>
              </a:defRPr>
            </a:lvl2pPr>
            <a:lvl3pPr marL="1081088" indent="-215900" algn="l" eaLnBrk="0" hangingPunct="0">
              <a:spcBef>
                <a:spcPct val="30000"/>
              </a:spcBef>
              <a:defRPr sz="1200">
                <a:solidFill>
                  <a:schemeClr val="tx1"/>
                </a:solidFill>
                <a:latin typeface="Arial" charset="0"/>
              </a:defRPr>
            </a:lvl3pPr>
            <a:lvl4pPr marL="1512888" indent="-215900" algn="l" eaLnBrk="0" hangingPunct="0">
              <a:spcBef>
                <a:spcPct val="30000"/>
              </a:spcBef>
              <a:defRPr sz="1200">
                <a:solidFill>
                  <a:schemeClr val="tx1"/>
                </a:solidFill>
                <a:latin typeface="Arial" charset="0"/>
              </a:defRPr>
            </a:lvl4pPr>
            <a:lvl5pPr marL="1946275" indent="-215900" algn="l" eaLnBrk="0" hangingPunct="0">
              <a:spcBef>
                <a:spcPct val="30000"/>
              </a:spcBef>
              <a:defRPr sz="1200">
                <a:solidFill>
                  <a:schemeClr val="tx1"/>
                </a:solidFill>
                <a:latin typeface="Arial" charset="0"/>
              </a:defRPr>
            </a:lvl5pPr>
            <a:lvl6pPr marL="2403475" indent="-215900" eaLnBrk="0" fontAlgn="base" hangingPunct="0">
              <a:spcBef>
                <a:spcPct val="30000"/>
              </a:spcBef>
              <a:spcAft>
                <a:spcPct val="0"/>
              </a:spcAft>
              <a:defRPr sz="1200">
                <a:solidFill>
                  <a:schemeClr val="tx1"/>
                </a:solidFill>
                <a:latin typeface="Arial" charset="0"/>
              </a:defRPr>
            </a:lvl6pPr>
            <a:lvl7pPr marL="2860675" indent="-215900" eaLnBrk="0" fontAlgn="base" hangingPunct="0">
              <a:spcBef>
                <a:spcPct val="30000"/>
              </a:spcBef>
              <a:spcAft>
                <a:spcPct val="0"/>
              </a:spcAft>
              <a:defRPr sz="1200">
                <a:solidFill>
                  <a:schemeClr val="tx1"/>
                </a:solidFill>
                <a:latin typeface="Arial" charset="0"/>
              </a:defRPr>
            </a:lvl7pPr>
            <a:lvl8pPr marL="3317875" indent="-215900" eaLnBrk="0" fontAlgn="base" hangingPunct="0">
              <a:spcBef>
                <a:spcPct val="30000"/>
              </a:spcBef>
              <a:spcAft>
                <a:spcPct val="0"/>
              </a:spcAft>
              <a:defRPr sz="1200">
                <a:solidFill>
                  <a:schemeClr val="tx1"/>
                </a:solidFill>
                <a:latin typeface="Arial" charset="0"/>
              </a:defRPr>
            </a:lvl8pPr>
            <a:lvl9pPr marL="3775075" indent="-215900" eaLnBrk="0" fontAlgn="base" hangingPunct="0">
              <a:spcBef>
                <a:spcPct val="30000"/>
              </a:spcBef>
              <a:spcAft>
                <a:spcPct val="0"/>
              </a:spcAft>
              <a:defRPr sz="1200">
                <a:solidFill>
                  <a:schemeClr val="tx1"/>
                </a:solidFill>
                <a:latin typeface="Arial"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charset="0"/>
                <a:ea typeface="+mn-ea"/>
                <a:cs typeface="+mn-cs"/>
              </a:rPr>
              <a:t>s</a:t>
            </a:r>
          </a:p>
        </p:txBody>
      </p:sp>
      <p:sp>
        <p:nvSpPr>
          <p:cNvPr id="81924" name="Rectangle 7"/>
          <p:cNvSpPr txBox="1">
            <a:spLocks noGrp="1" noChangeArrowheads="1"/>
          </p:cNvSpPr>
          <p:nvPr/>
        </p:nvSpPr>
        <p:spPr bwMode="auto">
          <a:xfrm>
            <a:off x="3970938" y="8828352"/>
            <a:ext cx="3037840" cy="46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5" rIns="93170" bIns="46585" anchor="b"/>
          <a:lstStyle>
            <a:lvl1pPr algn="l" eaLnBrk="0" hangingPunct="0">
              <a:spcBef>
                <a:spcPct val="30000"/>
              </a:spcBef>
              <a:defRPr sz="1200">
                <a:solidFill>
                  <a:schemeClr val="tx1"/>
                </a:solidFill>
                <a:latin typeface="Arial" charset="0"/>
              </a:defRPr>
            </a:lvl1pPr>
            <a:lvl2pPr marL="703263" indent="-271463" algn="l" eaLnBrk="0" hangingPunct="0">
              <a:spcBef>
                <a:spcPct val="30000"/>
              </a:spcBef>
              <a:defRPr sz="1200">
                <a:solidFill>
                  <a:schemeClr val="tx1"/>
                </a:solidFill>
                <a:latin typeface="Arial" charset="0"/>
              </a:defRPr>
            </a:lvl2pPr>
            <a:lvl3pPr marL="1081088" indent="-215900" algn="l" eaLnBrk="0" hangingPunct="0">
              <a:spcBef>
                <a:spcPct val="30000"/>
              </a:spcBef>
              <a:defRPr sz="1200">
                <a:solidFill>
                  <a:schemeClr val="tx1"/>
                </a:solidFill>
                <a:latin typeface="Arial" charset="0"/>
              </a:defRPr>
            </a:lvl3pPr>
            <a:lvl4pPr marL="1512888" indent="-215900" algn="l" eaLnBrk="0" hangingPunct="0">
              <a:spcBef>
                <a:spcPct val="30000"/>
              </a:spcBef>
              <a:defRPr sz="1200">
                <a:solidFill>
                  <a:schemeClr val="tx1"/>
                </a:solidFill>
                <a:latin typeface="Arial" charset="0"/>
              </a:defRPr>
            </a:lvl4pPr>
            <a:lvl5pPr marL="1946275" indent="-215900" algn="l" eaLnBrk="0" hangingPunct="0">
              <a:spcBef>
                <a:spcPct val="30000"/>
              </a:spcBef>
              <a:defRPr sz="1200">
                <a:solidFill>
                  <a:schemeClr val="tx1"/>
                </a:solidFill>
                <a:latin typeface="Arial" charset="0"/>
              </a:defRPr>
            </a:lvl5pPr>
            <a:lvl6pPr marL="2403475" indent="-215900" eaLnBrk="0" fontAlgn="base" hangingPunct="0">
              <a:spcBef>
                <a:spcPct val="30000"/>
              </a:spcBef>
              <a:spcAft>
                <a:spcPct val="0"/>
              </a:spcAft>
              <a:defRPr sz="1200">
                <a:solidFill>
                  <a:schemeClr val="tx1"/>
                </a:solidFill>
                <a:latin typeface="Arial" charset="0"/>
              </a:defRPr>
            </a:lvl6pPr>
            <a:lvl7pPr marL="2860675" indent="-215900" eaLnBrk="0" fontAlgn="base" hangingPunct="0">
              <a:spcBef>
                <a:spcPct val="30000"/>
              </a:spcBef>
              <a:spcAft>
                <a:spcPct val="0"/>
              </a:spcAft>
              <a:defRPr sz="1200">
                <a:solidFill>
                  <a:schemeClr val="tx1"/>
                </a:solidFill>
                <a:latin typeface="Arial" charset="0"/>
              </a:defRPr>
            </a:lvl7pPr>
            <a:lvl8pPr marL="3317875" indent="-215900" eaLnBrk="0" fontAlgn="base" hangingPunct="0">
              <a:spcBef>
                <a:spcPct val="30000"/>
              </a:spcBef>
              <a:spcAft>
                <a:spcPct val="0"/>
              </a:spcAft>
              <a:defRPr sz="1200">
                <a:solidFill>
                  <a:schemeClr val="tx1"/>
                </a:solidFill>
                <a:latin typeface="Arial" charset="0"/>
              </a:defRPr>
            </a:lvl8pPr>
            <a:lvl9pPr marL="3775075" indent="-215900" eaLnBrk="0" fontAlgn="base" hangingPunct="0">
              <a:spcBef>
                <a:spcPct val="30000"/>
              </a:spcBef>
              <a:spcAft>
                <a:spcPct val="0"/>
              </a:spcAft>
              <a:defRPr sz="1200">
                <a:solidFill>
                  <a:schemeClr val="tx1"/>
                </a:solidFill>
                <a:latin typeface="Arial"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6BAB1C92-A95D-4FA8-A461-849547440DCF}"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81925" name="Rectangle 2"/>
          <p:cNvSpPr>
            <a:spLocks noGrp="1" noRot="1" noChangeAspect="1" noChangeArrowheads="1" noTextEdit="1"/>
          </p:cNvSpPr>
          <p:nvPr>
            <p:ph type="sldImg"/>
          </p:nvPr>
        </p:nvSpPr>
        <p:spPr>
          <a:xfrm>
            <a:off x="1182688" y="695325"/>
            <a:ext cx="4648200" cy="3486150"/>
          </a:xfrm>
          <a:ln/>
        </p:spPr>
      </p:sp>
      <p:sp>
        <p:nvSpPr>
          <p:cNvPr id="81926" name="Rectangle 3"/>
          <p:cNvSpPr>
            <a:spLocks noGrp="1" noChangeArrowheads="1"/>
          </p:cNvSpPr>
          <p:nvPr>
            <p:ph type="body" idx="1"/>
          </p:nvPr>
        </p:nvSpPr>
        <p:spPr>
          <a:xfrm>
            <a:off x="701040" y="4415790"/>
            <a:ext cx="5608320" cy="4184994"/>
          </a:xfrm>
          <a:noFill/>
        </p:spPr>
        <p:txBody>
          <a:bodyPr lIns="93170" tIns="46585" rIns="93170" bIns="46585"/>
          <a:lstStyle/>
          <a:p>
            <a:pPr eaLnBrk="1" hangingPunct="1"/>
            <a:r>
              <a:rPr lang="en-US" altLang="en-US" sz="1600"/>
              <a:t>As a state we are part of the national surveillance system.  Each state has it’s own set-up and unique circumstances although there are required data elements and standards employed.  Because NC-VDRS has experience in linkage multiple data sources, it was thought that this project fit well within its capabilities.</a:t>
            </a:r>
          </a:p>
          <a:p>
            <a:pPr eaLnBrk="1" hangingPunct="1"/>
            <a:r>
              <a:rPr lang="en-US" altLang="en-US" sz="1600"/>
              <a:t> </a:t>
            </a:r>
          </a:p>
        </p:txBody>
      </p:sp>
    </p:spTree>
    <p:extLst>
      <p:ext uri="{BB962C8B-B14F-4D97-AF65-F5344CB8AC3E}">
        <p14:creationId xmlns:p14="http://schemas.microsoft.com/office/powerpoint/2010/main" val="3298928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Arial" charset="0"/>
              </a:defRPr>
            </a:lvl1pPr>
            <a:lvl2pPr marL="757066" indent="-291179" algn="l" eaLnBrk="0" hangingPunct="0">
              <a:spcBef>
                <a:spcPct val="30000"/>
              </a:spcBef>
              <a:defRPr sz="1200">
                <a:solidFill>
                  <a:schemeClr val="tx1"/>
                </a:solidFill>
                <a:latin typeface="Arial" charset="0"/>
              </a:defRPr>
            </a:lvl2pPr>
            <a:lvl3pPr marL="1164717" indent="-232943" algn="l" eaLnBrk="0" hangingPunct="0">
              <a:spcBef>
                <a:spcPct val="30000"/>
              </a:spcBef>
              <a:defRPr sz="1200">
                <a:solidFill>
                  <a:schemeClr val="tx1"/>
                </a:solidFill>
                <a:latin typeface="Arial" charset="0"/>
              </a:defRPr>
            </a:lvl3pPr>
            <a:lvl4pPr marL="1630604" indent="-232943" algn="l" eaLnBrk="0" hangingPunct="0">
              <a:spcBef>
                <a:spcPct val="30000"/>
              </a:spcBef>
              <a:defRPr sz="1200">
                <a:solidFill>
                  <a:schemeClr val="tx1"/>
                </a:solidFill>
                <a:latin typeface="Arial" charset="0"/>
              </a:defRPr>
            </a:lvl4pPr>
            <a:lvl5pPr marL="2096491" indent="-232943" algn="l"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2E4C9436-4213-41E1-8AA7-E6F893DE2A54}"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81923" name="Rectangle 6"/>
          <p:cNvSpPr txBox="1">
            <a:spLocks noGrp="1" noChangeArrowheads="1"/>
          </p:cNvSpPr>
          <p:nvPr/>
        </p:nvSpPr>
        <p:spPr bwMode="auto">
          <a:xfrm>
            <a:off x="0" y="8828352"/>
            <a:ext cx="3037840" cy="46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5" rIns="93170" bIns="46585" anchor="b"/>
          <a:lstStyle>
            <a:lvl1pPr algn="l" eaLnBrk="0" hangingPunct="0">
              <a:spcBef>
                <a:spcPct val="30000"/>
              </a:spcBef>
              <a:defRPr sz="1200">
                <a:solidFill>
                  <a:schemeClr val="tx1"/>
                </a:solidFill>
                <a:latin typeface="Arial" charset="0"/>
              </a:defRPr>
            </a:lvl1pPr>
            <a:lvl2pPr marL="703263" indent="-271463" algn="l" eaLnBrk="0" hangingPunct="0">
              <a:spcBef>
                <a:spcPct val="30000"/>
              </a:spcBef>
              <a:defRPr sz="1200">
                <a:solidFill>
                  <a:schemeClr val="tx1"/>
                </a:solidFill>
                <a:latin typeface="Arial" charset="0"/>
              </a:defRPr>
            </a:lvl2pPr>
            <a:lvl3pPr marL="1081088" indent="-215900" algn="l" eaLnBrk="0" hangingPunct="0">
              <a:spcBef>
                <a:spcPct val="30000"/>
              </a:spcBef>
              <a:defRPr sz="1200">
                <a:solidFill>
                  <a:schemeClr val="tx1"/>
                </a:solidFill>
                <a:latin typeface="Arial" charset="0"/>
              </a:defRPr>
            </a:lvl3pPr>
            <a:lvl4pPr marL="1512888" indent="-215900" algn="l" eaLnBrk="0" hangingPunct="0">
              <a:spcBef>
                <a:spcPct val="30000"/>
              </a:spcBef>
              <a:defRPr sz="1200">
                <a:solidFill>
                  <a:schemeClr val="tx1"/>
                </a:solidFill>
                <a:latin typeface="Arial" charset="0"/>
              </a:defRPr>
            </a:lvl4pPr>
            <a:lvl5pPr marL="1946275" indent="-215900" algn="l" eaLnBrk="0" hangingPunct="0">
              <a:spcBef>
                <a:spcPct val="30000"/>
              </a:spcBef>
              <a:defRPr sz="1200">
                <a:solidFill>
                  <a:schemeClr val="tx1"/>
                </a:solidFill>
                <a:latin typeface="Arial" charset="0"/>
              </a:defRPr>
            </a:lvl5pPr>
            <a:lvl6pPr marL="2403475" indent="-215900" eaLnBrk="0" fontAlgn="base" hangingPunct="0">
              <a:spcBef>
                <a:spcPct val="30000"/>
              </a:spcBef>
              <a:spcAft>
                <a:spcPct val="0"/>
              </a:spcAft>
              <a:defRPr sz="1200">
                <a:solidFill>
                  <a:schemeClr val="tx1"/>
                </a:solidFill>
                <a:latin typeface="Arial" charset="0"/>
              </a:defRPr>
            </a:lvl6pPr>
            <a:lvl7pPr marL="2860675" indent="-215900" eaLnBrk="0" fontAlgn="base" hangingPunct="0">
              <a:spcBef>
                <a:spcPct val="30000"/>
              </a:spcBef>
              <a:spcAft>
                <a:spcPct val="0"/>
              </a:spcAft>
              <a:defRPr sz="1200">
                <a:solidFill>
                  <a:schemeClr val="tx1"/>
                </a:solidFill>
                <a:latin typeface="Arial" charset="0"/>
              </a:defRPr>
            </a:lvl7pPr>
            <a:lvl8pPr marL="3317875" indent="-215900" eaLnBrk="0" fontAlgn="base" hangingPunct="0">
              <a:spcBef>
                <a:spcPct val="30000"/>
              </a:spcBef>
              <a:spcAft>
                <a:spcPct val="0"/>
              </a:spcAft>
              <a:defRPr sz="1200">
                <a:solidFill>
                  <a:schemeClr val="tx1"/>
                </a:solidFill>
                <a:latin typeface="Arial" charset="0"/>
              </a:defRPr>
            </a:lvl8pPr>
            <a:lvl9pPr marL="3775075" indent="-215900" eaLnBrk="0" fontAlgn="base" hangingPunct="0">
              <a:spcBef>
                <a:spcPct val="30000"/>
              </a:spcBef>
              <a:spcAft>
                <a:spcPct val="0"/>
              </a:spcAft>
              <a:defRPr sz="1200">
                <a:solidFill>
                  <a:schemeClr val="tx1"/>
                </a:solidFill>
                <a:latin typeface="Arial"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charset="0"/>
                <a:ea typeface="+mn-ea"/>
                <a:cs typeface="+mn-cs"/>
              </a:rPr>
              <a:t>s</a:t>
            </a:r>
          </a:p>
        </p:txBody>
      </p:sp>
      <p:sp>
        <p:nvSpPr>
          <p:cNvPr id="81924" name="Rectangle 7"/>
          <p:cNvSpPr txBox="1">
            <a:spLocks noGrp="1" noChangeArrowheads="1"/>
          </p:cNvSpPr>
          <p:nvPr/>
        </p:nvSpPr>
        <p:spPr bwMode="auto">
          <a:xfrm>
            <a:off x="3970938" y="8828352"/>
            <a:ext cx="3037840" cy="46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5" rIns="93170" bIns="46585" anchor="b"/>
          <a:lstStyle>
            <a:lvl1pPr algn="l" eaLnBrk="0" hangingPunct="0">
              <a:spcBef>
                <a:spcPct val="30000"/>
              </a:spcBef>
              <a:defRPr sz="1200">
                <a:solidFill>
                  <a:schemeClr val="tx1"/>
                </a:solidFill>
                <a:latin typeface="Arial" charset="0"/>
              </a:defRPr>
            </a:lvl1pPr>
            <a:lvl2pPr marL="703263" indent="-271463" algn="l" eaLnBrk="0" hangingPunct="0">
              <a:spcBef>
                <a:spcPct val="30000"/>
              </a:spcBef>
              <a:defRPr sz="1200">
                <a:solidFill>
                  <a:schemeClr val="tx1"/>
                </a:solidFill>
                <a:latin typeface="Arial" charset="0"/>
              </a:defRPr>
            </a:lvl2pPr>
            <a:lvl3pPr marL="1081088" indent="-215900" algn="l" eaLnBrk="0" hangingPunct="0">
              <a:spcBef>
                <a:spcPct val="30000"/>
              </a:spcBef>
              <a:defRPr sz="1200">
                <a:solidFill>
                  <a:schemeClr val="tx1"/>
                </a:solidFill>
                <a:latin typeface="Arial" charset="0"/>
              </a:defRPr>
            </a:lvl3pPr>
            <a:lvl4pPr marL="1512888" indent="-215900" algn="l" eaLnBrk="0" hangingPunct="0">
              <a:spcBef>
                <a:spcPct val="30000"/>
              </a:spcBef>
              <a:defRPr sz="1200">
                <a:solidFill>
                  <a:schemeClr val="tx1"/>
                </a:solidFill>
                <a:latin typeface="Arial" charset="0"/>
              </a:defRPr>
            </a:lvl4pPr>
            <a:lvl5pPr marL="1946275" indent="-215900" algn="l" eaLnBrk="0" hangingPunct="0">
              <a:spcBef>
                <a:spcPct val="30000"/>
              </a:spcBef>
              <a:defRPr sz="1200">
                <a:solidFill>
                  <a:schemeClr val="tx1"/>
                </a:solidFill>
                <a:latin typeface="Arial" charset="0"/>
              </a:defRPr>
            </a:lvl5pPr>
            <a:lvl6pPr marL="2403475" indent="-215900" eaLnBrk="0" fontAlgn="base" hangingPunct="0">
              <a:spcBef>
                <a:spcPct val="30000"/>
              </a:spcBef>
              <a:spcAft>
                <a:spcPct val="0"/>
              </a:spcAft>
              <a:defRPr sz="1200">
                <a:solidFill>
                  <a:schemeClr val="tx1"/>
                </a:solidFill>
                <a:latin typeface="Arial" charset="0"/>
              </a:defRPr>
            </a:lvl6pPr>
            <a:lvl7pPr marL="2860675" indent="-215900" eaLnBrk="0" fontAlgn="base" hangingPunct="0">
              <a:spcBef>
                <a:spcPct val="30000"/>
              </a:spcBef>
              <a:spcAft>
                <a:spcPct val="0"/>
              </a:spcAft>
              <a:defRPr sz="1200">
                <a:solidFill>
                  <a:schemeClr val="tx1"/>
                </a:solidFill>
                <a:latin typeface="Arial" charset="0"/>
              </a:defRPr>
            </a:lvl7pPr>
            <a:lvl8pPr marL="3317875" indent="-215900" eaLnBrk="0" fontAlgn="base" hangingPunct="0">
              <a:spcBef>
                <a:spcPct val="30000"/>
              </a:spcBef>
              <a:spcAft>
                <a:spcPct val="0"/>
              </a:spcAft>
              <a:defRPr sz="1200">
                <a:solidFill>
                  <a:schemeClr val="tx1"/>
                </a:solidFill>
                <a:latin typeface="Arial" charset="0"/>
              </a:defRPr>
            </a:lvl8pPr>
            <a:lvl9pPr marL="3775075" indent="-215900" eaLnBrk="0" fontAlgn="base" hangingPunct="0">
              <a:spcBef>
                <a:spcPct val="30000"/>
              </a:spcBef>
              <a:spcAft>
                <a:spcPct val="0"/>
              </a:spcAft>
              <a:defRPr sz="1200">
                <a:solidFill>
                  <a:schemeClr val="tx1"/>
                </a:solidFill>
                <a:latin typeface="Arial"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6BAB1C92-A95D-4FA8-A461-849547440DCF}"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81925" name="Rectangle 2"/>
          <p:cNvSpPr>
            <a:spLocks noGrp="1" noRot="1" noChangeAspect="1" noChangeArrowheads="1" noTextEdit="1"/>
          </p:cNvSpPr>
          <p:nvPr>
            <p:ph type="sldImg"/>
          </p:nvPr>
        </p:nvSpPr>
        <p:spPr>
          <a:xfrm>
            <a:off x="1182688" y="695325"/>
            <a:ext cx="4648200" cy="3486150"/>
          </a:xfrm>
          <a:ln/>
        </p:spPr>
      </p:sp>
      <p:sp>
        <p:nvSpPr>
          <p:cNvPr id="81926" name="Rectangle 3"/>
          <p:cNvSpPr>
            <a:spLocks noGrp="1" noChangeArrowheads="1"/>
          </p:cNvSpPr>
          <p:nvPr>
            <p:ph type="body" idx="1"/>
          </p:nvPr>
        </p:nvSpPr>
        <p:spPr>
          <a:xfrm>
            <a:off x="701040" y="4415790"/>
            <a:ext cx="5608320" cy="4184994"/>
          </a:xfrm>
          <a:noFill/>
        </p:spPr>
        <p:txBody>
          <a:bodyPr lIns="93170" tIns="46585" rIns="93170" bIns="46585"/>
          <a:lstStyle/>
          <a:p>
            <a:pPr eaLnBrk="1" hangingPunct="1"/>
            <a:r>
              <a:rPr lang="en-US" altLang="en-US" sz="1600"/>
              <a:t>As a state we are part of the national surveillance system.  Each state has it’s own set-up and unique circumstances although there are required data elements and standards employed.  Because NC-VDRS has experience in linkage multiple data sources, it was thought that this project fit well within its capabilities.</a:t>
            </a:r>
          </a:p>
          <a:p>
            <a:pPr eaLnBrk="1" hangingPunct="1"/>
            <a:r>
              <a:rPr lang="en-US" altLang="en-US" sz="1600"/>
              <a:t> </a:t>
            </a:r>
          </a:p>
        </p:txBody>
      </p:sp>
    </p:spTree>
    <p:extLst>
      <p:ext uri="{BB962C8B-B14F-4D97-AF65-F5344CB8AC3E}">
        <p14:creationId xmlns:p14="http://schemas.microsoft.com/office/powerpoint/2010/main" val="475302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Arial" charset="0"/>
              </a:defRPr>
            </a:lvl1pPr>
            <a:lvl2pPr marL="757066" indent="-291179" algn="l" eaLnBrk="0" hangingPunct="0">
              <a:spcBef>
                <a:spcPct val="30000"/>
              </a:spcBef>
              <a:defRPr sz="1200">
                <a:solidFill>
                  <a:schemeClr val="tx1"/>
                </a:solidFill>
                <a:latin typeface="Arial" charset="0"/>
              </a:defRPr>
            </a:lvl2pPr>
            <a:lvl3pPr marL="1164717" indent="-232943" algn="l" eaLnBrk="0" hangingPunct="0">
              <a:spcBef>
                <a:spcPct val="30000"/>
              </a:spcBef>
              <a:defRPr sz="1200">
                <a:solidFill>
                  <a:schemeClr val="tx1"/>
                </a:solidFill>
                <a:latin typeface="Arial" charset="0"/>
              </a:defRPr>
            </a:lvl3pPr>
            <a:lvl4pPr marL="1630604" indent="-232943" algn="l" eaLnBrk="0" hangingPunct="0">
              <a:spcBef>
                <a:spcPct val="30000"/>
              </a:spcBef>
              <a:defRPr sz="1200">
                <a:solidFill>
                  <a:schemeClr val="tx1"/>
                </a:solidFill>
                <a:latin typeface="Arial" charset="0"/>
              </a:defRPr>
            </a:lvl4pPr>
            <a:lvl5pPr marL="2096491" indent="-232943" algn="l"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2E4C9436-4213-41E1-8AA7-E6F893DE2A54}"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81923" name="Rectangle 6"/>
          <p:cNvSpPr txBox="1">
            <a:spLocks noGrp="1" noChangeArrowheads="1"/>
          </p:cNvSpPr>
          <p:nvPr/>
        </p:nvSpPr>
        <p:spPr bwMode="auto">
          <a:xfrm>
            <a:off x="0" y="8828352"/>
            <a:ext cx="3037840" cy="46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5" rIns="93170" bIns="46585" anchor="b"/>
          <a:lstStyle>
            <a:lvl1pPr algn="l" eaLnBrk="0" hangingPunct="0">
              <a:spcBef>
                <a:spcPct val="30000"/>
              </a:spcBef>
              <a:defRPr sz="1200">
                <a:solidFill>
                  <a:schemeClr val="tx1"/>
                </a:solidFill>
                <a:latin typeface="Arial" charset="0"/>
              </a:defRPr>
            </a:lvl1pPr>
            <a:lvl2pPr marL="703263" indent="-271463" algn="l" eaLnBrk="0" hangingPunct="0">
              <a:spcBef>
                <a:spcPct val="30000"/>
              </a:spcBef>
              <a:defRPr sz="1200">
                <a:solidFill>
                  <a:schemeClr val="tx1"/>
                </a:solidFill>
                <a:latin typeface="Arial" charset="0"/>
              </a:defRPr>
            </a:lvl2pPr>
            <a:lvl3pPr marL="1081088" indent="-215900" algn="l" eaLnBrk="0" hangingPunct="0">
              <a:spcBef>
                <a:spcPct val="30000"/>
              </a:spcBef>
              <a:defRPr sz="1200">
                <a:solidFill>
                  <a:schemeClr val="tx1"/>
                </a:solidFill>
                <a:latin typeface="Arial" charset="0"/>
              </a:defRPr>
            </a:lvl3pPr>
            <a:lvl4pPr marL="1512888" indent="-215900" algn="l" eaLnBrk="0" hangingPunct="0">
              <a:spcBef>
                <a:spcPct val="30000"/>
              </a:spcBef>
              <a:defRPr sz="1200">
                <a:solidFill>
                  <a:schemeClr val="tx1"/>
                </a:solidFill>
                <a:latin typeface="Arial" charset="0"/>
              </a:defRPr>
            </a:lvl4pPr>
            <a:lvl5pPr marL="1946275" indent="-215900" algn="l" eaLnBrk="0" hangingPunct="0">
              <a:spcBef>
                <a:spcPct val="30000"/>
              </a:spcBef>
              <a:defRPr sz="1200">
                <a:solidFill>
                  <a:schemeClr val="tx1"/>
                </a:solidFill>
                <a:latin typeface="Arial" charset="0"/>
              </a:defRPr>
            </a:lvl5pPr>
            <a:lvl6pPr marL="2403475" indent="-215900" eaLnBrk="0" fontAlgn="base" hangingPunct="0">
              <a:spcBef>
                <a:spcPct val="30000"/>
              </a:spcBef>
              <a:spcAft>
                <a:spcPct val="0"/>
              </a:spcAft>
              <a:defRPr sz="1200">
                <a:solidFill>
                  <a:schemeClr val="tx1"/>
                </a:solidFill>
                <a:latin typeface="Arial" charset="0"/>
              </a:defRPr>
            </a:lvl6pPr>
            <a:lvl7pPr marL="2860675" indent="-215900" eaLnBrk="0" fontAlgn="base" hangingPunct="0">
              <a:spcBef>
                <a:spcPct val="30000"/>
              </a:spcBef>
              <a:spcAft>
                <a:spcPct val="0"/>
              </a:spcAft>
              <a:defRPr sz="1200">
                <a:solidFill>
                  <a:schemeClr val="tx1"/>
                </a:solidFill>
                <a:latin typeface="Arial" charset="0"/>
              </a:defRPr>
            </a:lvl7pPr>
            <a:lvl8pPr marL="3317875" indent="-215900" eaLnBrk="0" fontAlgn="base" hangingPunct="0">
              <a:spcBef>
                <a:spcPct val="30000"/>
              </a:spcBef>
              <a:spcAft>
                <a:spcPct val="0"/>
              </a:spcAft>
              <a:defRPr sz="1200">
                <a:solidFill>
                  <a:schemeClr val="tx1"/>
                </a:solidFill>
                <a:latin typeface="Arial" charset="0"/>
              </a:defRPr>
            </a:lvl8pPr>
            <a:lvl9pPr marL="3775075" indent="-215900" eaLnBrk="0" fontAlgn="base" hangingPunct="0">
              <a:spcBef>
                <a:spcPct val="30000"/>
              </a:spcBef>
              <a:spcAft>
                <a:spcPct val="0"/>
              </a:spcAft>
              <a:defRPr sz="1200">
                <a:solidFill>
                  <a:schemeClr val="tx1"/>
                </a:solidFill>
                <a:latin typeface="Arial"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charset="0"/>
                <a:ea typeface="+mn-ea"/>
                <a:cs typeface="+mn-cs"/>
              </a:rPr>
              <a:t>s</a:t>
            </a:r>
          </a:p>
        </p:txBody>
      </p:sp>
      <p:sp>
        <p:nvSpPr>
          <p:cNvPr id="81924" name="Rectangle 7"/>
          <p:cNvSpPr txBox="1">
            <a:spLocks noGrp="1" noChangeArrowheads="1"/>
          </p:cNvSpPr>
          <p:nvPr/>
        </p:nvSpPr>
        <p:spPr bwMode="auto">
          <a:xfrm>
            <a:off x="3970938" y="8828352"/>
            <a:ext cx="3037840" cy="46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5" rIns="93170" bIns="46585" anchor="b"/>
          <a:lstStyle>
            <a:lvl1pPr algn="l" eaLnBrk="0" hangingPunct="0">
              <a:spcBef>
                <a:spcPct val="30000"/>
              </a:spcBef>
              <a:defRPr sz="1200">
                <a:solidFill>
                  <a:schemeClr val="tx1"/>
                </a:solidFill>
                <a:latin typeface="Arial" charset="0"/>
              </a:defRPr>
            </a:lvl1pPr>
            <a:lvl2pPr marL="703263" indent="-271463" algn="l" eaLnBrk="0" hangingPunct="0">
              <a:spcBef>
                <a:spcPct val="30000"/>
              </a:spcBef>
              <a:defRPr sz="1200">
                <a:solidFill>
                  <a:schemeClr val="tx1"/>
                </a:solidFill>
                <a:latin typeface="Arial" charset="0"/>
              </a:defRPr>
            </a:lvl2pPr>
            <a:lvl3pPr marL="1081088" indent="-215900" algn="l" eaLnBrk="0" hangingPunct="0">
              <a:spcBef>
                <a:spcPct val="30000"/>
              </a:spcBef>
              <a:defRPr sz="1200">
                <a:solidFill>
                  <a:schemeClr val="tx1"/>
                </a:solidFill>
                <a:latin typeface="Arial" charset="0"/>
              </a:defRPr>
            </a:lvl3pPr>
            <a:lvl4pPr marL="1512888" indent="-215900" algn="l" eaLnBrk="0" hangingPunct="0">
              <a:spcBef>
                <a:spcPct val="30000"/>
              </a:spcBef>
              <a:defRPr sz="1200">
                <a:solidFill>
                  <a:schemeClr val="tx1"/>
                </a:solidFill>
                <a:latin typeface="Arial" charset="0"/>
              </a:defRPr>
            </a:lvl4pPr>
            <a:lvl5pPr marL="1946275" indent="-215900" algn="l" eaLnBrk="0" hangingPunct="0">
              <a:spcBef>
                <a:spcPct val="30000"/>
              </a:spcBef>
              <a:defRPr sz="1200">
                <a:solidFill>
                  <a:schemeClr val="tx1"/>
                </a:solidFill>
                <a:latin typeface="Arial" charset="0"/>
              </a:defRPr>
            </a:lvl5pPr>
            <a:lvl6pPr marL="2403475" indent="-215900" eaLnBrk="0" fontAlgn="base" hangingPunct="0">
              <a:spcBef>
                <a:spcPct val="30000"/>
              </a:spcBef>
              <a:spcAft>
                <a:spcPct val="0"/>
              </a:spcAft>
              <a:defRPr sz="1200">
                <a:solidFill>
                  <a:schemeClr val="tx1"/>
                </a:solidFill>
                <a:latin typeface="Arial" charset="0"/>
              </a:defRPr>
            </a:lvl6pPr>
            <a:lvl7pPr marL="2860675" indent="-215900" eaLnBrk="0" fontAlgn="base" hangingPunct="0">
              <a:spcBef>
                <a:spcPct val="30000"/>
              </a:spcBef>
              <a:spcAft>
                <a:spcPct val="0"/>
              </a:spcAft>
              <a:defRPr sz="1200">
                <a:solidFill>
                  <a:schemeClr val="tx1"/>
                </a:solidFill>
                <a:latin typeface="Arial" charset="0"/>
              </a:defRPr>
            </a:lvl7pPr>
            <a:lvl8pPr marL="3317875" indent="-215900" eaLnBrk="0" fontAlgn="base" hangingPunct="0">
              <a:spcBef>
                <a:spcPct val="30000"/>
              </a:spcBef>
              <a:spcAft>
                <a:spcPct val="0"/>
              </a:spcAft>
              <a:defRPr sz="1200">
                <a:solidFill>
                  <a:schemeClr val="tx1"/>
                </a:solidFill>
                <a:latin typeface="Arial" charset="0"/>
              </a:defRPr>
            </a:lvl8pPr>
            <a:lvl9pPr marL="3775075" indent="-215900" eaLnBrk="0" fontAlgn="base" hangingPunct="0">
              <a:spcBef>
                <a:spcPct val="30000"/>
              </a:spcBef>
              <a:spcAft>
                <a:spcPct val="0"/>
              </a:spcAft>
              <a:defRPr sz="1200">
                <a:solidFill>
                  <a:schemeClr val="tx1"/>
                </a:solidFill>
                <a:latin typeface="Arial"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6BAB1C92-A95D-4FA8-A461-849547440DCF}"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81925" name="Rectangle 2"/>
          <p:cNvSpPr>
            <a:spLocks noGrp="1" noRot="1" noChangeAspect="1" noChangeArrowheads="1" noTextEdit="1"/>
          </p:cNvSpPr>
          <p:nvPr>
            <p:ph type="sldImg"/>
          </p:nvPr>
        </p:nvSpPr>
        <p:spPr>
          <a:xfrm>
            <a:off x="1182688" y="695325"/>
            <a:ext cx="4648200" cy="3486150"/>
          </a:xfrm>
          <a:ln/>
        </p:spPr>
      </p:sp>
      <p:sp>
        <p:nvSpPr>
          <p:cNvPr id="81926" name="Rectangle 3"/>
          <p:cNvSpPr>
            <a:spLocks noGrp="1" noChangeArrowheads="1"/>
          </p:cNvSpPr>
          <p:nvPr>
            <p:ph type="body" idx="1"/>
          </p:nvPr>
        </p:nvSpPr>
        <p:spPr>
          <a:xfrm>
            <a:off x="701040" y="4415790"/>
            <a:ext cx="5608320" cy="4184994"/>
          </a:xfrm>
          <a:noFill/>
        </p:spPr>
        <p:txBody>
          <a:bodyPr lIns="93170" tIns="46585" rIns="93170" bIns="46585"/>
          <a:lstStyle/>
          <a:p>
            <a:pPr eaLnBrk="1" hangingPunct="1"/>
            <a:r>
              <a:rPr lang="en-US" altLang="en-US" sz="1600"/>
              <a:t>As a state we are part of the national surveillance system.  Each state has it’s own set-up and unique circumstances although there are required data elements and standards employed.  Because NC-VDRS has experience in linkage multiple data sources, it was thought that this project fit well within its capabilities.</a:t>
            </a:r>
          </a:p>
          <a:p>
            <a:pPr eaLnBrk="1" hangingPunct="1"/>
            <a:r>
              <a:rPr lang="en-US" altLang="en-US" sz="1600"/>
              <a:t> </a:t>
            </a:r>
          </a:p>
        </p:txBody>
      </p:sp>
    </p:spTree>
    <p:extLst>
      <p:ext uri="{BB962C8B-B14F-4D97-AF65-F5344CB8AC3E}">
        <p14:creationId xmlns:p14="http://schemas.microsoft.com/office/powerpoint/2010/main" val="1735379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22</a:t>
            </a:fld>
            <a:endParaRPr lang="en-US" dirty="0"/>
          </a:p>
        </p:txBody>
      </p:sp>
    </p:spTree>
    <p:extLst>
      <p:ext uri="{BB962C8B-B14F-4D97-AF65-F5344CB8AC3E}">
        <p14:creationId xmlns:p14="http://schemas.microsoft.com/office/powerpoint/2010/main" val="2263499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923939-8C3E-469F-AB7C-9A2DC60C2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0264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41B8DD-4D1E-4983-BAF2-DE37726E6D47}"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07B5D-39FB-499B-9CCC-B7CAFD34BB88}" type="slidenum">
              <a:rPr lang="en-US" smtClean="0"/>
              <a:t>‹#›</a:t>
            </a:fld>
            <a:endParaRPr lang="en-US"/>
          </a:p>
        </p:txBody>
      </p:sp>
    </p:spTree>
    <p:extLst>
      <p:ext uri="{BB962C8B-B14F-4D97-AF65-F5344CB8AC3E}">
        <p14:creationId xmlns:p14="http://schemas.microsoft.com/office/powerpoint/2010/main" val="1699448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41B8DD-4D1E-4983-BAF2-DE37726E6D47}"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07B5D-39FB-499B-9CCC-B7CAFD34BB88}" type="slidenum">
              <a:rPr lang="en-US" smtClean="0"/>
              <a:t>‹#›</a:t>
            </a:fld>
            <a:endParaRPr lang="en-US"/>
          </a:p>
        </p:txBody>
      </p:sp>
    </p:spTree>
    <p:extLst>
      <p:ext uri="{BB962C8B-B14F-4D97-AF65-F5344CB8AC3E}">
        <p14:creationId xmlns:p14="http://schemas.microsoft.com/office/powerpoint/2010/main" val="483482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41B8DD-4D1E-4983-BAF2-DE37726E6D47}"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07B5D-39FB-499B-9CCC-B7CAFD34BB88}" type="slidenum">
              <a:rPr lang="en-US" smtClean="0"/>
              <a:t>‹#›</a:t>
            </a:fld>
            <a:endParaRPr lang="en-US"/>
          </a:p>
        </p:txBody>
      </p:sp>
    </p:spTree>
    <p:extLst>
      <p:ext uri="{BB962C8B-B14F-4D97-AF65-F5344CB8AC3E}">
        <p14:creationId xmlns:p14="http://schemas.microsoft.com/office/powerpoint/2010/main" val="1128612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2"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3"/>
            <a:ext cx="7888288" cy="4795307"/>
          </a:xfrm>
          <a:prstGeom prst="rect">
            <a:avLst/>
          </a:prstGeom>
        </p:spPr>
        <p:txBody>
          <a:bodyPr>
            <a:noAutofit/>
          </a:bodyPr>
          <a:lstStyle>
            <a:lvl1pPr marL="228589" indent="-228589">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34" indent="-233351">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090" indent="-228589">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90" y="624310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1496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595154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954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41B8DD-4D1E-4983-BAF2-DE37726E6D47}"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07B5D-39FB-499B-9CCC-B7CAFD34BB88}" type="slidenum">
              <a:rPr lang="en-US" smtClean="0"/>
              <a:t>‹#›</a:t>
            </a:fld>
            <a:endParaRPr lang="en-US"/>
          </a:p>
        </p:txBody>
      </p:sp>
    </p:spTree>
    <p:extLst>
      <p:ext uri="{BB962C8B-B14F-4D97-AF65-F5344CB8AC3E}">
        <p14:creationId xmlns:p14="http://schemas.microsoft.com/office/powerpoint/2010/main" val="2706420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41B8DD-4D1E-4983-BAF2-DE37726E6D47}"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07B5D-39FB-499B-9CCC-B7CAFD34BB88}" type="slidenum">
              <a:rPr lang="en-US" smtClean="0"/>
              <a:t>‹#›</a:t>
            </a:fld>
            <a:endParaRPr lang="en-US"/>
          </a:p>
        </p:txBody>
      </p:sp>
    </p:spTree>
    <p:extLst>
      <p:ext uri="{BB962C8B-B14F-4D97-AF65-F5344CB8AC3E}">
        <p14:creationId xmlns:p14="http://schemas.microsoft.com/office/powerpoint/2010/main" val="3789269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41B8DD-4D1E-4983-BAF2-DE37726E6D47}"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07B5D-39FB-499B-9CCC-B7CAFD34BB88}" type="slidenum">
              <a:rPr lang="en-US" smtClean="0"/>
              <a:t>‹#›</a:t>
            </a:fld>
            <a:endParaRPr lang="en-US"/>
          </a:p>
        </p:txBody>
      </p:sp>
    </p:spTree>
    <p:extLst>
      <p:ext uri="{BB962C8B-B14F-4D97-AF65-F5344CB8AC3E}">
        <p14:creationId xmlns:p14="http://schemas.microsoft.com/office/powerpoint/2010/main" val="454356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41B8DD-4D1E-4983-BAF2-DE37726E6D47}" type="datetimeFigureOut">
              <a:rPr lang="en-US" smtClean="0"/>
              <a:t>10/20/2023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07B5D-39FB-499B-9CCC-B7CAFD34BB88}" type="slidenum">
              <a:rPr lang="en-US" smtClean="0"/>
              <a:t>‹#›</a:t>
            </a:fld>
            <a:endParaRPr lang="en-US"/>
          </a:p>
        </p:txBody>
      </p:sp>
    </p:spTree>
    <p:extLst>
      <p:ext uri="{BB962C8B-B14F-4D97-AF65-F5344CB8AC3E}">
        <p14:creationId xmlns:p14="http://schemas.microsoft.com/office/powerpoint/2010/main" val="2397395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41B8DD-4D1E-4983-BAF2-DE37726E6D47}" type="datetimeFigureOut">
              <a:rPr lang="en-US" smtClean="0"/>
              <a:t>10/20/2023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07B5D-39FB-499B-9CCC-B7CAFD34BB88}" type="slidenum">
              <a:rPr lang="en-US" smtClean="0"/>
              <a:t>‹#›</a:t>
            </a:fld>
            <a:endParaRPr lang="en-US"/>
          </a:p>
        </p:txBody>
      </p:sp>
    </p:spTree>
    <p:extLst>
      <p:ext uri="{BB962C8B-B14F-4D97-AF65-F5344CB8AC3E}">
        <p14:creationId xmlns:p14="http://schemas.microsoft.com/office/powerpoint/2010/main" val="2741571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41B8DD-4D1E-4983-BAF2-DE37726E6D47}" type="datetimeFigureOut">
              <a:rPr lang="en-US" smtClean="0"/>
              <a:t>10/20/2023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707B5D-39FB-499B-9CCC-B7CAFD34BB88}" type="slidenum">
              <a:rPr lang="en-US" smtClean="0"/>
              <a:t>‹#›</a:t>
            </a:fld>
            <a:endParaRPr lang="en-US"/>
          </a:p>
        </p:txBody>
      </p:sp>
    </p:spTree>
    <p:extLst>
      <p:ext uri="{BB962C8B-B14F-4D97-AF65-F5344CB8AC3E}">
        <p14:creationId xmlns:p14="http://schemas.microsoft.com/office/powerpoint/2010/main" val="2500503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41B8DD-4D1E-4983-BAF2-DE37726E6D47}"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07B5D-39FB-499B-9CCC-B7CAFD34BB88}" type="slidenum">
              <a:rPr lang="en-US" smtClean="0"/>
              <a:t>‹#›</a:t>
            </a:fld>
            <a:endParaRPr lang="en-US"/>
          </a:p>
        </p:txBody>
      </p:sp>
    </p:spTree>
    <p:extLst>
      <p:ext uri="{BB962C8B-B14F-4D97-AF65-F5344CB8AC3E}">
        <p14:creationId xmlns:p14="http://schemas.microsoft.com/office/powerpoint/2010/main" val="4111531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41B8DD-4D1E-4983-BAF2-DE37726E6D47}"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07B5D-39FB-499B-9CCC-B7CAFD34BB88}" type="slidenum">
              <a:rPr lang="en-US" smtClean="0"/>
              <a:t>‹#›</a:t>
            </a:fld>
            <a:endParaRPr lang="en-US"/>
          </a:p>
        </p:txBody>
      </p:sp>
    </p:spTree>
    <p:extLst>
      <p:ext uri="{BB962C8B-B14F-4D97-AF65-F5344CB8AC3E}">
        <p14:creationId xmlns:p14="http://schemas.microsoft.com/office/powerpoint/2010/main" val="3887016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41B8DD-4D1E-4983-BAF2-DE37726E6D47}" type="datetimeFigureOut">
              <a:rPr lang="en-US" smtClean="0"/>
              <a:t>10/20/2023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07B5D-39FB-499B-9CCC-B7CAFD34BB88}" type="slidenum">
              <a:rPr lang="en-US" smtClean="0"/>
              <a:t>‹#›</a:t>
            </a:fld>
            <a:endParaRPr lang="en-US"/>
          </a:p>
        </p:txBody>
      </p:sp>
    </p:spTree>
    <p:extLst>
      <p:ext uri="{BB962C8B-B14F-4D97-AF65-F5344CB8AC3E}">
        <p14:creationId xmlns:p14="http://schemas.microsoft.com/office/powerpoint/2010/main" val="181168573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23.emf"/></Relationships>
</file>

<file path=ppt/slides/_rels/slide1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27.emf"/></Relationships>
</file>

<file path=ppt/slides/_rels/slide1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29.emf"/></Relationships>
</file>

<file path=ppt/slides/_rels/slide1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32.emf"/></Relationships>
</file>

<file path=ppt/slides/_rels/slide1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35.emf"/></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38.emf"/><Relationship Id="rId4" Type="http://schemas.openxmlformats.org/officeDocument/2006/relationships/image" Target="../media/image37.emf"/></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40.em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1.emf"/><Relationship Id="rId7" Type="http://schemas.openxmlformats.org/officeDocument/2006/relationships/image" Target="../media/image45.emf"/><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42.emf"/></Relationships>
</file>

<file path=ppt/slides/_rels/slide2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6.emf"/><Relationship Id="rId7"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48.emf"/><Relationship Id="rId10" Type="http://schemas.openxmlformats.org/officeDocument/2006/relationships/image" Target="../media/image52.png"/><Relationship Id="rId4" Type="http://schemas.openxmlformats.org/officeDocument/2006/relationships/image" Target="../media/image47.emf"/><Relationship Id="rId9"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7.e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8.em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9.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emf"/><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64.emf"/><Relationship Id="rId4" Type="http://schemas.openxmlformats.org/officeDocument/2006/relationships/image" Target="../media/image63.em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hyperlink" Target="https://www.ncdhhs.gov/media/18351/open"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ncdetect.org/nc-faster-firearm-quarterly-reports/"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66.png"/><Relationship Id="rId4" Type="http://schemas.openxmlformats.org/officeDocument/2006/relationships/image" Target="../media/image65.png"/></Relationships>
</file>

<file path=ppt/slides/_rels/slide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schs.dph.ncdhhs.gov/data/brfss/2021/nc/all/topics.htm#fr" TargetMode="External"/><Relationship Id="rId7"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hyperlink" Target="https://webservices.ncleg.gov/ViewDocSiteFile/72555"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7.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8.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https://www.ncsafe.org/" TargetMode="External"/><Relationship Id="rId2" Type="http://schemas.openxmlformats.org/officeDocument/2006/relationships/image" Target="../media/image69.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1.png"/><Relationship Id="rId7" Type="http://schemas.openxmlformats.org/officeDocument/2006/relationships/hyperlink" Target="https://www.ncsafe.org/safestorage/" TargetMode="External"/><Relationship Id="rId2" Type="http://schemas.openxmlformats.org/officeDocument/2006/relationships/image" Target="../media/image70.png"/><Relationship Id="rId1" Type="http://schemas.openxmlformats.org/officeDocument/2006/relationships/slideLayout" Target="../slideLayouts/slideLayout1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36.xml.rels><?xml version="1.0" encoding="UTF-8" standalone="yes"?>
<Relationships xmlns="http://schemas.openxmlformats.org/package/2006/relationships"><Relationship Id="rId3" Type="http://schemas.openxmlformats.org/officeDocument/2006/relationships/hyperlink" Target="https://www.ncsafe.org/safestorage/" TargetMode="External"/><Relationship Id="rId2" Type="http://schemas.openxmlformats.org/officeDocument/2006/relationships/image" Target="../media/image75.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76.png"/><Relationship Id="rId4" Type="http://schemas.openxmlformats.org/officeDocument/2006/relationships/image" Target="../media/image74.png"/></Relationships>
</file>

<file path=ppt/slides/_rels/slide37.xml.rels><?xml version="1.0" encoding="UTF-8" standalone="yes"?>
<Relationships xmlns="http://schemas.openxmlformats.org/package/2006/relationships"><Relationship Id="rId3" Type="http://schemas.openxmlformats.org/officeDocument/2006/relationships/hyperlink" Target="https://schs.dph.ncdhhs.gov/interactive/query/" TargetMode="External"/><Relationship Id="rId2" Type="http://schemas.openxmlformats.org/officeDocument/2006/relationships/hyperlink" Target="https://injuryfreenc.dph.ncdhhs.gov/safestorage/index.htm" TargetMode="Externa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hyperlink" Target="https://www.cdc.gov/injury/wisqars/nvdrs.html" TargetMode="External"/><Relationship Id="rId4" Type="http://schemas.openxmlformats.org/officeDocument/2006/relationships/hyperlink" Target="https://www.cdc.gov/injury/wisqars/fatal.html"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ncmedicaljournal.com/issue/7874" TargetMode="External"/><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s://injuryfreenc.dph.ncdhhs.gov/DataSurveillance/DataRequestPolicy.htm" TargetMode="External"/><Relationship Id="rId2" Type="http://schemas.openxmlformats.org/officeDocument/2006/relationships/image" Target="../media/image78.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79.png"/><Relationship Id="rId4" Type="http://schemas.openxmlformats.org/officeDocument/2006/relationships/hyperlink" Target="https://outlook.office365.com/owa/calendar/IVPBDataSupport@ncconnect.onmicrosoft.com/booking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20.emf"/><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768596" y="2051009"/>
            <a:ext cx="5956660" cy="2020824"/>
          </a:xfrm>
        </p:spPr>
        <p:txBody>
          <a:bodyPr/>
          <a:lstStyle/>
          <a:p>
            <a:r>
              <a:rPr lang="en-US" sz="1800" dirty="0">
                <a:latin typeface="Gotham Light" pitchFamily="50" charset="0"/>
                <a:cs typeface="Arial"/>
              </a:rPr>
              <a:t>NC Department of Health and Human Services </a:t>
            </a:r>
          </a:p>
          <a:p>
            <a:r>
              <a:rPr lang="en-US" dirty="0"/>
              <a:t>Firearm injury death and morbidity in North Carolina,</a:t>
            </a:r>
          </a:p>
          <a:p>
            <a:endParaRPr lang="en-US" dirty="0"/>
          </a:p>
        </p:txBody>
      </p:sp>
      <p:sp>
        <p:nvSpPr>
          <p:cNvPr id="10" name="Text Placeholder 9"/>
          <p:cNvSpPr>
            <a:spLocks noGrp="1"/>
          </p:cNvSpPr>
          <p:nvPr>
            <p:ph type="body" sz="quarter" idx="12"/>
          </p:nvPr>
        </p:nvSpPr>
        <p:spPr>
          <a:xfrm>
            <a:off x="2768596" y="4725824"/>
            <a:ext cx="5774267" cy="782987"/>
          </a:xfrm>
        </p:spPr>
        <p:txBody>
          <a:bodyPr>
            <a:normAutofit/>
          </a:bodyPr>
          <a:lstStyle/>
          <a:p>
            <a:r>
              <a:rPr lang="en-US" sz="2000" dirty="0"/>
              <a:t>North Carolina Division of Public Health</a:t>
            </a:r>
          </a:p>
          <a:p>
            <a:r>
              <a:rPr lang="en-US" sz="2000" dirty="0"/>
              <a:t>Injury and Violence Prevention Branch</a:t>
            </a:r>
          </a:p>
        </p:txBody>
      </p:sp>
      <p:pic>
        <p:nvPicPr>
          <p:cNvPr id="3" name="Picture 2">
            <a:extLst>
              <a:ext uri="{FF2B5EF4-FFF2-40B4-BE49-F238E27FC236}">
                <a16:creationId xmlns:a16="http://schemas.microsoft.com/office/drawing/2014/main" id="{F1EA91F3-9C8C-49A0-63A1-7E97DD982AB4}"/>
              </a:ext>
            </a:extLst>
          </p:cNvPr>
          <p:cNvPicPr/>
          <p:nvPr/>
        </p:nvPicPr>
        <p:blipFill>
          <a:blip r:embed="rId2"/>
          <a:stretch>
            <a:fillRect/>
          </a:stretch>
        </p:blipFill>
        <p:spPr>
          <a:xfrm>
            <a:off x="2805494" y="3401568"/>
            <a:ext cx="1227137" cy="517525"/>
          </a:xfrm>
          <a:prstGeom prst="rect">
            <a:avLst/>
          </a:prstGeom>
        </p:spPr>
      </p:pic>
      <p:pic>
        <p:nvPicPr>
          <p:cNvPr id="4" name="Picture 3">
            <a:extLst>
              <a:ext uri="{FF2B5EF4-FFF2-40B4-BE49-F238E27FC236}">
                <a16:creationId xmlns:a16="http://schemas.microsoft.com/office/drawing/2014/main" id="{816DD1ED-C9F3-C9FA-46BB-4632446321C5}"/>
              </a:ext>
            </a:extLst>
          </p:cNvPr>
          <p:cNvPicPr>
            <a:picLocks noChangeAspect="1"/>
          </p:cNvPicPr>
          <p:nvPr/>
        </p:nvPicPr>
        <p:blipFill>
          <a:blip r:embed="rId3"/>
          <a:stretch>
            <a:fillRect/>
          </a:stretch>
        </p:blipFill>
        <p:spPr>
          <a:xfrm>
            <a:off x="0" y="0"/>
            <a:ext cx="9144000" cy="250648"/>
          </a:xfrm>
          <a:prstGeom prst="rect">
            <a:avLst/>
          </a:prstGeom>
        </p:spPr>
      </p:pic>
      <p:pic>
        <p:nvPicPr>
          <p:cNvPr id="5" name="Picture 4">
            <a:extLst>
              <a:ext uri="{FF2B5EF4-FFF2-40B4-BE49-F238E27FC236}">
                <a16:creationId xmlns:a16="http://schemas.microsoft.com/office/drawing/2014/main" id="{248AC9C0-091E-8512-8F4F-DE2E82E19CD4}"/>
              </a:ext>
            </a:extLst>
          </p:cNvPr>
          <p:cNvPicPr>
            <a:picLocks noChangeAspect="1"/>
          </p:cNvPicPr>
          <p:nvPr/>
        </p:nvPicPr>
        <p:blipFill>
          <a:blip r:embed="rId3"/>
          <a:stretch>
            <a:fillRect/>
          </a:stretch>
        </p:blipFill>
        <p:spPr>
          <a:xfrm>
            <a:off x="0" y="6607352"/>
            <a:ext cx="9144000" cy="250648"/>
          </a:xfrm>
          <a:prstGeom prst="rect">
            <a:avLst/>
          </a:prstGeom>
        </p:spPr>
      </p:pic>
    </p:spTree>
    <p:extLst>
      <p:ext uri="{BB962C8B-B14F-4D97-AF65-F5344CB8AC3E}">
        <p14:creationId xmlns:p14="http://schemas.microsoft.com/office/powerpoint/2010/main" val="695022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0B882DE-DCCF-8CD0-1FA3-AB393EA74949}"/>
              </a:ext>
            </a:extLst>
          </p:cNvPr>
          <p:cNvPicPr/>
          <p:nvPr/>
        </p:nvPicPr>
        <p:blipFill>
          <a:blip r:embed="rId2"/>
          <a:stretch>
            <a:fillRect/>
          </a:stretch>
        </p:blipFill>
        <p:spPr>
          <a:xfrm>
            <a:off x="605631" y="1586167"/>
            <a:ext cx="7932738" cy="777875"/>
          </a:xfrm>
          <a:prstGeom prst="rect">
            <a:avLst/>
          </a:prstGeom>
        </p:spPr>
      </p:pic>
      <p:pic>
        <p:nvPicPr>
          <p:cNvPr id="10" name="Picture 9">
            <a:extLst>
              <a:ext uri="{FF2B5EF4-FFF2-40B4-BE49-F238E27FC236}">
                <a16:creationId xmlns:a16="http://schemas.microsoft.com/office/drawing/2014/main" id="{86835882-3E38-DB81-D005-BD9DA2D06215}"/>
              </a:ext>
            </a:extLst>
          </p:cNvPr>
          <p:cNvPicPr/>
          <p:nvPr/>
        </p:nvPicPr>
        <p:blipFill>
          <a:blip r:embed="rId3"/>
          <a:stretch>
            <a:fillRect/>
          </a:stretch>
        </p:blipFill>
        <p:spPr>
          <a:xfrm>
            <a:off x="554038" y="571310"/>
            <a:ext cx="7932738" cy="922337"/>
          </a:xfrm>
          <a:prstGeom prst="rect">
            <a:avLst/>
          </a:prstGeom>
        </p:spPr>
      </p:pic>
      <p:pic>
        <p:nvPicPr>
          <p:cNvPr id="9" name="Picture 8">
            <a:extLst>
              <a:ext uri="{FF2B5EF4-FFF2-40B4-BE49-F238E27FC236}">
                <a16:creationId xmlns:a16="http://schemas.microsoft.com/office/drawing/2014/main" id="{5CBBAA7D-A63D-BB89-AB3E-E2AC1CDB8192}"/>
              </a:ext>
            </a:extLst>
          </p:cNvPr>
          <p:cNvPicPr/>
          <p:nvPr/>
        </p:nvPicPr>
        <p:blipFill>
          <a:blip r:embed="rId4"/>
          <a:stretch>
            <a:fillRect/>
          </a:stretch>
        </p:blipFill>
        <p:spPr>
          <a:xfrm>
            <a:off x="604838" y="2171700"/>
            <a:ext cx="8234362" cy="4325938"/>
          </a:xfrm>
          <a:prstGeom prst="rect">
            <a:avLst/>
          </a:prstGeom>
        </p:spPr>
      </p:pic>
      <p:pic>
        <p:nvPicPr>
          <p:cNvPr id="3" name="Picture 2">
            <a:extLst>
              <a:ext uri="{FF2B5EF4-FFF2-40B4-BE49-F238E27FC236}">
                <a16:creationId xmlns:a16="http://schemas.microsoft.com/office/drawing/2014/main" id="{2A3AF2B3-5255-3848-25AB-2B06BD98E087}"/>
              </a:ext>
            </a:extLst>
          </p:cNvPr>
          <p:cNvPicPr>
            <a:picLocks noChangeAspect="1"/>
          </p:cNvPicPr>
          <p:nvPr/>
        </p:nvPicPr>
        <p:blipFill>
          <a:blip r:embed="rId5"/>
          <a:stretch>
            <a:fillRect/>
          </a:stretch>
        </p:blipFill>
        <p:spPr>
          <a:xfrm>
            <a:off x="0" y="0"/>
            <a:ext cx="9144000" cy="470997"/>
          </a:xfrm>
          <a:prstGeom prst="rect">
            <a:avLst/>
          </a:prstGeom>
        </p:spPr>
      </p:pic>
      <p:sp>
        <p:nvSpPr>
          <p:cNvPr id="6" name="TextBox 5">
            <a:extLst>
              <a:ext uri="{FF2B5EF4-FFF2-40B4-BE49-F238E27FC236}">
                <a16:creationId xmlns:a16="http://schemas.microsoft.com/office/drawing/2014/main" id="{3EDF74C5-1F60-748C-DA22-D2B5910B1236}"/>
              </a:ext>
            </a:extLst>
          </p:cNvPr>
          <p:cNvSpPr txBox="1"/>
          <p:nvPr/>
        </p:nvSpPr>
        <p:spPr>
          <a:xfrm>
            <a:off x="248064" y="6611779"/>
            <a:ext cx="7449171" cy="246221"/>
          </a:xfrm>
          <a:prstGeom prst="rect">
            <a:avLst/>
          </a:prstGeom>
          <a:noFill/>
        </p:spPr>
        <p:txBody>
          <a:bodyPr wrap="square">
            <a:spAutoFit/>
          </a:bodyPr>
          <a:lstStyle/>
          <a:p>
            <a:r>
              <a:rPr lang="en-US" sz="1000" b="1" dirty="0">
                <a:solidFill>
                  <a:srgbClr val="17375E"/>
                </a:solidFill>
              </a:rPr>
              <a:t>NCDHHS, Division of Public Health </a:t>
            </a:r>
            <a:r>
              <a:rPr lang="el-GR" sz="1000" b="1" dirty="0">
                <a:solidFill>
                  <a:srgbClr val="17375E"/>
                </a:solidFill>
              </a:rPr>
              <a:t>Ι</a:t>
            </a:r>
            <a:r>
              <a:rPr lang="en-US" sz="1000" b="1" dirty="0">
                <a:solidFill>
                  <a:srgbClr val="17375E"/>
                </a:solidFill>
              </a:rPr>
              <a:t> Injury and Violence Prevention Branch I Firearm injury deaths and morbidity in North Carolina, 2021</a:t>
            </a:r>
          </a:p>
        </p:txBody>
      </p:sp>
      <p:sp>
        <p:nvSpPr>
          <p:cNvPr id="7" name="TextBox 6">
            <a:extLst>
              <a:ext uri="{FF2B5EF4-FFF2-40B4-BE49-F238E27FC236}">
                <a16:creationId xmlns:a16="http://schemas.microsoft.com/office/drawing/2014/main" id="{8A6BC069-0230-B6B7-3A15-A25B095861B9}"/>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10</a:t>
            </a:r>
          </a:p>
        </p:txBody>
      </p:sp>
    </p:spTree>
    <p:extLst>
      <p:ext uri="{BB962C8B-B14F-4D97-AF65-F5344CB8AC3E}">
        <p14:creationId xmlns:p14="http://schemas.microsoft.com/office/powerpoint/2010/main" val="4238545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5E52BE-643C-05C1-DBCC-433EAA824B26}"/>
              </a:ext>
            </a:extLst>
          </p:cNvPr>
          <p:cNvPicPr/>
          <p:nvPr/>
        </p:nvPicPr>
        <p:blipFill>
          <a:blip r:embed="rId2"/>
          <a:stretch>
            <a:fillRect/>
          </a:stretch>
        </p:blipFill>
        <p:spPr>
          <a:xfrm>
            <a:off x="381000" y="1868234"/>
            <a:ext cx="8305800" cy="4682172"/>
          </a:xfrm>
          <a:prstGeom prst="rect">
            <a:avLst/>
          </a:prstGeom>
        </p:spPr>
      </p:pic>
      <p:pic>
        <p:nvPicPr>
          <p:cNvPr id="7" name="Picture 6">
            <a:extLst>
              <a:ext uri="{FF2B5EF4-FFF2-40B4-BE49-F238E27FC236}">
                <a16:creationId xmlns:a16="http://schemas.microsoft.com/office/drawing/2014/main" id="{30AEB05E-1DBF-3F08-E2CC-19BD8D790DC3}"/>
              </a:ext>
            </a:extLst>
          </p:cNvPr>
          <p:cNvPicPr/>
          <p:nvPr/>
        </p:nvPicPr>
        <p:blipFill>
          <a:blip r:embed="rId3"/>
          <a:stretch>
            <a:fillRect/>
          </a:stretch>
        </p:blipFill>
        <p:spPr>
          <a:xfrm>
            <a:off x="381000" y="580771"/>
            <a:ext cx="8382000" cy="1287463"/>
          </a:xfrm>
          <a:prstGeom prst="rect">
            <a:avLst/>
          </a:prstGeom>
        </p:spPr>
      </p:pic>
      <p:pic>
        <p:nvPicPr>
          <p:cNvPr id="4" name="Picture 3">
            <a:extLst>
              <a:ext uri="{FF2B5EF4-FFF2-40B4-BE49-F238E27FC236}">
                <a16:creationId xmlns:a16="http://schemas.microsoft.com/office/drawing/2014/main" id="{7A97073C-5EBB-317F-4F73-FCC9621D63F1}"/>
              </a:ext>
            </a:extLst>
          </p:cNvPr>
          <p:cNvPicPr>
            <a:picLocks noChangeAspect="1"/>
          </p:cNvPicPr>
          <p:nvPr/>
        </p:nvPicPr>
        <p:blipFill>
          <a:blip r:embed="rId4"/>
          <a:stretch>
            <a:fillRect/>
          </a:stretch>
        </p:blipFill>
        <p:spPr>
          <a:xfrm>
            <a:off x="0" y="0"/>
            <a:ext cx="9144000" cy="470997"/>
          </a:xfrm>
          <a:prstGeom prst="rect">
            <a:avLst/>
          </a:prstGeom>
        </p:spPr>
      </p:pic>
      <p:sp>
        <p:nvSpPr>
          <p:cNvPr id="5" name="TextBox 4">
            <a:extLst>
              <a:ext uri="{FF2B5EF4-FFF2-40B4-BE49-F238E27FC236}">
                <a16:creationId xmlns:a16="http://schemas.microsoft.com/office/drawing/2014/main" id="{028646E4-BD90-CAB8-8715-17D266CC771C}"/>
              </a:ext>
            </a:extLst>
          </p:cNvPr>
          <p:cNvSpPr txBox="1"/>
          <p:nvPr/>
        </p:nvSpPr>
        <p:spPr>
          <a:xfrm>
            <a:off x="248064" y="6611779"/>
            <a:ext cx="7449171" cy="246221"/>
          </a:xfrm>
          <a:prstGeom prst="rect">
            <a:avLst/>
          </a:prstGeom>
          <a:noFill/>
        </p:spPr>
        <p:txBody>
          <a:bodyPr wrap="square">
            <a:spAutoFit/>
          </a:bodyPr>
          <a:lstStyle/>
          <a:p>
            <a:r>
              <a:rPr lang="en-US" sz="1000" b="1" dirty="0">
                <a:solidFill>
                  <a:srgbClr val="17375E"/>
                </a:solidFill>
              </a:rPr>
              <a:t>NCDHHS, Division of Public Health </a:t>
            </a:r>
            <a:r>
              <a:rPr lang="el-GR" sz="1000" b="1" dirty="0">
                <a:solidFill>
                  <a:srgbClr val="17375E"/>
                </a:solidFill>
              </a:rPr>
              <a:t>Ι</a:t>
            </a:r>
            <a:r>
              <a:rPr lang="en-US" sz="1000" b="1" dirty="0">
                <a:solidFill>
                  <a:srgbClr val="17375E"/>
                </a:solidFill>
              </a:rPr>
              <a:t> Injury and Violence Prevention Branch I Firearm injury deaths and morbidity in North Carolina, 2021</a:t>
            </a:r>
          </a:p>
        </p:txBody>
      </p:sp>
      <p:sp>
        <p:nvSpPr>
          <p:cNvPr id="6" name="TextBox 5">
            <a:extLst>
              <a:ext uri="{FF2B5EF4-FFF2-40B4-BE49-F238E27FC236}">
                <a16:creationId xmlns:a16="http://schemas.microsoft.com/office/drawing/2014/main" id="{0D425E6B-07B8-A459-CB29-3375F94D6A61}"/>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11</a:t>
            </a:r>
          </a:p>
        </p:txBody>
      </p:sp>
    </p:spTree>
    <p:extLst>
      <p:ext uri="{BB962C8B-B14F-4D97-AF65-F5344CB8AC3E}">
        <p14:creationId xmlns:p14="http://schemas.microsoft.com/office/powerpoint/2010/main" val="3650455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63A652A-D1DB-5B1F-EBD4-7B4A2F6EAEEC}"/>
              </a:ext>
            </a:extLst>
          </p:cNvPr>
          <p:cNvPicPr/>
          <p:nvPr/>
        </p:nvPicPr>
        <p:blipFill>
          <a:blip r:embed="rId3"/>
          <a:stretch>
            <a:fillRect/>
          </a:stretch>
        </p:blipFill>
        <p:spPr>
          <a:xfrm>
            <a:off x="381539" y="584138"/>
            <a:ext cx="8382000" cy="1104900"/>
          </a:xfrm>
          <a:prstGeom prst="rect">
            <a:avLst/>
          </a:prstGeom>
        </p:spPr>
      </p:pic>
      <p:sp>
        <p:nvSpPr>
          <p:cNvPr id="18" name="Title 1">
            <a:extLst>
              <a:ext uri="{FF2B5EF4-FFF2-40B4-BE49-F238E27FC236}">
                <a16:creationId xmlns:a16="http://schemas.microsoft.com/office/drawing/2014/main" id="{45EEA9FF-F223-5937-1E01-90ECE6F72168}"/>
              </a:ext>
            </a:extLst>
          </p:cNvPr>
          <p:cNvSpPr txBox="1">
            <a:spLocks/>
          </p:cNvSpPr>
          <p:nvPr/>
        </p:nvSpPr>
        <p:spPr>
          <a:xfrm>
            <a:off x="362173" y="556690"/>
            <a:ext cx="2517760" cy="383347"/>
          </a:xfrm>
          <a:prstGeom prst="rect">
            <a:avLst/>
          </a:prstGeom>
          <a:solidFill>
            <a:schemeClr val="bg1"/>
          </a:solidFill>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Gotham Bold" charset="0"/>
                <a:ea typeface="Gotham Bold" charset="0"/>
                <a:cs typeface="Gotham Bold"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70AD47"/>
                </a:solidFill>
                <a:effectLst/>
                <a:uLnTx/>
                <a:uFillTx/>
                <a:latin typeface="Arial"/>
                <a:ea typeface="+mn-ea"/>
                <a:cs typeface="Helvetica" charset="0"/>
              </a:rPr>
              <a:t>Firearm homicide</a:t>
            </a:r>
            <a:endParaRPr kumimoji="0" lang="en-US" sz="2200" b="1" i="0" u="none" strike="noStrike" kern="1200" cap="none" spc="0" normalizeH="0" baseline="0" noProof="0" dirty="0">
              <a:ln>
                <a:noFill/>
              </a:ln>
              <a:solidFill>
                <a:srgbClr val="17375E"/>
              </a:solidFill>
              <a:effectLst/>
              <a:uLnTx/>
              <a:uFillTx/>
              <a:latin typeface="Arial"/>
            </a:endParaRPr>
          </a:p>
        </p:txBody>
      </p:sp>
      <p:sp>
        <p:nvSpPr>
          <p:cNvPr id="6" name="Title 1">
            <a:extLst>
              <a:ext uri="{FF2B5EF4-FFF2-40B4-BE49-F238E27FC236}">
                <a16:creationId xmlns:a16="http://schemas.microsoft.com/office/drawing/2014/main" id="{00721F9B-BB77-26F3-8284-5E8E579F06A0}"/>
              </a:ext>
            </a:extLst>
          </p:cNvPr>
          <p:cNvSpPr txBox="1">
            <a:spLocks/>
          </p:cNvSpPr>
          <p:nvPr/>
        </p:nvSpPr>
        <p:spPr>
          <a:xfrm>
            <a:off x="362173" y="1260544"/>
            <a:ext cx="2262155" cy="383347"/>
          </a:xfrm>
          <a:prstGeom prst="rect">
            <a:avLst/>
          </a:prstGeom>
          <a:solidFill>
            <a:schemeClr val="bg1"/>
          </a:solidFill>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Gotham Bold" charset="0"/>
                <a:ea typeface="Gotham Bold" charset="0"/>
                <a:cs typeface="Gotham Bold"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4F81BD"/>
                </a:solidFill>
                <a:effectLst/>
                <a:uLnTx/>
                <a:uFillTx/>
                <a:latin typeface="Arial"/>
                <a:ea typeface="+mn-ea"/>
                <a:cs typeface="Helvetica" charset="0"/>
              </a:rPr>
              <a:t>Firearm suicide</a:t>
            </a:r>
            <a:endParaRPr kumimoji="0" lang="en-US" sz="2200" b="1" i="0" u="none" strike="noStrike" kern="1200" cap="none" spc="0" normalizeH="0" baseline="0" noProof="0" dirty="0">
              <a:ln>
                <a:noFill/>
              </a:ln>
              <a:solidFill>
                <a:srgbClr val="4F81BD"/>
              </a:solidFill>
              <a:effectLst/>
              <a:uLnTx/>
              <a:uFillTx/>
              <a:latin typeface="Arial"/>
            </a:endParaRPr>
          </a:p>
        </p:txBody>
      </p:sp>
      <p:pic>
        <p:nvPicPr>
          <p:cNvPr id="8" name="Picture 7">
            <a:extLst>
              <a:ext uri="{FF2B5EF4-FFF2-40B4-BE49-F238E27FC236}">
                <a16:creationId xmlns:a16="http://schemas.microsoft.com/office/drawing/2014/main" id="{BDEC6C78-E1D8-D657-D7CB-552193F7B511}"/>
              </a:ext>
            </a:extLst>
          </p:cNvPr>
          <p:cNvPicPr/>
          <p:nvPr/>
        </p:nvPicPr>
        <p:blipFill>
          <a:blip r:embed="rId4"/>
          <a:stretch>
            <a:fillRect/>
          </a:stretch>
        </p:blipFill>
        <p:spPr>
          <a:xfrm>
            <a:off x="362173" y="1855719"/>
            <a:ext cx="8382000" cy="4715124"/>
          </a:xfrm>
          <a:prstGeom prst="rect">
            <a:avLst/>
          </a:prstGeom>
        </p:spPr>
      </p:pic>
      <p:pic>
        <p:nvPicPr>
          <p:cNvPr id="3" name="Picture 2">
            <a:extLst>
              <a:ext uri="{FF2B5EF4-FFF2-40B4-BE49-F238E27FC236}">
                <a16:creationId xmlns:a16="http://schemas.microsoft.com/office/drawing/2014/main" id="{795DDA64-B212-5482-EBD8-61019EAB1E8D}"/>
              </a:ext>
            </a:extLst>
          </p:cNvPr>
          <p:cNvPicPr>
            <a:picLocks noChangeAspect="1"/>
          </p:cNvPicPr>
          <p:nvPr/>
        </p:nvPicPr>
        <p:blipFill>
          <a:blip r:embed="rId5"/>
          <a:stretch>
            <a:fillRect/>
          </a:stretch>
        </p:blipFill>
        <p:spPr>
          <a:xfrm>
            <a:off x="0" y="0"/>
            <a:ext cx="9144000" cy="470997"/>
          </a:xfrm>
          <a:prstGeom prst="rect">
            <a:avLst/>
          </a:prstGeom>
        </p:spPr>
      </p:pic>
      <p:sp>
        <p:nvSpPr>
          <p:cNvPr id="5" name="TextBox 4">
            <a:extLst>
              <a:ext uri="{FF2B5EF4-FFF2-40B4-BE49-F238E27FC236}">
                <a16:creationId xmlns:a16="http://schemas.microsoft.com/office/drawing/2014/main" id="{21716C16-483A-5263-2F98-82C08FF417EE}"/>
              </a:ext>
            </a:extLst>
          </p:cNvPr>
          <p:cNvSpPr txBox="1"/>
          <p:nvPr/>
        </p:nvSpPr>
        <p:spPr>
          <a:xfrm>
            <a:off x="248064" y="6611779"/>
            <a:ext cx="7449171" cy="246221"/>
          </a:xfrm>
          <a:prstGeom prst="rect">
            <a:avLst/>
          </a:prstGeom>
          <a:noFill/>
        </p:spPr>
        <p:txBody>
          <a:bodyPr wrap="square">
            <a:spAutoFit/>
          </a:bodyPr>
          <a:lstStyle/>
          <a:p>
            <a:r>
              <a:rPr lang="en-US" sz="1000" b="1" dirty="0">
                <a:solidFill>
                  <a:srgbClr val="17375E"/>
                </a:solidFill>
              </a:rPr>
              <a:t>NCDHHS, Division of Public Health </a:t>
            </a:r>
            <a:r>
              <a:rPr lang="el-GR" sz="1000" b="1" dirty="0">
                <a:solidFill>
                  <a:srgbClr val="17375E"/>
                </a:solidFill>
              </a:rPr>
              <a:t>Ι</a:t>
            </a:r>
            <a:r>
              <a:rPr lang="en-US" sz="1000" b="1" dirty="0">
                <a:solidFill>
                  <a:srgbClr val="17375E"/>
                </a:solidFill>
              </a:rPr>
              <a:t> Injury and Violence Prevention Branch I Firearm injury deaths and morbidity in North Carolina, 2021</a:t>
            </a:r>
          </a:p>
        </p:txBody>
      </p:sp>
      <p:sp>
        <p:nvSpPr>
          <p:cNvPr id="7" name="TextBox 6">
            <a:extLst>
              <a:ext uri="{FF2B5EF4-FFF2-40B4-BE49-F238E27FC236}">
                <a16:creationId xmlns:a16="http://schemas.microsoft.com/office/drawing/2014/main" id="{E0A81A8E-2ECC-B153-8D9B-D997259904E2}"/>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12</a:t>
            </a:r>
          </a:p>
        </p:txBody>
      </p:sp>
    </p:spTree>
    <p:extLst>
      <p:ext uri="{BB962C8B-B14F-4D97-AF65-F5344CB8AC3E}">
        <p14:creationId xmlns:p14="http://schemas.microsoft.com/office/powerpoint/2010/main" val="3155905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B5A1F4A-0D7F-6BF7-63F4-8F061E0E7882}"/>
              </a:ext>
            </a:extLst>
          </p:cNvPr>
          <p:cNvPicPr/>
          <p:nvPr/>
        </p:nvPicPr>
        <p:blipFill>
          <a:blip r:embed="rId3"/>
          <a:stretch>
            <a:fillRect/>
          </a:stretch>
        </p:blipFill>
        <p:spPr>
          <a:xfrm>
            <a:off x="455686" y="580826"/>
            <a:ext cx="8382000" cy="738187"/>
          </a:xfrm>
          <a:prstGeom prst="rect">
            <a:avLst/>
          </a:prstGeom>
        </p:spPr>
      </p:pic>
      <p:sp>
        <p:nvSpPr>
          <p:cNvPr id="2" name="Title 1">
            <a:extLst>
              <a:ext uri="{FF2B5EF4-FFF2-40B4-BE49-F238E27FC236}">
                <a16:creationId xmlns:a16="http://schemas.microsoft.com/office/drawing/2014/main" id="{8D3749E4-93E6-B98C-506F-8DBA6E6E5024}"/>
              </a:ext>
            </a:extLst>
          </p:cNvPr>
          <p:cNvSpPr txBox="1">
            <a:spLocks/>
          </p:cNvSpPr>
          <p:nvPr/>
        </p:nvSpPr>
        <p:spPr>
          <a:xfrm>
            <a:off x="428254" y="574090"/>
            <a:ext cx="2520045" cy="353612"/>
          </a:xfrm>
          <a:prstGeom prst="rect">
            <a:avLst/>
          </a:prstGeom>
          <a:solidFill>
            <a:schemeClr val="bg1"/>
          </a:solidFill>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Gotham Bold" charset="0"/>
                <a:ea typeface="Gotham Bold" charset="0"/>
                <a:cs typeface="Gotham Bold"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200" b="1" i="0" u="none" strike="noStrike" kern="1200" cap="none" spc="0" normalizeH="0" baseline="0" noProof="0" dirty="0">
                <a:ln>
                  <a:noFill/>
                </a:ln>
                <a:solidFill>
                  <a:schemeClr val="accent6"/>
                </a:solidFill>
                <a:effectLst/>
                <a:uLnTx/>
                <a:uFillTx/>
                <a:latin typeface="Arial"/>
              </a:rPr>
              <a:t>Firearm homicide</a:t>
            </a:r>
          </a:p>
        </p:txBody>
      </p:sp>
      <p:sp>
        <p:nvSpPr>
          <p:cNvPr id="10" name="Title 1">
            <a:extLst>
              <a:ext uri="{FF2B5EF4-FFF2-40B4-BE49-F238E27FC236}">
                <a16:creationId xmlns:a16="http://schemas.microsoft.com/office/drawing/2014/main" id="{88A42CEC-9B14-B73E-C20D-29D50982522C}"/>
              </a:ext>
            </a:extLst>
          </p:cNvPr>
          <p:cNvSpPr txBox="1">
            <a:spLocks/>
          </p:cNvSpPr>
          <p:nvPr/>
        </p:nvSpPr>
        <p:spPr>
          <a:xfrm>
            <a:off x="428255" y="937969"/>
            <a:ext cx="2255126" cy="353612"/>
          </a:xfrm>
          <a:prstGeom prst="rect">
            <a:avLst/>
          </a:prstGeom>
          <a:solidFill>
            <a:schemeClr val="bg1"/>
          </a:solidFill>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Gotham Bold" charset="0"/>
                <a:ea typeface="Gotham Bold" charset="0"/>
                <a:cs typeface="Gotham Bold"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200" b="1" i="0" u="none" strike="noStrike" kern="1200" cap="none" spc="0" normalizeH="0" baseline="0" noProof="0" dirty="0">
                <a:ln>
                  <a:noFill/>
                </a:ln>
                <a:solidFill>
                  <a:srgbClr val="4F81BD"/>
                </a:solidFill>
                <a:effectLst/>
                <a:uLnTx/>
                <a:uFillTx/>
                <a:latin typeface="Arial"/>
              </a:rPr>
              <a:t>Firearm suicide</a:t>
            </a:r>
          </a:p>
        </p:txBody>
      </p:sp>
      <p:pic>
        <p:nvPicPr>
          <p:cNvPr id="8" name="Picture 7">
            <a:extLst>
              <a:ext uri="{FF2B5EF4-FFF2-40B4-BE49-F238E27FC236}">
                <a16:creationId xmlns:a16="http://schemas.microsoft.com/office/drawing/2014/main" id="{08180F24-5222-3995-A7E1-D0596E86E36E}"/>
              </a:ext>
            </a:extLst>
          </p:cNvPr>
          <p:cNvPicPr/>
          <p:nvPr/>
        </p:nvPicPr>
        <p:blipFill>
          <a:blip r:embed="rId4"/>
          <a:stretch>
            <a:fillRect/>
          </a:stretch>
        </p:blipFill>
        <p:spPr>
          <a:xfrm>
            <a:off x="455686" y="1463612"/>
            <a:ext cx="8249402" cy="5073677"/>
          </a:xfrm>
          <a:prstGeom prst="rect">
            <a:avLst/>
          </a:prstGeom>
        </p:spPr>
      </p:pic>
      <p:pic>
        <p:nvPicPr>
          <p:cNvPr id="3" name="Picture 2">
            <a:extLst>
              <a:ext uri="{FF2B5EF4-FFF2-40B4-BE49-F238E27FC236}">
                <a16:creationId xmlns:a16="http://schemas.microsoft.com/office/drawing/2014/main" id="{598B520B-26C2-A08C-1E46-44AB4099210F}"/>
              </a:ext>
            </a:extLst>
          </p:cNvPr>
          <p:cNvPicPr>
            <a:picLocks noChangeAspect="1"/>
          </p:cNvPicPr>
          <p:nvPr/>
        </p:nvPicPr>
        <p:blipFill>
          <a:blip r:embed="rId5"/>
          <a:stretch>
            <a:fillRect/>
          </a:stretch>
        </p:blipFill>
        <p:spPr>
          <a:xfrm>
            <a:off x="0" y="0"/>
            <a:ext cx="9144000" cy="470997"/>
          </a:xfrm>
          <a:prstGeom prst="rect">
            <a:avLst/>
          </a:prstGeom>
        </p:spPr>
      </p:pic>
      <p:sp>
        <p:nvSpPr>
          <p:cNvPr id="4" name="TextBox 3">
            <a:extLst>
              <a:ext uri="{FF2B5EF4-FFF2-40B4-BE49-F238E27FC236}">
                <a16:creationId xmlns:a16="http://schemas.microsoft.com/office/drawing/2014/main" id="{7183B15C-F4A9-2706-FEFE-FC522A5D7A21}"/>
              </a:ext>
            </a:extLst>
          </p:cNvPr>
          <p:cNvSpPr txBox="1"/>
          <p:nvPr/>
        </p:nvSpPr>
        <p:spPr>
          <a:xfrm>
            <a:off x="248064" y="6611779"/>
            <a:ext cx="7449171" cy="246221"/>
          </a:xfrm>
          <a:prstGeom prst="rect">
            <a:avLst/>
          </a:prstGeom>
          <a:noFill/>
        </p:spPr>
        <p:txBody>
          <a:bodyPr wrap="square">
            <a:spAutoFit/>
          </a:bodyPr>
          <a:lstStyle/>
          <a:p>
            <a:r>
              <a:rPr lang="en-US" sz="1000" b="1" dirty="0">
                <a:solidFill>
                  <a:srgbClr val="17375E"/>
                </a:solidFill>
              </a:rPr>
              <a:t>NCDHHS, Division of Public Health </a:t>
            </a:r>
            <a:r>
              <a:rPr lang="el-GR" sz="1000" b="1" dirty="0">
                <a:solidFill>
                  <a:srgbClr val="17375E"/>
                </a:solidFill>
              </a:rPr>
              <a:t>Ι</a:t>
            </a:r>
            <a:r>
              <a:rPr lang="en-US" sz="1000" b="1" dirty="0">
                <a:solidFill>
                  <a:srgbClr val="17375E"/>
                </a:solidFill>
              </a:rPr>
              <a:t> Injury and Violence Prevention Branch I Firearm injury deaths and morbidity in North Carolina, 2021</a:t>
            </a:r>
          </a:p>
        </p:txBody>
      </p:sp>
      <p:sp>
        <p:nvSpPr>
          <p:cNvPr id="7" name="TextBox 6">
            <a:extLst>
              <a:ext uri="{FF2B5EF4-FFF2-40B4-BE49-F238E27FC236}">
                <a16:creationId xmlns:a16="http://schemas.microsoft.com/office/drawing/2014/main" id="{2F59AEA6-CBEF-9081-F9F7-184A71B5BADA}"/>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13</a:t>
            </a:r>
          </a:p>
        </p:txBody>
      </p:sp>
    </p:spTree>
    <p:extLst>
      <p:ext uri="{BB962C8B-B14F-4D97-AF65-F5344CB8AC3E}">
        <p14:creationId xmlns:p14="http://schemas.microsoft.com/office/powerpoint/2010/main" val="1586399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1A7934F-0BB7-B3DD-9575-DB3D90F1B151}"/>
              </a:ext>
            </a:extLst>
          </p:cNvPr>
          <p:cNvPicPr/>
          <p:nvPr/>
        </p:nvPicPr>
        <p:blipFill>
          <a:blip r:embed="rId2"/>
          <a:stretch>
            <a:fillRect/>
          </a:stretch>
        </p:blipFill>
        <p:spPr>
          <a:xfrm>
            <a:off x="522287" y="553022"/>
            <a:ext cx="7932738" cy="922337"/>
          </a:xfrm>
          <a:prstGeom prst="rect">
            <a:avLst/>
          </a:prstGeom>
        </p:spPr>
      </p:pic>
      <p:pic>
        <p:nvPicPr>
          <p:cNvPr id="5" name="Picture 4">
            <a:extLst>
              <a:ext uri="{FF2B5EF4-FFF2-40B4-BE49-F238E27FC236}">
                <a16:creationId xmlns:a16="http://schemas.microsoft.com/office/drawing/2014/main" id="{D550DC22-B7CA-C7E8-99B1-E439DCA05E39}"/>
              </a:ext>
            </a:extLst>
          </p:cNvPr>
          <p:cNvPicPr/>
          <p:nvPr/>
        </p:nvPicPr>
        <p:blipFill>
          <a:blip r:embed="rId3"/>
          <a:stretch>
            <a:fillRect/>
          </a:stretch>
        </p:blipFill>
        <p:spPr>
          <a:xfrm>
            <a:off x="522287" y="1606677"/>
            <a:ext cx="8382000" cy="557213"/>
          </a:xfrm>
          <a:prstGeom prst="rect">
            <a:avLst/>
          </a:prstGeom>
        </p:spPr>
      </p:pic>
      <p:pic>
        <p:nvPicPr>
          <p:cNvPr id="10" name="Picture 9">
            <a:extLst>
              <a:ext uri="{FF2B5EF4-FFF2-40B4-BE49-F238E27FC236}">
                <a16:creationId xmlns:a16="http://schemas.microsoft.com/office/drawing/2014/main" id="{8DCDE4E5-1B50-B45B-5F17-0CEB9C318A2B}"/>
              </a:ext>
            </a:extLst>
          </p:cNvPr>
          <p:cNvPicPr/>
          <p:nvPr/>
        </p:nvPicPr>
        <p:blipFill>
          <a:blip r:embed="rId4"/>
          <a:stretch>
            <a:fillRect/>
          </a:stretch>
        </p:blipFill>
        <p:spPr>
          <a:xfrm>
            <a:off x="522286" y="2262938"/>
            <a:ext cx="7597586" cy="4468678"/>
          </a:xfrm>
          <a:prstGeom prst="rect">
            <a:avLst/>
          </a:prstGeom>
        </p:spPr>
      </p:pic>
      <p:pic>
        <p:nvPicPr>
          <p:cNvPr id="2" name="Picture 1">
            <a:extLst>
              <a:ext uri="{FF2B5EF4-FFF2-40B4-BE49-F238E27FC236}">
                <a16:creationId xmlns:a16="http://schemas.microsoft.com/office/drawing/2014/main" id="{A6A01054-31FB-88D9-F989-B6BFD84A1DAB}"/>
              </a:ext>
            </a:extLst>
          </p:cNvPr>
          <p:cNvPicPr>
            <a:picLocks noChangeAspect="1"/>
          </p:cNvPicPr>
          <p:nvPr/>
        </p:nvPicPr>
        <p:blipFill>
          <a:blip r:embed="rId5"/>
          <a:stretch>
            <a:fillRect/>
          </a:stretch>
        </p:blipFill>
        <p:spPr>
          <a:xfrm>
            <a:off x="0" y="0"/>
            <a:ext cx="9144000" cy="470997"/>
          </a:xfrm>
          <a:prstGeom prst="rect">
            <a:avLst/>
          </a:prstGeom>
        </p:spPr>
      </p:pic>
      <p:sp>
        <p:nvSpPr>
          <p:cNvPr id="3" name="TextBox 2">
            <a:extLst>
              <a:ext uri="{FF2B5EF4-FFF2-40B4-BE49-F238E27FC236}">
                <a16:creationId xmlns:a16="http://schemas.microsoft.com/office/drawing/2014/main" id="{8A71C8B9-19EA-70EF-10C9-5B491BC166C2}"/>
              </a:ext>
            </a:extLst>
          </p:cNvPr>
          <p:cNvSpPr txBox="1"/>
          <p:nvPr/>
        </p:nvSpPr>
        <p:spPr>
          <a:xfrm>
            <a:off x="248064" y="6611779"/>
            <a:ext cx="7449171" cy="246221"/>
          </a:xfrm>
          <a:prstGeom prst="rect">
            <a:avLst/>
          </a:prstGeom>
          <a:noFill/>
        </p:spPr>
        <p:txBody>
          <a:bodyPr wrap="square">
            <a:spAutoFit/>
          </a:bodyPr>
          <a:lstStyle/>
          <a:p>
            <a:r>
              <a:rPr lang="en-US" sz="1000" b="1" dirty="0">
                <a:solidFill>
                  <a:srgbClr val="17375E"/>
                </a:solidFill>
              </a:rPr>
              <a:t>NCDHHS, Division of Public Health </a:t>
            </a:r>
            <a:r>
              <a:rPr lang="el-GR" sz="1000" b="1" dirty="0">
                <a:solidFill>
                  <a:srgbClr val="17375E"/>
                </a:solidFill>
              </a:rPr>
              <a:t>Ι</a:t>
            </a:r>
            <a:r>
              <a:rPr lang="en-US" sz="1000" b="1" dirty="0">
                <a:solidFill>
                  <a:srgbClr val="17375E"/>
                </a:solidFill>
              </a:rPr>
              <a:t> Injury and Violence Prevention Branch I Firearm injury deaths and morbidity in North Carolina, 2021</a:t>
            </a:r>
          </a:p>
        </p:txBody>
      </p:sp>
      <p:sp>
        <p:nvSpPr>
          <p:cNvPr id="4" name="TextBox 3">
            <a:extLst>
              <a:ext uri="{FF2B5EF4-FFF2-40B4-BE49-F238E27FC236}">
                <a16:creationId xmlns:a16="http://schemas.microsoft.com/office/drawing/2014/main" id="{3D5DEDF5-9FEE-6FEA-BD15-2D1CE2377BFF}"/>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14</a:t>
            </a:r>
          </a:p>
        </p:txBody>
      </p:sp>
    </p:spTree>
    <p:extLst>
      <p:ext uri="{BB962C8B-B14F-4D97-AF65-F5344CB8AC3E}">
        <p14:creationId xmlns:p14="http://schemas.microsoft.com/office/powerpoint/2010/main" val="3634399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0088FD-56BA-5752-A3B6-E1D7AF8FE785}"/>
              </a:ext>
            </a:extLst>
          </p:cNvPr>
          <p:cNvPicPr/>
          <p:nvPr/>
        </p:nvPicPr>
        <p:blipFill>
          <a:blip r:embed="rId2"/>
          <a:stretch>
            <a:fillRect/>
          </a:stretch>
        </p:blipFill>
        <p:spPr>
          <a:xfrm>
            <a:off x="522287" y="1795145"/>
            <a:ext cx="8769350" cy="4662488"/>
          </a:xfrm>
          <a:prstGeom prst="rect">
            <a:avLst/>
          </a:prstGeom>
        </p:spPr>
      </p:pic>
      <p:pic>
        <p:nvPicPr>
          <p:cNvPr id="10" name="Picture 9">
            <a:extLst>
              <a:ext uri="{FF2B5EF4-FFF2-40B4-BE49-F238E27FC236}">
                <a16:creationId xmlns:a16="http://schemas.microsoft.com/office/drawing/2014/main" id="{6238DA2E-2E4E-56BE-DD63-6F3B7F9EED56}"/>
              </a:ext>
            </a:extLst>
          </p:cNvPr>
          <p:cNvPicPr/>
          <p:nvPr/>
        </p:nvPicPr>
        <p:blipFill>
          <a:blip r:embed="rId3"/>
          <a:stretch>
            <a:fillRect/>
          </a:stretch>
        </p:blipFill>
        <p:spPr>
          <a:xfrm>
            <a:off x="533400" y="1171812"/>
            <a:ext cx="8382000" cy="557213"/>
          </a:xfrm>
          <a:prstGeom prst="rect">
            <a:avLst/>
          </a:prstGeom>
        </p:spPr>
      </p:pic>
      <p:pic>
        <p:nvPicPr>
          <p:cNvPr id="6" name="Picture 5">
            <a:extLst>
              <a:ext uri="{FF2B5EF4-FFF2-40B4-BE49-F238E27FC236}">
                <a16:creationId xmlns:a16="http://schemas.microsoft.com/office/drawing/2014/main" id="{0AB59D83-895B-7D4B-9ECC-E948DD4ADB93}"/>
              </a:ext>
            </a:extLst>
          </p:cNvPr>
          <p:cNvPicPr/>
          <p:nvPr/>
        </p:nvPicPr>
        <p:blipFill>
          <a:blip r:embed="rId4"/>
          <a:stretch>
            <a:fillRect/>
          </a:stretch>
        </p:blipFill>
        <p:spPr>
          <a:xfrm>
            <a:off x="522287" y="528082"/>
            <a:ext cx="8382000" cy="922337"/>
          </a:xfrm>
          <a:prstGeom prst="rect">
            <a:avLst/>
          </a:prstGeom>
        </p:spPr>
      </p:pic>
      <p:pic>
        <p:nvPicPr>
          <p:cNvPr id="2" name="Picture 1">
            <a:extLst>
              <a:ext uri="{FF2B5EF4-FFF2-40B4-BE49-F238E27FC236}">
                <a16:creationId xmlns:a16="http://schemas.microsoft.com/office/drawing/2014/main" id="{8F95FDD4-584B-1C78-95AC-81961D081147}"/>
              </a:ext>
            </a:extLst>
          </p:cNvPr>
          <p:cNvPicPr>
            <a:picLocks noChangeAspect="1"/>
          </p:cNvPicPr>
          <p:nvPr/>
        </p:nvPicPr>
        <p:blipFill>
          <a:blip r:embed="rId5"/>
          <a:stretch>
            <a:fillRect/>
          </a:stretch>
        </p:blipFill>
        <p:spPr>
          <a:xfrm>
            <a:off x="0" y="0"/>
            <a:ext cx="9144000" cy="470997"/>
          </a:xfrm>
          <a:prstGeom prst="rect">
            <a:avLst/>
          </a:prstGeom>
        </p:spPr>
      </p:pic>
      <p:sp>
        <p:nvSpPr>
          <p:cNvPr id="3" name="TextBox 2">
            <a:extLst>
              <a:ext uri="{FF2B5EF4-FFF2-40B4-BE49-F238E27FC236}">
                <a16:creationId xmlns:a16="http://schemas.microsoft.com/office/drawing/2014/main" id="{E2E50EE5-7407-FA98-E78A-65E63681B58E}"/>
              </a:ext>
            </a:extLst>
          </p:cNvPr>
          <p:cNvSpPr txBox="1"/>
          <p:nvPr/>
        </p:nvSpPr>
        <p:spPr>
          <a:xfrm>
            <a:off x="248064" y="6611779"/>
            <a:ext cx="7449171" cy="246221"/>
          </a:xfrm>
          <a:prstGeom prst="rect">
            <a:avLst/>
          </a:prstGeom>
          <a:noFill/>
        </p:spPr>
        <p:txBody>
          <a:bodyPr wrap="square">
            <a:spAutoFit/>
          </a:bodyPr>
          <a:lstStyle/>
          <a:p>
            <a:r>
              <a:rPr lang="en-US" sz="1000" b="1" dirty="0">
                <a:solidFill>
                  <a:srgbClr val="17375E"/>
                </a:solidFill>
              </a:rPr>
              <a:t>NCDHHS, Division of Public Health </a:t>
            </a:r>
            <a:r>
              <a:rPr lang="el-GR" sz="1000" b="1" dirty="0">
                <a:solidFill>
                  <a:srgbClr val="17375E"/>
                </a:solidFill>
              </a:rPr>
              <a:t>Ι</a:t>
            </a:r>
            <a:r>
              <a:rPr lang="en-US" sz="1000" b="1" dirty="0">
                <a:solidFill>
                  <a:srgbClr val="17375E"/>
                </a:solidFill>
              </a:rPr>
              <a:t> Injury and Violence Prevention Branch I Firearm injury deaths and morbidity in North Carolina, 2021</a:t>
            </a:r>
          </a:p>
        </p:txBody>
      </p:sp>
      <p:sp>
        <p:nvSpPr>
          <p:cNvPr id="4" name="TextBox 3">
            <a:extLst>
              <a:ext uri="{FF2B5EF4-FFF2-40B4-BE49-F238E27FC236}">
                <a16:creationId xmlns:a16="http://schemas.microsoft.com/office/drawing/2014/main" id="{9F324017-44B1-95C6-BAC9-89B989F3C305}"/>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15</a:t>
            </a:r>
          </a:p>
        </p:txBody>
      </p:sp>
    </p:spTree>
    <p:extLst>
      <p:ext uri="{BB962C8B-B14F-4D97-AF65-F5344CB8AC3E}">
        <p14:creationId xmlns:p14="http://schemas.microsoft.com/office/powerpoint/2010/main" val="1543448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E2A6F-1A9D-D7FE-EF71-720A59A3CE3D}"/>
              </a:ext>
            </a:extLst>
          </p:cNvPr>
          <p:cNvSpPr>
            <a:spLocks noGrp="1"/>
          </p:cNvSpPr>
          <p:nvPr>
            <p:ph type="title"/>
          </p:nvPr>
        </p:nvSpPr>
        <p:spPr>
          <a:xfrm>
            <a:off x="650366" y="2659380"/>
            <a:ext cx="7843267" cy="769620"/>
          </a:xfrm>
        </p:spPr>
        <p:txBody>
          <a:bodyPr/>
          <a:lstStyle/>
          <a:p>
            <a:pPr algn="ctr"/>
            <a:r>
              <a:rPr lang="en-US" sz="4800" b="1" dirty="0">
                <a:solidFill>
                  <a:schemeClr val="accent1">
                    <a:lumMod val="50000"/>
                  </a:schemeClr>
                </a:solidFill>
              </a:rPr>
              <a:t>Circumstances of </a:t>
            </a:r>
            <a:br>
              <a:rPr lang="en-US" sz="4800" b="1" dirty="0">
                <a:solidFill>
                  <a:schemeClr val="accent1">
                    <a:lumMod val="50000"/>
                  </a:schemeClr>
                </a:solidFill>
              </a:rPr>
            </a:br>
            <a:r>
              <a:rPr lang="en-US" sz="4800" b="1" dirty="0">
                <a:solidFill>
                  <a:schemeClr val="accent1">
                    <a:lumMod val="50000"/>
                  </a:schemeClr>
                </a:solidFill>
              </a:rPr>
              <a:t>Firearm Suicide</a:t>
            </a:r>
          </a:p>
        </p:txBody>
      </p:sp>
      <p:pic>
        <p:nvPicPr>
          <p:cNvPr id="3" name="Picture 2">
            <a:extLst>
              <a:ext uri="{FF2B5EF4-FFF2-40B4-BE49-F238E27FC236}">
                <a16:creationId xmlns:a16="http://schemas.microsoft.com/office/drawing/2014/main" id="{5C904010-6AEE-5651-0FBC-02A36B7993EB}"/>
              </a:ext>
            </a:extLst>
          </p:cNvPr>
          <p:cNvPicPr>
            <a:picLocks noChangeAspect="1"/>
          </p:cNvPicPr>
          <p:nvPr/>
        </p:nvPicPr>
        <p:blipFill>
          <a:blip r:embed="rId2"/>
          <a:stretch>
            <a:fillRect/>
          </a:stretch>
        </p:blipFill>
        <p:spPr>
          <a:xfrm>
            <a:off x="0" y="0"/>
            <a:ext cx="9144000" cy="470997"/>
          </a:xfrm>
          <a:prstGeom prst="rect">
            <a:avLst/>
          </a:prstGeom>
        </p:spPr>
      </p:pic>
      <p:sp>
        <p:nvSpPr>
          <p:cNvPr id="4" name="TextBox 3">
            <a:extLst>
              <a:ext uri="{FF2B5EF4-FFF2-40B4-BE49-F238E27FC236}">
                <a16:creationId xmlns:a16="http://schemas.microsoft.com/office/drawing/2014/main" id="{AB572753-CC1B-C025-B829-52710E2937DA}"/>
              </a:ext>
            </a:extLst>
          </p:cNvPr>
          <p:cNvSpPr txBox="1"/>
          <p:nvPr/>
        </p:nvSpPr>
        <p:spPr>
          <a:xfrm>
            <a:off x="248064" y="6611779"/>
            <a:ext cx="7449171" cy="246221"/>
          </a:xfrm>
          <a:prstGeom prst="rect">
            <a:avLst/>
          </a:prstGeom>
          <a:noFill/>
        </p:spPr>
        <p:txBody>
          <a:bodyPr wrap="square">
            <a:spAutoFit/>
          </a:bodyPr>
          <a:lstStyle/>
          <a:p>
            <a:r>
              <a:rPr lang="en-US" sz="1000" b="1" dirty="0">
                <a:solidFill>
                  <a:srgbClr val="17375E"/>
                </a:solidFill>
              </a:rPr>
              <a:t>NCDHHS, Division of Public Health </a:t>
            </a:r>
            <a:r>
              <a:rPr lang="el-GR" sz="1000" b="1" dirty="0">
                <a:solidFill>
                  <a:srgbClr val="17375E"/>
                </a:solidFill>
              </a:rPr>
              <a:t>Ι</a:t>
            </a:r>
            <a:r>
              <a:rPr lang="en-US" sz="1000" b="1" dirty="0">
                <a:solidFill>
                  <a:srgbClr val="17375E"/>
                </a:solidFill>
              </a:rPr>
              <a:t> Injury and Violence Prevention Branch I Firearm injury deaths and morbidity in North Carolina, 2021</a:t>
            </a:r>
          </a:p>
        </p:txBody>
      </p:sp>
      <p:sp>
        <p:nvSpPr>
          <p:cNvPr id="5" name="TextBox 4">
            <a:extLst>
              <a:ext uri="{FF2B5EF4-FFF2-40B4-BE49-F238E27FC236}">
                <a16:creationId xmlns:a16="http://schemas.microsoft.com/office/drawing/2014/main" id="{A7E96BE7-8261-2960-C77E-3299BE6DB804}"/>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16</a:t>
            </a:r>
          </a:p>
        </p:txBody>
      </p:sp>
    </p:spTree>
    <p:extLst>
      <p:ext uri="{BB962C8B-B14F-4D97-AF65-F5344CB8AC3E}">
        <p14:creationId xmlns:p14="http://schemas.microsoft.com/office/powerpoint/2010/main" val="980917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F0618F-696E-203E-9014-7FB551C4B331}"/>
              </a:ext>
            </a:extLst>
          </p:cNvPr>
          <p:cNvPicPr/>
          <p:nvPr/>
        </p:nvPicPr>
        <p:blipFill>
          <a:blip r:embed="rId3"/>
          <a:stretch>
            <a:fillRect/>
          </a:stretch>
        </p:blipFill>
        <p:spPr>
          <a:xfrm>
            <a:off x="469341" y="516176"/>
            <a:ext cx="7932738" cy="922337"/>
          </a:xfrm>
          <a:prstGeom prst="rect">
            <a:avLst/>
          </a:prstGeom>
        </p:spPr>
      </p:pic>
      <p:pic>
        <p:nvPicPr>
          <p:cNvPr id="6" name="Picture 5">
            <a:extLst>
              <a:ext uri="{FF2B5EF4-FFF2-40B4-BE49-F238E27FC236}">
                <a16:creationId xmlns:a16="http://schemas.microsoft.com/office/drawing/2014/main" id="{AA14DC45-D1E7-FB9A-DC07-8887FFD4893B}"/>
              </a:ext>
            </a:extLst>
          </p:cNvPr>
          <p:cNvPicPr/>
          <p:nvPr/>
        </p:nvPicPr>
        <p:blipFill>
          <a:blip r:embed="rId4"/>
          <a:stretch>
            <a:fillRect/>
          </a:stretch>
        </p:blipFill>
        <p:spPr>
          <a:xfrm>
            <a:off x="469341" y="1508125"/>
            <a:ext cx="8382000" cy="639763"/>
          </a:xfrm>
          <a:prstGeom prst="rect">
            <a:avLst/>
          </a:prstGeom>
        </p:spPr>
      </p:pic>
      <p:pic>
        <p:nvPicPr>
          <p:cNvPr id="8" name="Picture 7">
            <a:extLst>
              <a:ext uri="{FF2B5EF4-FFF2-40B4-BE49-F238E27FC236}">
                <a16:creationId xmlns:a16="http://schemas.microsoft.com/office/drawing/2014/main" id="{D714CE5C-DEC4-E0AF-22E6-8D5750ACBFF3}"/>
              </a:ext>
            </a:extLst>
          </p:cNvPr>
          <p:cNvPicPr/>
          <p:nvPr/>
        </p:nvPicPr>
        <p:blipFill>
          <a:blip r:embed="rId5"/>
          <a:stretch>
            <a:fillRect/>
          </a:stretch>
        </p:blipFill>
        <p:spPr>
          <a:xfrm>
            <a:off x="387515" y="2217500"/>
            <a:ext cx="8756485" cy="4272584"/>
          </a:xfrm>
          <a:prstGeom prst="rect">
            <a:avLst/>
          </a:prstGeom>
        </p:spPr>
      </p:pic>
      <p:pic>
        <p:nvPicPr>
          <p:cNvPr id="3" name="Picture 2">
            <a:extLst>
              <a:ext uri="{FF2B5EF4-FFF2-40B4-BE49-F238E27FC236}">
                <a16:creationId xmlns:a16="http://schemas.microsoft.com/office/drawing/2014/main" id="{A9A7E470-C78C-6EEA-7116-A38C6DEEAB46}"/>
              </a:ext>
            </a:extLst>
          </p:cNvPr>
          <p:cNvPicPr>
            <a:picLocks noChangeAspect="1"/>
          </p:cNvPicPr>
          <p:nvPr/>
        </p:nvPicPr>
        <p:blipFill>
          <a:blip r:embed="rId6"/>
          <a:stretch>
            <a:fillRect/>
          </a:stretch>
        </p:blipFill>
        <p:spPr>
          <a:xfrm>
            <a:off x="0" y="0"/>
            <a:ext cx="9144000" cy="470997"/>
          </a:xfrm>
          <a:prstGeom prst="rect">
            <a:avLst/>
          </a:prstGeom>
        </p:spPr>
      </p:pic>
      <p:sp>
        <p:nvSpPr>
          <p:cNvPr id="4" name="TextBox 3">
            <a:extLst>
              <a:ext uri="{FF2B5EF4-FFF2-40B4-BE49-F238E27FC236}">
                <a16:creationId xmlns:a16="http://schemas.microsoft.com/office/drawing/2014/main" id="{953576AC-AF1D-2EC3-5B0D-49AD92DFF083}"/>
              </a:ext>
            </a:extLst>
          </p:cNvPr>
          <p:cNvSpPr txBox="1"/>
          <p:nvPr/>
        </p:nvSpPr>
        <p:spPr>
          <a:xfrm>
            <a:off x="248064" y="6611779"/>
            <a:ext cx="7449171" cy="246221"/>
          </a:xfrm>
          <a:prstGeom prst="rect">
            <a:avLst/>
          </a:prstGeom>
          <a:noFill/>
        </p:spPr>
        <p:txBody>
          <a:bodyPr wrap="square">
            <a:spAutoFit/>
          </a:bodyPr>
          <a:lstStyle/>
          <a:p>
            <a:r>
              <a:rPr lang="en-US" sz="1000" b="1" dirty="0">
                <a:solidFill>
                  <a:srgbClr val="17375E"/>
                </a:solidFill>
              </a:rPr>
              <a:t>NCDHHS, Division of Public Health </a:t>
            </a:r>
            <a:r>
              <a:rPr lang="el-GR" sz="1000" b="1" dirty="0">
                <a:solidFill>
                  <a:srgbClr val="17375E"/>
                </a:solidFill>
              </a:rPr>
              <a:t>Ι</a:t>
            </a:r>
            <a:r>
              <a:rPr lang="en-US" sz="1000" b="1" dirty="0">
                <a:solidFill>
                  <a:srgbClr val="17375E"/>
                </a:solidFill>
              </a:rPr>
              <a:t> Injury and Violence Prevention Branch I Firearm injury deaths and morbidity in North Carolina, 2021</a:t>
            </a:r>
          </a:p>
        </p:txBody>
      </p:sp>
      <p:sp>
        <p:nvSpPr>
          <p:cNvPr id="5" name="TextBox 4">
            <a:extLst>
              <a:ext uri="{FF2B5EF4-FFF2-40B4-BE49-F238E27FC236}">
                <a16:creationId xmlns:a16="http://schemas.microsoft.com/office/drawing/2014/main" id="{D043A914-45A0-8CA0-F8AD-1052794E6085}"/>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17</a:t>
            </a:r>
          </a:p>
        </p:txBody>
      </p:sp>
    </p:spTree>
    <p:extLst>
      <p:ext uri="{BB962C8B-B14F-4D97-AF65-F5344CB8AC3E}">
        <p14:creationId xmlns:p14="http://schemas.microsoft.com/office/powerpoint/2010/main" val="891051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E2A6F-1A9D-D7FE-EF71-720A59A3CE3D}"/>
              </a:ext>
            </a:extLst>
          </p:cNvPr>
          <p:cNvSpPr>
            <a:spLocks noGrp="1"/>
          </p:cNvSpPr>
          <p:nvPr>
            <p:ph type="title"/>
          </p:nvPr>
        </p:nvSpPr>
        <p:spPr>
          <a:xfrm>
            <a:off x="650366" y="2659380"/>
            <a:ext cx="7843267" cy="769620"/>
          </a:xfrm>
        </p:spPr>
        <p:txBody>
          <a:bodyPr/>
          <a:lstStyle/>
          <a:p>
            <a:pPr algn="ctr"/>
            <a:r>
              <a:rPr lang="en-US" sz="4800" b="1" dirty="0">
                <a:solidFill>
                  <a:schemeClr val="accent1">
                    <a:lumMod val="50000"/>
                  </a:schemeClr>
                </a:solidFill>
              </a:rPr>
              <a:t>Circumstances of </a:t>
            </a:r>
            <a:br>
              <a:rPr lang="en-US" sz="4800" b="1" dirty="0">
                <a:solidFill>
                  <a:schemeClr val="accent1">
                    <a:lumMod val="50000"/>
                  </a:schemeClr>
                </a:solidFill>
              </a:rPr>
            </a:br>
            <a:r>
              <a:rPr lang="en-US" sz="4800" b="1" dirty="0">
                <a:solidFill>
                  <a:schemeClr val="accent1">
                    <a:lumMod val="50000"/>
                  </a:schemeClr>
                </a:solidFill>
              </a:rPr>
              <a:t>Firearm Homicide</a:t>
            </a:r>
          </a:p>
        </p:txBody>
      </p:sp>
      <p:pic>
        <p:nvPicPr>
          <p:cNvPr id="3" name="Picture 2">
            <a:extLst>
              <a:ext uri="{FF2B5EF4-FFF2-40B4-BE49-F238E27FC236}">
                <a16:creationId xmlns:a16="http://schemas.microsoft.com/office/drawing/2014/main" id="{71EFB58C-0BD0-8094-606D-63B3D9352846}"/>
              </a:ext>
            </a:extLst>
          </p:cNvPr>
          <p:cNvPicPr>
            <a:picLocks noChangeAspect="1"/>
          </p:cNvPicPr>
          <p:nvPr/>
        </p:nvPicPr>
        <p:blipFill>
          <a:blip r:embed="rId2"/>
          <a:stretch>
            <a:fillRect/>
          </a:stretch>
        </p:blipFill>
        <p:spPr>
          <a:xfrm>
            <a:off x="0" y="0"/>
            <a:ext cx="9144000" cy="470997"/>
          </a:xfrm>
          <a:prstGeom prst="rect">
            <a:avLst/>
          </a:prstGeom>
        </p:spPr>
      </p:pic>
      <p:sp>
        <p:nvSpPr>
          <p:cNvPr id="4" name="TextBox 3">
            <a:extLst>
              <a:ext uri="{FF2B5EF4-FFF2-40B4-BE49-F238E27FC236}">
                <a16:creationId xmlns:a16="http://schemas.microsoft.com/office/drawing/2014/main" id="{EB040CF1-6029-68BB-D63D-D253F53F8DA6}"/>
              </a:ext>
            </a:extLst>
          </p:cNvPr>
          <p:cNvSpPr txBox="1"/>
          <p:nvPr/>
        </p:nvSpPr>
        <p:spPr>
          <a:xfrm>
            <a:off x="248064" y="6611779"/>
            <a:ext cx="7449171" cy="246221"/>
          </a:xfrm>
          <a:prstGeom prst="rect">
            <a:avLst/>
          </a:prstGeom>
          <a:noFill/>
        </p:spPr>
        <p:txBody>
          <a:bodyPr wrap="square">
            <a:spAutoFit/>
          </a:bodyPr>
          <a:lstStyle/>
          <a:p>
            <a:r>
              <a:rPr lang="en-US" sz="1000" b="1" dirty="0">
                <a:solidFill>
                  <a:srgbClr val="17375E"/>
                </a:solidFill>
              </a:rPr>
              <a:t>NCDHHS, Division of Public Health </a:t>
            </a:r>
            <a:r>
              <a:rPr lang="el-GR" sz="1000" b="1" dirty="0">
                <a:solidFill>
                  <a:srgbClr val="17375E"/>
                </a:solidFill>
              </a:rPr>
              <a:t>Ι</a:t>
            </a:r>
            <a:r>
              <a:rPr lang="en-US" sz="1000" b="1" dirty="0">
                <a:solidFill>
                  <a:srgbClr val="17375E"/>
                </a:solidFill>
              </a:rPr>
              <a:t> Injury and Violence Prevention Branch I Firearm injury deaths and morbidity in North Carolina, 2021</a:t>
            </a:r>
          </a:p>
        </p:txBody>
      </p:sp>
      <p:sp>
        <p:nvSpPr>
          <p:cNvPr id="5" name="TextBox 4">
            <a:extLst>
              <a:ext uri="{FF2B5EF4-FFF2-40B4-BE49-F238E27FC236}">
                <a16:creationId xmlns:a16="http://schemas.microsoft.com/office/drawing/2014/main" id="{07A4E0B9-9566-963F-A11E-D1DFD8BBABC3}"/>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18</a:t>
            </a:r>
          </a:p>
        </p:txBody>
      </p:sp>
    </p:spTree>
    <p:extLst>
      <p:ext uri="{BB962C8B-B14F-4D97-AF65-F5344CB8AC3E}">
        <p14:creationId xmlns:p14="http://schemas.microsoft.com/office/powerpoint/2010/main" val="1475056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5F60E7-ECD4-2DB5-5DD0-E443272A8306}"/>
              </a:ext>
            </a:extLst>
          </p:cNvPr>
          <p:cNvPicPr/>
          <p:nvPr/>
        </p:nvPicPr>
        <p:blipFill>
          <a:blip r:embed="rId3"/>
          <a:stretch>
            <a:fillRect/>
          </a:stretch>
        </p:blipFill>
        <p:spPr>
          <a:xfrm>
            <a:off x="405273" y="575620"/>
            <a:ext cx="7932738" cy="922337"/>
          </a:xfrm>
          <a:prstGeom prst="rect">
            <a:avLst/>
          </a:prstGeom>
        </p:spPr>
      </p:pic>
      <p:pic>
        <p:nvPicPr>
          <p:cNvPr id="8" name="Picture 7">
            <a:extLst>
              <a:ext uri="{FF2B5EF4-FFF2-40B4-BE49-F238E27FC236}">
                <a16:creationId xmlns:a16="http://schemas.microsoft.com/office/drawing/2014/main" id="{30AE7977-5ED1-60D2-938C-07B3B01B2D05}"/>
              </a:ext>
            </a:extLst>
          </p:cNvPr>
          <p:cNvPicPr/>
          <p:nvPr/>
        </p:nvPicPr>
        <p:blipFill>
          <a:blip r:embed="rId4"/>
          <a:stretch>
            <a:fillRect/>
          </a:stretch>
        </p:blipFill>
        <p:spPr>
          <a:xfrm>
            <a:off x="405273" y="1628775"/>
            <a:ext cx="8436975" cy="4849554"/>
          </a:xfrm>
          <a:prstGeom prst="rect">
            <a:avLst/>
          </a:prstGeom>
        </p:spPr>
      </p:pic>
      <p:pic>
        <p:nvPicPr>
          <p:cNvPr id="3" name="Picture 2">
            <a:extLst>
              <a:ext uri="{FF2B5EF4-FFF2-40B4-BE49-F238E27FC236}">
                <a16:creationId xmlns:a16="http://schemas.microsoft.com/office/drawing/2014/main" id="{84D583C2-695D-BA14-FD6C-552F29D63404}"/>
              </a:ext>
            </a:extLst>
          </p:cNvPr>
          <p:cNvPicPr>
            <a:picLocks noChangeAspect="1"/>
          </p:cNvPicPr>
          <p:nvPr/>
        </p:nvPicPr>
        <p:blipFill>
          <a:blip r:embed="rId5"/>
          <a:stretch>
            <a:fillRect/>
          </a:stretch>
        </p:blipFill>
        <p:spPr>
          <a:xfrm>
            <a:off x="0" y="0"/>
            <a:ext cx="9144000" cy="470997"/>
          </a:xfrm>
          <a:prstGeom prst="rect">
            <a:avLst/>
          </a:prstGeom>
        </p:spPr>
      </p:pic>
      <p:sp>
        <p:nvSpPr>
          <p:cNvPr id="4" name="TextBox 3">
            <a:extLst>
              <a:ext uri="{FF2B5EF4-FFF2-40B4-BE49-F238E27FC236}">
                <a16:creationId xmlns:a16="http://schemas.microsoft.com/office/drawing/2014/main" id="{0F6CA609-FDCC-23F7-D3D8-CB2C99D88008}"/>
              </a:ext>
            </a:extLst>
          </p:cNvPr>
          <p:cNvSpPr txBox="1"/>
          <p:nvPr/>
        </p:nvSpPr>
        <p:spPr>
          <a:xfrm>
            <a:off x="248064" y="6611779"/>
            <a:ext cx="7449171" cy="246221"/>
          </a:xfrm>
          <a:prstGeom prst="rect">
            <a:avLst/>
          </a:prstGeom>
          <a:noFill/>
        </p:spPr>
        <p:txBody>
          <a:bodyPr wrap="square">
            <a:spAutoFit/>
          </a:bodyPr>
          <a:lstStyle/>
          <a:p>
            <a:r>
              <a:rPr lang="en-US" sz="1000" b="1" dirty="0">
                <a:solidFill>
                  <a:srgbClr val="17375E"/>
                </a:solidFill>
              </a:rPr>
              <a:t>NCDHHS, Division of Public Health </a:t>
            </a:r>
            <a:r>
              <a:rPr lang="el-GR" sz="1000" b="1" dirty="0">
                <a:solidFill>
                  <a:srgbClr val="17375E"/>
                </a:solidFill>
              </a:rPr>
              <a:t>Ι</a:t>
            </a:r>
            <a:r>
              <a:rPr lang="en-US" sz="1000" b="1" dirty="0">
                <a:solidFill>
                  <a:srgbClr val="17375E"/>
                </a:solidFill>
              </a:rPr>
              <a:t> Injury and Violence Prevention Branch I Firearm injury deaths and morbidity in North Carolina, 2021</a:t>
            </a:r>
          </a:p>
        </p:txBody>
      </p:sp>
      <p:sp>
        <p:nvSpPr>
          <p:cNvPr id="5" name="TextBox 4">
            <a:extLst>
              <a:ext uri="{FF2B5EF4-FFF2-40B4-BE49-F238E27FC236}">
                <a16:creationId xmlns:a16="http://schemas.microsoft.com/office/drawing/2014/main" id="{4FDF0E55-9B4F-D517-394A-541123636CDB}"/>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19</a:t>
            </a:r>
          </a:p>
        </p:txBody>
      </p:sp>
    </p:spTree>
    <p:extLst>
      <p:ext uri="{BB962C8B-B14F-4D97-AF65-F5344CB8AC3E}">
        <p14:creationId xmlns:p14="http://schemas.microsoft.com/office/powerpoint/2010/main" val="1778839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3D289-B319-CC29-B9B8-434ECD7E6672}"/>
              </a:ext>
            </a:extLst>
          </p:cNvPr>
          <p:cNvSpPr>
            <a:spLocks noGrp="1"/>
          </p:cNvSpPr>
          <p:nvPr>
            <p:ph type="title"/>
          </p:nvPr>
        </p:nvSpPr>
        <p:spPr>
          <a:xfrm>
            <a:off x="674369" y="624054"/>
            <a:ext cx="8085070" cy="548640"/>
          </a:xfrm>
        </p:spPr>
        <p:txBody>
          <a:bodyPr/>
          <a:lstStyle/>
          <a:p>
            <a:r>
              <a:rPr lang="en-US" dirty="0"/>
              <a:t>If you or someone you know needs support now, </a:t>
            </a:r>
            <a:r>
              <a:rPr lang="en-US" dirty="0">
                <a:solidFill>
                  <a:srgbClr val="4EC6DF"/>
                </a:solidFill>
              </a:rPr>
              <a:t>call or text 988 </a:t>
            </a:r>
            <a:r>
              <a:rPr lang="en-US" dirty="0"/>
              <a:t>or </a:t>
            </a:r>
            <a:br>
              <a:rPr lang="en-US" dirty="0"/>
            </a:br>
            <a:r>
              <a:rPr lang="en-US" dirty="0">
                <a:solidFill>
                  <a:srgbClr val="4EC6DF"/>
                </a:solidFill>
              </a:rPr>
              <a:t>chat 988lifeline.org</a:t>
            </a:r>
          </a:p>
        </p:txBody>
      </p:sp>
      <p:sp>
        <p:nvSpPr>
          <p:cNvPr id="4" name="Text Placeholder 3">
            <a:extLst>
              <a:ext uri="{FF2B5EF4-FFF2-40B4-BE49-F238E27FC236}">
                <a16:creationId xmlns:a16="http://schemas.microsoft.com/office/drawing/2014/main" id="{477E0664-2DDE-1DB7-5F1F-8F8A77A42537}"/>
              </a:ext>
            </a:extLst>
          </p:cNvPr>
          <p:cNvSpPr>
            <a:spLocks noGrp="1"/>
          </p:cNvSpPr>
          <p:nvPr>
            <p:ph type="body" sz="quarter" idx="11"/>
          </p:nvPr>
        </p:nvSpPr>
        <p:spPr/>
        <p:txBody>
          <a:bodyPr/>
          <a:lstStyle/>
          <a:p>
            <a:endParaRPr lang="en-US"/>
          </a:p>
        </p:txBody>
      </p:sp>
      <p:pic>
        <p:nvPicPr>
          <p:cNvPr id="2050" name="Picture 2">
            <a:extLst>
              <a:ext uri="{FF2B5EF4-FFF2-40B4-BE49-F238E27FC236}">
                <a16:creationId xmlns:a16="http://schemas.microsoft.com/office/drawing/2014/main" id="{6A47EFA7-0317-0EEA-7D84-67F6B88C66D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288" y="2267474"/>
            <a:ext cx="4898387" cy="368659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45630315-89A9-EC68-AC46-B148657C3C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739" r="4406" b="51135"/>
          <a:stretch/>
        </p:blipFill>
        <p:spPr bwMode="auto">
          <a:xfrm>
            <a:off x="6216277" y="2029626"/>
            <a:ext cx="2357890" cy="29151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6D8DA1E0-FCD7-8C51-D514-3954C4B3DB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271" t="78858" r="53040"/>
          <a:stretch/>
        </p:blipFill>
        <p:spPr bwMode="auto">
          <a:xfrm>
            <a:off x="6799181" y="4786044"/>
            <a:ext cx="1192082" cy="12612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75F9FFC-9305-9298-A280-26B590C47C72}"/>
              </a:ext>
            </a:extLst>
          </p:cNvPr>
          <p:cNvPicPr>
            <a:picLocks noChangeAspect="1"/>
          </p:cNvPicPr>
          <p:nvPr/>
        </p:nvPicPr>
        <p:blipFill>
          <a:blip r:embed="rId4"/>
          <a:stretch>
            <a:fillRect/>
          </a:stretch>
        </p:blipFill>
        <p:spPr>
          <a:xfrm>
            <a:off x="0" y="0"/>
            <a:ext cx="9144000" cy="470997"/>
          </a:xfrm>
          <a:prstGeom prst="rect">
            <a:avLst/>
          </a:prstGeom>
        </p:spPr>
      </p:pic>
      <p:sp>
        <p:nvSpPr>
          <p:cNvPr id="8" name="TextBox 7">
            <a:extLst>
              <a:ext uri="{FF2B5EF4-FFF2-40B4-BE49-F238E27FC236}">
                <a16:creationId xmlns:a16="http://schemas.microsoft.com/office/drawing/2014/main" id="{55CFDC37-8BB8-161A-3DD1-BF77BD4CEEAD}"/>
              </a:ext>
            </a:extLst>
          </p:cNvPr>
          <p:cNvSpPr txBox="1"/>
          <p:nvPr/>
        </p:nvSpPr>
        <p:spPr>
          <a:xfrm>
            <a:off x="248064" y="6611779"/>
            <a:ext cx="7449171" cy="246221"/>
          </a:xfrm>
          <a:prstGeom prst="rect">
            <a:avLst/>
          </a:prstGeom>
          <a:noFill/>
        </p:spPr>
        <p:txBody>
          <a:bodyPr wrap="square">
            <a:spAutoFit/>
          </a:bodyPr>
          <a:lstStyle/>
          <a:p>
            <a:r>
              <a:rPr lang="en-US" sz="1000" b="1" dirty="0">
                <a:solidFill>
                  <a:srgbClr val="17375E"/>
                </a:solidFill>
              </a:rPr>
              <a:t>NCDHHS, Division of Public Health </a:t>
            </a:r>
            <a:r>
              <a:rPr lang="el-GR" sz="1000" b="1" dirty="0">
                <a:solidFill>
                  <a:srgbClr val="17375E"/>
                </a:solidFill>
              </a:rPr>
              <a:t>Ι</a:t>
            </a:r>
            <a:r>
              <a:rPr lang="en-US" sz="1000" b="1" dirty="0">
                <a:solidFill>
                  <a:srgbClr val="17375E"/>
                </a:solidFill>
              </a:rPr>
              <a:t> Injury and Violence Prevention Branch I Firearm injury deaths and morbidity in North Carolina, 2021</a:t>
            </a:r>
          </a:p>
        </p:txBody>
      </p:sp>
      <p:sp>
        <p:nvSpPr>
          <p:cNvPr id="9" name="TextBox 8">
            <a:extLst>
              <a:ext uri="{FF2B5EF4-FFF2-40B4-BE49-F238E27FC236}">
                <a16:creationId xmlns:a16="http://schemas.microsoft.com/office/drawing/2014/main" id="{265D72CE-C1E8-CC7D-5959-99AD8791AFCB}"/>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2</a:t>
            </a:r>
          </a:p>
        </p:txBody>
      </p:sp>
    </p:spTree>
    <p:extLst>
      <p:ext uri="{BB962C8B-B14F-4D97-AF65-F5344CB8AC3E}">
        <p14:creationId xmlns:p14="http://schemas.microsoft.com/office/powerpoint/2010/main" val="1341262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E2A6F-1A9D-D7FE-EF71-720A59A3CE3D}"/>
              </a:ext>
            </a:extLst>
          </p:cNvPr>
          <p:cNvSpPr>
            <a:spLocks noGrp="1"/>
          </p:cNvSpPr>
          <p:nvPr>
            <p:ph type="title"/>
          </p:nvPr>
        </p:nvSpPr>
        <p:spPr>
          <a:xfrm>
            <a:off x="650366" y="2659380"/>
            <a:ext cx="7843267" cy="769620"/>
          </a:xfrm>
        </p:spPr>
        <p:txBody>
          <a:bodyPr/>
          <a:lstStyle/>
          <a:p>
            <a:pPr algn="ctr"/>
            <a:r>
              <a:rPr lang="en-US" sz="4800" b="1" dirty="0">
                <a:solidFill>
                  <a:schemeClr val="accent1">
                    <a:lumMod val="50000"/>
                  </a:schemeClr>
                </a:solidFill>
              </a:rPr>
              <a:t>Circumstances of Unintentional Firearm Deaths</a:t>
            </a:r>
          </a:p>
        </p:txBody>
      </p:sp>
      <p:pic>
        <p:nvPicPr>
          <p:cNvPr id="3" name="Picture 2">
            <a:extLst>
              <a:ext uri="{FF2B5EF4-FFF2-40B4-BE49-F238E27FC236}">
                <a16:creationId xmlns:a16="http://schemas.microsoft.com/office/drawing/2014/main" id="{83F34E52-1785-8FB9-E739-2973225305B0}"/>
              </a:ext>
            </a:extLst>
          </p:cNvPr>
          <p:cNvPicPr>
            <a:picLocks noChangeAspect="1"/>
          </p:cNvPicPr>
          <p:nvPr/>
        </p:nvPicPr>
        <p:blipFill>
          <a:blip r:embed="rId2"/>
          <a:stretch>
            <a:fillRect/>
          </a:stretch>
        </p:blipFill>
        <p:spPr>
          <a:xfrm>
            <a:off x="0" y="0"/>
            <a:ext cx="9144000" cy="470997"/>
          </a:xfrm>
          <a:prstGeom prst="rect">
            <a:avLst/>
          </a:prstGeom>
        </p:spPr>
      </p:pic>
      <p:sp>
        <p:nvSpPr>
          <p:cNvPr id="4" name="TextBox 3">
            <a:extLst>
              <a:ext uri="{FF2B5EF4-FFF2-40B4-BE49-F238E27FC236}">
                <a16:creationId xmlns:a16="http://schemas.microsoft.com/office/drawing/2014/main" id="{84476182-242E-F88C-C3E6-5B62E38C676F}"/>
              </a:ext>
            </a:extLst>
          </p:cNvPr>
          <p:cNvSpPr txBox="1"/>
          <p:nvPr/>
        </p:nvSpPr>
        <p:spPr>
          <a:xfrm>
            <a:off x="248064" y="6611779"/>
            <a:ext cx="7449171" cy="246221"/>
          </a:xfrm>
          <a:prstGeom prst="rect">
            <a:avLst/>
          </a:prstGeom>
          <a:noFill/>
        </p:spPr>
        <p:txBody>
          <a:bodyPr wrap="square">
            <a:spAutoFit/>
          </a:bodyPr>
          <a:lstStyle/>
          <a:p>
            <a:r>
              <a:rPr lang="en-US" sz="1000" b="1" dirty="0">
                <a:solidFill>
                  <a:srgbClr val="17375E"/>
                </a:solidFill>
              </a:rPr>
              <a:t>NCDHHS, Division of Public Health </a:t>
            </a:r>
            <a:r>
              <a:rPr lang="el-GR" sz="1000" b="1" dirty="0">
                <a:solidFill>
                  <a:srgbClr val="17375E"/>
                </a:solidFill>
              </a:rPr>
              <a:t>Ι</a:t>
            </a:r>
            <a:r>
              <a:rPr lang="en-US" sz="1000" b="1" dirty="0">
                <a:solidFill>
                  <a:srgbClr val="17375E"/>
                </a:solidFill>
              </a:rPr>
              <a:t> Injury and Violence Prevention Branch I Firearm injury deaths and morbidity in North Carolina, 2021</a:t>
            </a:r>
          </a:p>
        </p:txBody>
      </p:sp>
      <p:sp>
        <p:nvSpPr>
          <p:cNvPr id="5" name="TextBox 4">
            <a:extLst>
              <a:ext uri="{FF2B5EF4-FFF2-40B4-BE49-F238E27FC236}">
                <a16:creationId xmlns:a16="http://schemas.microsoft.com/office/drawing/2014/main" id="{2FC71FB7-89F1-2152-D6D0-46C18D6FB68F}"/>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20</a:t>
            </a:r>
          </a:p>
        </p:txBody>
      </p:sp>
    </p:spTree>
    <p:extLst>
      <p:ext uri="{BB962C8B-B14F-4D97-AF65-F5344CB8AC3E}">
        <p14:creationId xmlns:p14="http://schemas.microsoft.com/office/powerpoint/2010/main" val="1012337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807AAB-2939-B3EE-AF20-339B35C81379}"/>
              </a:ext>
            </a:extLst>
          </p:cNvPr>
          <p:cNvPicPr/>
          <p:nvPr/>
        </p:nvPicPr>
        <p:blipFill>
          <a:blip r:embed="rId3"/>
          <a:stretch>
            <a:fillRect/>
          </a:stretch>
        </p:blipFill>
        <p:spPr>
          <a:xfrm>
            <a:off x="380999" y="525590"/>
            <a:ext cx="8934841" cy="983170"/>
          </a:xfrm>
          <a:prstGeom prst="rect">
            <a:avLst/>
          </a:prstGeom>
        </p:spPr>
      </p:pic>
      <p:pic>
        <p:nvPicPr>
          <p:cNvPr id="13" name="Picture 12">
            <a:extLst>
              <a:ext uri="{FF2B5EF4-FFF2-40B4-BE49-F238E27FC236}">
                <a16:creationId xmlns:a16="http://schemas.microsoft.com/office/drawing/2014/main" id="{0127F4C5-D6AF-43D7-05D2-2E16C869B41E}"/>
              </a:ext>
            </a:extLst>
          </p:cNvPr>
          <p:cNvPicPr/>
          <p:nvPr/>
        </p:nvPicPr>
        <p:blipFill>
          <a:blip r:embed="rId4"/>
          <a:stretch>
            <a:fillRect/>
          </a:stretch>
        </p:blipFill>
        <p:spPr>
          <a:xfrm>
            <a:off x="380999" y="1626996"/>
            <a:ext cx="6713538" cy="282575"/>
          </a:xfrm>
          <a:prstGeom prst="rect">
            <a:avLst/>
          </a:prstGeom>
        </p:spPr>
      </p:pic>
      <p:pic>
        <p:nvPicPr>
          <p:cNvPr id="14" name="Picture 13">
            <a:extLst>
              <a:ext uri="{FF2B5EF4-FFF2-40B4-BE49-F238E27FC236}">
                <a16:creationId xmlns:a16="http://schemas.microsoft.com/office/drawing/2014/main" id="{296DA5BA-950B-A859-4D87-295CD9E7BB16}"/>
              </a:ext>
            </a:extLst>
          </p:cNvPr>
          <p:cNvPicPr/>
          <p:nvPr/>
        </p:nvPicPr>
        <p:blipFill>
          <a:blip r:embed="rId5"/>
          <a:stretch>
            <a:fillRect/>
          </a:stretch>
        </p:blipFill>
        <p:spPr>
          <a:xfrm>
            <a:off x="380999" y="2027807"/>
            <a:ext cx="4289379" cy="3876675"/>
          </a:xfrm>
          <a:prstGeom prst="rect">
            <a:avLst/>
          </a:prstGeom>
        </p:spPr>
      </p:pic>
      <p:pic>
        <p:nvPicPr>
          <p:cNvPr id="9" name="Picture 8">
            <a:extLst>
              <a:ext uri="{FF2B5EF4-FFF2-40B4-BE49-F238E27FC236}">
                <a16:creationId xmlns:a16="http://schemas.microsoft.com/office/drawing/2014/main" id="{E4B18F36-910B-CCD9-74D8-AAB21DA2578A}"/>
              </a:ext>
            </a:extLst>
          </p:cNvPr>
          <p:cNvPicPr/>
          <p:nvPr/>
        </p:nvPicPr>
        <p:blipFill>
          <a:blip r:embed="rId6"/>
          <a:stretch>
            <a:fillRect/>
          </a:stretch>
        </p:blipFill>
        <p:spPr>
          <a:xfrm>
            <a:off x="4572000" y="2027807"/>
            <a:ext cx="4289379" cy="3858100"/>
          </a:xfrm>
          <a:prstGeom prst="rect">
            <a:avLst/>
          </a:prstGeom>
        </p:spPr>
      </p:pic>
      <p:pic>
        <p:nvPicPr>
          <p:cNvPr id="8" name="Picture 7">
            <a:extLst>
              <a:ext uri="{FF2B5EF4-FFF2-40B4-BE49-F238E27FC236}">
                <a16:creationId xmlns:a16="http://schemas.microsoft.com/office/drawing/2014/main" id="{B84FEEC1-1F00-D079-67FB-3CFD15C51BA1}"/>
              </a:ext>
            </a:extLst>
          </p:cNvPr>
          <p:cNvPicPr/>
          <p:nvPr/>
        </p:nvPicPr>
        <p:blipFill>
          <a:blip r:embed="rId7"/>
          <a:stretch>
            <a:fillRect/>
          </a:stretch>
        </p:blipFill>
        <p:spPr>
          <a:xfrm>
            <a:off x="193675" y="5927725"/>
            <a:ext cx="9725025" cy="565150"/>
          </a:xfrm>
          <a:prstGeom prst="rect">
            <a:avLst/>
          </a:prstGeom>
        </p:spPr>
      </p:pic>
      <p:pic>
        <p:nvPicPr>
          <p:cNvPr id="3" name="Picture 2">
            <a:extLst>
              <a:ext uri="{FF2B5EF4-FFF2-40B4-BE49-F238E27FC236}">
                <a16:creationId xmlns:a16="http://schemas.microsoft.com/office/drawing/2014/main" id="{688F0DB0-B8AB-CC54-2DF8-F386FB0DB545}"/>
              </a:ext>
            </a:extLst>
          </p:cNvPr>
          <p:cNvPicPr>
            <a:picLocks noChangeAspect="1"/>
          </p:cNvPicPr>
          <p:nvPr/>
        </p:nvPicPr>
        <p:blipFill>
          <a:blip r:embed="rId8"/>
          <a:stretch>
            <a:fillRect/>
          </a:stretch>
        </p:blipFill>
        <p:spPr>
          <a:xfrm>
            <a:off x="0" y="0"/>
            <a:ext cx="9144000" cy="470997"/>
          </a:xfrm>
          <a:prstGeom prst="rect">
            <a:avLst/>
          </a:prstGeom>
        </p:spPr>
      </p:pic>
      <p:sp>
        <p:nvSpPr>
          <p:cNvPr id="6" name="TextBox 5">
            <a:extLst>
              <a:ext uri="{FF2B5EF4-FFF2-40B4-BE49-F238E27FC236}">
                <a16:creationId xmlns:a16="http://schemas.microsoft.com/office/drawing/2014/main" id="{474C2C0C-91A0-FE51-5D58-AE4CCA6A7CFD}"/>
              </a:ext>
            </a:extLst>
          </p:cNvPr>
          <p:cNvSpPr txBox="1"/>
          <p:nvPr/>
        </p:nvSpPr>
        <p:spPr>
          <a:xfrm>
            <a:off x="248064" y="6611779"/>
            <a:ext cx="7449171" cy="246221"/>
          </a:xfrm>
          <a:prstGeom prst="rect">
            <a:avLst/>
          </a:prstGeom>
          <a:noFill/>
        </p:spPr>
        <p:txBody>
          <a:bodyPr wrap="square">
            <a:spAutoFit/>
          </a:bodyPr>
          <a:lstStyle/>
          <a:p>
            <a:r>
              <a:rPr lang="en-US" sz="1000" b="1" dirty="0">
                <a:solidFill>
                  <a:srgbClr val="17375E"/>
                </a:solidFill>
              </a:rPr>
              <a:t>NCDHHS, Division of Public Health </a:t>
            </a:r>
            <a:r>
              <a:rPr lang="el-GR" sz="1000" b="1" dirty="0">
                <a:solidFill>
                  <a:srgbClr val="17375E"/>
                </a:solidFill>
              </a:rPr>
              <a:t>Ι</a:t>
            </a:r>
            <a:r>
              <a:rPr lang="en-US" sz="1000" b="1" dirty="0">
                <a:solidFill>
                  <a:srgbClr val="17375E"/>
                </a:solidFill>
              </a:rPr>
              <a:t> Injury and Violence Prevention Branch I Firearm injury deaths and morbidity in North Carolina, 2021</a:t>
            </a:r>
          </a:p>
        </p:txBody>
      </p:sp>
      <p:sp>
        <p:nvSpPr>
          <p:cNvPr id="7" name="TextBox 6">
            <a:extLst>
              <a:ext uri="{FF2B5EF4-FFF2-40B4-BE49-F238E27FC236}">
                <a16:creationId xmlns:a16="http://schemas.microsoft.com/office/drawing/2014/main" id="{4CF611CC-75DD-E6A6-4CED-FD8B7BE9E2E1}"/>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21</a:t>
            </a:r>
          </a:p>
        </p:txBody>
      </p:sp>
    </p:spTree>
    <p:extLst>
      <p:ext uri="{BB962C8B-B14F-4D97-AF65-F5344CB8AC3E}">
        <p14:creationId xmlns:p14="http://schemas.microsoft.com/office/powerpoint/2010/main" val="2217996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627C77-E333-6FD6-BB2D-C7A95944835B}"/>
              </a:ext>
            </a:extLst>
          </p:cNvPr>
          <p:cNvPicPr/>
          <p:nvPr/>
        </p:nvPicPr>
        <p:blipFill>
          <a:blip r:embed="rId3"/>
          <a:stretch>
            <a:fillRect/>
          </a:stretch>
        </p:blipFill>
        <p:spPr>
          <a:xfrm>
            <a:off x="2002060" y="1061377"/>
            <a:ext cx="5269909" cy="4283229"/>
          </a:xfrm>
          <a:prstGeom prst="rect">
            <a:avLst/>
          </a:prstGeom>
        </p:spPr>
      </p:pic>
      <p:pic>
        <p:nvPicPr>
          <p:cNvPr id="7" name="Picture 6">
            <a:extLst>
              <a:ext uri="{FF2B5EF4-FFF2-40B4-BE49-F238E27FC236}">
                <a16:creationId xmlns:a16="http://schemas.microsoft.com/office/drawing/2014/main" id="{11C992EF-F9A0-A007-9936-6FCBB5BC2A0D}"/>
              </a:ext>
            </a:extLst>
          </p:cNvPr>
          <p:cNvPicPr/>
          <p:nvPr/>
        </p:nvPicPr>
        <p:blipFill>
          <a:blip r:embed="rId4"/>
          <a:stretch>
            <a:fillRect/>
          </a:stretch>
        </p:blipFill>
        <p:spPr>
          <a:xfrm>
            <a:off x="186289" y="5979253"/>
            <a:ext cx="7932739" cy="557213"/>
          </a:xfrm>
          <a:prstGeom prst="rect">
            <a:avLst/>
          </a:prstGeom>
        </p:spPr>
      </p:pic>
      <p:sp>
        <p:nvSpPr>
          <p:cNvPr id="35" name="Rectangle 11">
            <a:extLst>
              <a:ext uri="{FF2B5EF4-FFF2-40B4-BE49-F238E27FC236}">
                <a16:creationId xmlns:a16="http://schemas.microsoft.com/office/drawing/2014/main" id="{8C270CD3-3978-42BA-B814-B260C966DEBF}"/>
              </a:ext>
            </a:extLst>
          </p:cNvPr>
          <p:cNvSpPr>
            <a:spLocks noChangeArrowheads="1"/>
          </p:cNvSpPr>
          <p:nvPr/>
        </p:nvSpPr>
        <p:spPr bwMode="auto">
          <a:xfrm>
            <a:off x="5199571" y="1244376"/>
            <a:ext cx="3494612"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altLang="en-US" sz="2000" dirty="0"/>
              <a:t>Despite NC’s excellent reporting systems, the </a:t>
            </a:r>
          </a:p>
          <a:p>
            <a:pPr algn="r"/>
            <a:r>
              <a:rPr lang="en-US" altLang="en-US" sz="2000" b="1" i="1" dirty="0">
                <a:solidFill>
                  <a:schemeClr val="accent5"/>
                </a:solidFill>
              </a:rPr>
              <a:t>total</a:t>
            </a:r>
            <a:r>
              <a:rPr lang="en-US" altLang="en-US" sz="2000" i="1" dirty="0">
                <a:solidFill>
                  <a:schemeClr val="accent5"/>
                </a:solidFill>
              </a:rPr>
              <a:t> </a:t>
            </a:r>
            <a:r>
              <a:rPr lang="en-US" altLang="en-US" sz="2000" b="1" i="1" dirty="0">
                <a:solidFill>
                  <a:schemeClr val="accent5"/>
                </a:solidFill>
              </a:rPr>
              <a:t>burden</a:t>
            </a:r>
            <a:r>
              <a:rPr lang="en-US" altLang="en-US" sz="2000" dirty="0">
                <a:solidFill>
                  <a:schemeClr val="accent5"/>
                </a:solidFill>
              </a:rPr>
              <a:t> </a:t>
            </a:r>
            <a:r>
              <a:rPr lang="en-US" altLang="en-US" sz="2000" dirty="0"/>
              <a:t>of </a:t>
            </a:r>
          </a:p>
          <a:p>
            <a:pPr algn="r"/>
            <a:r>
              <a:rPr lang="en-US" altLang="en-US" sz="2000" dirty="0"/>
              <a:t>firearm-related </a:t>
            </a:r>
          </a:p>
          <a:p>
            <a:pPr algn="r"/>
            <a:r>
              <a:rPr lang="en-US" altLang="en-US" sz="2000" dirty="0"/>
              <a:t>outcomes in </a:t>
            </a:r>
          </a:p>
          <a:p>
            <a:pPr algn="r"/>
            <a:r>
              <a:rPr lang="en-US" altLang="en-US" sz="2000" dirty="0"/>
              <a:t>the state is </a:t>
            </a:r>
          </a:p>
          <a:p>
            <a:pPr algn="r"/>
            <a:r>
              <a:rPr lang="en-US" altLang="en-US" sz="2000" b="1" i="1" dirty="0">
                <a:solidFill>
                  <a:schemeClr val="accent5"/>
                </a:solidFill>
              </a:rPr>
              <a:t>unknown</a:t>
            </a:r>
            <a:r>
              <a:rPr lang="en-US" altLang="en-US" sz="2000" dirty="0"/>
              <a:t>.</a:t>
            </a:r>
          </a:p>
        </p:txBody>
      </p:sp>
      <p:sp>
        <p:nvSpPr>
          <p:cNvPr id="3" name="Title 2">
            <a:extLst>
              <a:ext uri="{FF2B5EF4-FFF2-40B4-BE49-F238E27FC236}">
                <a16:creationId xmlns:a16="http://schemas.microsoft.com/office/drawing/2014/main" id="{47AFCFCB-CC93-4494-9EDD-021F6E5889A0}"/>
              </a:ext>
            </a:extLst>
          </p:cNvPr>
          <p:cNvSpPr>
            <a:spLocks noGrp="1"/>
          </p:cNvSpPr>
          <p:nvPr>
            <p:ph type="title"/>
          </p:nvPr>
        </p:nvSpPr>
        <p:spPr>
          <a:xfrm>
            <a:off x="186287" y="491867"/>
            <a:ext cx="9054532" cy="548640"/>
          </a:xfrm>
        </p:spPr>
        <p:txBody>
          <a:bodyPr/>
          <a:lstStyle/>
          <a:p>
            <a:r>
              <a:rPr lang="en-US" dirty="0">
                <a:solidFill>
                  <a:schemeClr val="accent1">
                    <a:lumMod val="50000"/>
                  </a:schemeClr>
                </a:solidFill>
                <a:latin typeface="+mn-lt"/>
              </a:rPr>
              <a:t>Firearm deaths are just the tip of the iceberg.</a:t>
            </a:r>
          </a:p>
        </p:txBody>
      </p:sp>
      <p:sp>
        <p:nvSpPr>
          <p:cNvPr id="8" name="Rectangle 7">
            <a:extLst>
              <a:ext uri="{FF2B5EF4-FFF2-40B4-BE49-F238E27FC236}">
                <a16:creationId xmlns:a16="http://schemas.microsoft.com/office/drawing/2014/main" id="{3C1BAFEE-7D0A-4DDC-BCCA-ADB38ADDB866}"/>
              </a:ext>
            </a:extLst>
          </p:cNvPr>
          <p:cNvSpPr/>
          <p:nvPr/>
        </p:nvSpPr>
        <p:spPr>
          <a:xfrm>
            <a:off x="1730153" y="5262193"/>
            <a:ext cx="5813723" cy="721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F152FA7-71BB-4CC6-8889-36530591121C}"/>
              </a:ext>
            </a:extLst>
          </p:cNvPr>
          <p:cNvSpPr txBox="1"/>
          <p:nvPr/>
        </p:nvSpPr>
        <p:spPr>
          <a:xfrm>
            <a:off x="1849806" y="5158905"/>
            <a:ext cx="5813723" cy="1107996"/>
          </a:xfrm>
          <a:prstGeom prst="rect">
            <a:avLst/>
          </a:prstGeom>
          <a:noFill/>
        </p:spPr>
        <p:txBody>
          <a:bodyPr wrap="square" rtlCol="0">
            <a:spAutoFit/>
          </a:bodyPr>
          <a:lstStyle/>
          <a:p>
            <a:r>
              <a:rPr lang="en-US" sz="6600" b="1" dirty="0">
                <a:solidFill>
                  <a:srgbClr val="203864"/>
                </a:solidFill>
                <a:latin typeface="Franklin Gothic Demi Cond" panose="020B0706030402020204" pitchFamily="34" charset="0"/>
              </a:rPr>
              <a:t>INJURY PYRAMID</a:t>
            </a:r>
          </a:p>
        </p:txBody>
      </p:sp>
      <p:pic>
        <p:nvPicPr>
          <p:cNvPr id="4" name="Picture 3">
            <a:extLst>
              <a:ext uri="{FF2B5EF4-FFF2-40B4-BE49-F238E27FC236}">
                <a16:creationId xmlns:a16="http://schemas.microsoft.com/office/drawing/2014/main" id="{C3E7428E-D694-5CBC-E7EF-344E7667ECC5}"/>
              </a:ext>
            </a:extLst>
          </p:cNvPr>
          <p:cNvPicPr/>
          <p:nvPr/>
        </p:nvPicPr>
        <p:blipFill>
          <a:blip r:embed="rId5"/>
          <a:stretch>
            <a:fillRect/>
          </a:stretch>
        </p:blipFill>
        <p:spPr>
          <a:xfrm>
            <a:off x="234022" y="1107330"/>
            <a:ext cx="3665537" cy="473075"/>
          </a:xfrm>
          <a:prstGeom prst="rect">
            <a:avLst/>
          </a:prstGeom>
        </p:spPr>
      </p:pic>
      <p:pic>
        <p:nvPicPr>
          <p:cNvPr id="6" name="Picture 5">
            <a:extLst>
              <a:ext uri="{FF2B5EF4-FFF2-40B4-BE49-F238E27FC236}">
                <a16:creationId xmlns:a16="http://schemas.microsoft.com/office/drawing/2014/main" id="{959C9DAD-8DCC-1876-0BC3-4D6C7A9D234C}"/>
              </a:ext>
            </a:extLst>
          </p:cNvPr>
          <p:cNvPicPr>
            <a:picLocks noChangeAspect="1"/>
          </p:cNvPicPr>
          <p:nvPr/>
        </p:nvPicPr>
        <p:blipFill>
          <a:blip r:embed="rId6"/>
          <a:stretch>
            <a:fillRect/>
          </a:stretch>
        </p:blipFill>
        <p:spPr>
          <a:xfrm>
            <a:off x="0" y="0"/>
            <a:ext cx="9144000" cy="470997"/>
          </a:xfrm>
          <a:prstGeom prst="rect">
            <a:avLst/>
          </a:prstGeom>
        </p:spPr>
      </p:pic>
      <p:pic>
        <p:nvPicPr>
          <p:cNvPr id="9" name="Picture 8">
            <a:extLst>
              <a:ext uri="{FF2B5EF4-FFF2-40B4-BE49-F238E27FC236}">
                <a16:creationId xmlns:a16="http://schemas.microsoft.com/office/drawing/2014/main" id="{EFC848BE-66EE-5F2D-A8F4-1925EB5B5233}"/>
              </a:ext>
            </a:extLst>
          </p:cNvPr>
          <p:cNvPicPr>
            <a:picLocks noChangeAspect="1"/>
          </p:cNvPicPr>
          <p:nvPr/>
        </p:nvPicPr>
        <p:blipFill>
          <a:blip r:embed="rId7"/>
          <a:stretch>
            <a:fillRect/>
          </a:stretch>
        </p:blipFill>
        <p:spPr>
          <a:xfrm>
            <a:off x="2751419" y="4643461"/>
            <a:ext cx="4010496" cy="617079"/>
          </a:xfrm>
          <a:prstGeom prst="rect">
            <a:avLst/>
          </a:prstGeom>
        </p:spPr>
      </p:pic>
      <p:pic>
        <p:nvPicPr>
          <p:cNvPr id="11" name="Picture 10">
            <a:extLst>
              <a:ext uri="{FF2B5EF4-FFF2-40B4-BE49-F238E27FC236}">
                <a16:creationId xmlns:a16="http://schemas.microsoft.com/office/drawing/2014/main" id="{8FE0816F-5D3E-0C36-AC2C-21FD3C79DA73}"/>
              </a:ext>
            </a:extLst>
          </p:cNvPr>
          <p:cNvPicPr>
            <a:picLocks noChangeAspect="1"/>
          </p:cNvPicPr>
          <p:nvPr/>
        </p:nvPicPr>
        <p:blipFill>
          <a:blip r:embed="rId8"/>
          <a:stretch>
            <a:fillRect/>
          </a:stretch>
        </p:blipFill>
        <p:spPr>
          <a:xfrm>
            <a:off x="3409604" y="4042475"/>
            <a:ext cx="2504086" cy="510911"/>
          </a:xfrm>
          <a:prstGeom prst="rect">
            <a:avLst/>
          </a:prstGeom>
        </p:spPr>
      </p:pic>
      <p:sp>
        <p:nvSpPr>
          <p:cNvPr id="12" name="TextBox 11">
            <a:extLst>
              <a:ext uri="{FF2B5EF4-FFF2-40B4-BE49-F238E27FC236}">
                <a16:creationId xmlns:a16="http://schemas.microsoft.com/office/drawing/2014/main" id="{0C21DE49-8F8A-55D9-8584-FFA80C9BDAAE}"/>
              </a:ext>
            </a:extLst>
          </p:cNvPr>
          <p:cNvSpPr txBox="1"/>
          <p:nvPr/>
        </p:nvSpPr>
        <p:spPr>
          <a:xfrm>
            <a:off x="2522879" y="3978397"/>
            <a:ext cx="4158450" cy="646331"/>
          </a:xfrm>
          <a:prstGeom prst="rect">
            <a:avLst/>
          </a:prstGeom>
          <a:noFill/>
        </p:spPr>
        <p:txBody>
          <a:bodyPr wrap="square" rtlCol="0">
            <a:spAutoFit/>
          </a:bodyPr>
          <a:lstStyle/>
          <a:p>
            <a:pPr algn="ctr"/>
            <a:r>
              <a:rPr lang="en-US" sz="2000" dirty="0">
                <a:solidFill>
                  <a:schemeClr val="bg1"/>
                </a:solidFill>
                <a:latin typeface="Franklin Gothic Demi Cond" panose="020B0706030402020204" pitchFamily="34" charset="0"/>
              </a:rPr>
              <a:t>Roughly 840,000</a:t>
            </a:r>
          </a:p>
          <a:p>
            <a:pPr algn="ctr"/>
            <a:r>
              <a:rPr lang="en-US" sz="1600" dirty="0">
                <a:solidFill>
                  <a:schemeClr val="bg1"/>
                </a:solidFill>
                <a:latin typeface="Franklin Gothic Demi Cond" panose="020B0706030402020204" pitchFamily="34" charset="0"/>
              </a:rPr>
              <a:t>Adults store their firearm(s) loaded and unlocked</a:t>
            </a:r>
          </a:p>
        </p:txBody>
      </p:sp>
      <p:sp>
        <p:nvSpPr>
          <p:cNvPr id="15" name="TextBox 14">
            <a:extLst>
              <a:ext uri="{FF2B5EF4-FFF2-40B4-BE49-F238E27FC236}">
                <a16:creationId xmlns:a16="http://schemas.microsoft.com/office/drawing/2014/main" id="{67C0D6C3-5888-4EFF-F3BA-AC60F705F310}"/>
              </a:ext>
            </a:extLst>
          </p:cNvPr>
          <p:cNvSpPr txBox="1"/>
          <p:nvPr/>
        </p:nvSpPr>
        <p:spPr>
          <a:xfrm>
            <a:off x="2532660" y="4595106"/>
            <a:ext cx="4158450" cy="646331"/>
          </a:xfrm>
          <a:prstGeom prst="rect">
            <a:avLst/>
          </a:prstGeom>
          <a:noFill/>
        </p:spPr>
        <p:txBody>
          <a:bodyPr wrap="square" rtlCol="0">
            <a:spAutoFit/>
          </a:bodyPr>
          <a:lstStyle/>
          <a:p>
            <a:pPr algn="ctr"/>
            <a:r>
              <a:rPr lang="en-US" sz="2000" dirty="0">
                <a:solidFill>
                  <a:schemeClr val="bg1"/>
                </a:solidFill>
                <a:latin typeface="Franklin Gothic Demi Cond" panose="020B0706030402020204" pitchFamily="34" charset="0"/>
              </a:rPr>
              <a:t>About 3.5 million </a:t>
            </a:r>
          </a:p>
          <a:p>
            <a:pPr algn="ctr"/>
            <a:r>
              <a:rPr lang="en-US" sz="1600" dirty="0">
                <a:solidFill>
                  <a:schemeClr val="bg1"/>
                </a:solidFill>
                <a:latin typeface="Franklin Gothic Demi Cond" panose="020B0706030402020204" pitchFamily="34" charset="0"/>
              </a:rPr>
              <a:t>NC adults have a firearm in or around the home</a:t>
            </a:r>
          </a:p>
        </p:txBody>
      </p:sp>
      <p:sp>
        <p:nvSpPr>
          <p:cNvPr id="16" name="TextBox 15">
            <a:extLst>
              <a:ext uri="{FF2B5EF4-FFF2-40B4-BE49-F238E27FC236}">
                <a16:creationId xmlns:a16="http://schemas.microsoft.com/office/drawing/2014/main" id="{91C480D4-BD78-581F-A34B-65B34F1FD220}"/>
              </a:ext>
            </a:extLst>
          </p:cNvPr>
          <p:cNvSpPr txBox="1"/>
          <p:nvPr/>
        </p:nvSpPr>
        <p:spPr>
          <a:xfrm>
            <a:off x="6860727" y="6144439"/>
            <a:ext cx="2338871"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 BRFSS Firearm Safety Module (2021)</a:t>
            </a:r>
          </a:p>
        </p:txBody>
      </p:sp>
      <p:pic>
        <p:nvPicPr>
          <p:cNvPr id="19" name="Picture 18">
            <a:extLst>
              <a:ext uri="{FF2B5EF4-FFF2-40B4-BE49-F238E27FC236}">
                <a16:creationId xmlns:a16="http://schemas.microsoft.com/office/drawing/2014/main" id="{DD72996C-6D99-9C49-5F5F-15974D028AE9}"/>
              </a:ext>
            </a:extLst>
          </p:cNvPr>
          <p:cNvPicPr>
            <a:picLocks noChangeAspect="1"/>
          </p:cNvPicPr>
          <p:nvPr/>
        </p:nvPicPr>
        <p:blipFill>
          <a:blip r:embed="rId9"/>
          <a:stretch>
            <a:fillRect/>
          </a:stretch>
        </p:blipFill>
        <p:spPr>
          <a:xfrm>
            <a:off x="3643057" y="3351514"/>
            <a:ext cx="1987913" cy="626177"/>
          </a:xfrm>
          <a:prstGeom prst="rect">
            <a:avLst/>
          </a:prstGeom>
        </p:spPr>
      </p:pic>
      <p:sp>
        <p:nvSpPr>
          <p:cNvPr id="20" name="TextBox 19">
            <a:extLst>
              <a:ext uri="{FF2B5EF4-FFF2-40B4-BE49-F238E27FC236}">
                <a16:creationId xmlns:a16="http://schemas.microsoft.com/office/drawing/2014/main" id="{85C621AD-333A-5CAA-45DA-364DBB2B22E7}"/>
              </a:ext>
            </a:extLst>
          </p:cNvPr>
          <p:cNvSpPr txBox="1"/>
          <p:nvPr/>
        </p:nvSpPr>
        <p:spPr>
          <a:xfrm>
            <a:off x="3045133" y="3284806"/>
            <a:ext cx="3123676" cy="646331"/>
          </a:xfrm>
          <a:prstGeom prst="rect">
            <a:avLst/>
          </a:prstGeom>
          <a:noFill/>
        </p:spPr>
        <p:txBody>
          <a:bodyPr wrap="square" rtlCol="0">
            <a:spAutoFit/>
          </a:bodyPr>
          <a:lstStyle/>
          <a:p>
            <a:pPr algn="ctr"/>
            <a:r>
              <a:rPr lang="en-US" sz="2000" dirty="0">
                <a:solidFill>
                  <a:schemeClr val="bg1"/>
                </a:solidFill>
                <a:latin typeface="Franklin Gothic Demi Cond" panose="020B0706030402020204" pitchFamily="34" charset="0"/>
              </a:rPr>
              <a:t>3,953 </a:t>
            </a:r>
          </a:p>
          <a:p>
            <a:pPr algn="ctr"/>
            <a:r>
              <a:rPr lang="en-US" sz="1600" dirty="0">
                <a:solidFill>
                  <a:schemeClr val="bg1"/>
                </a:solidFill>
                <a:latin typeface="Franklin Gothic Demi Cond" panose="020B0706030402020204" pitchFamily="34" charset="0"/>
              </a:rPr>
              <a:t>Firearm-Related ED Visits</a:t>
            </a:r>
          </a:p>
        </p:txBody>
      </p:sp>
      <p:pic>
        <p:nvPicPr>
          <p:cNvPr id="22" name="Picture 21">
            <a:extLst>
              <a:ext uri="{FF2B5EF4-FFF2-40B4-BE49-F238E27FC236}">
                <a16:creationId xmlns:a16="http://schemas.microsoft.com/office/drawing/2014/main" id="{6394C3D2-7679-1886-BB2F-4FF5F4563BD4}"/>
              </a:ext>
            </a:extLst>
          </p:cNvPr>
          <p:cNvPicPr>
            <a:picLocks noChangeAspect="1"/>
          </p:cNvPicPr>
          <p:nvPr/>
        </p:nvPicPr>
        <p:blipFill rotWithShape="1">
          <a:blip r:embed="rId10"/>
          <a:srcRect l="14138"/>
          <a:stretch/>
        </p:blipFill>
        <p:spPr>
          <a:xfrm flipH="1">
            <a:off x="3899559" y="2344853"/>
            <a:ext cx="1414825" cy="877561"/>
          </a:xfrm>
          <a:prstGeom prst="rect">
            <a:avLst/>
          </a:prstGeom>
        </p:spPr>
      </p:pic>
      <p:sp>
        <p:nvSpPr>
          <p:cNvPr id="23" name="TextBox 22">
            <a:extLst>
              <a:ext uri="{FF2B5EF4-FFF2-40B4-BE49-F238E27FC236}">
                <a16:creationId xmlns:a16="http://schemas.microsoft.com/office/drawing/2014/main" id="{06ECE108-57DF-B3DE-03D7-8DD5038A767D}"/>
              </a:ext>
            </a:extLst>
          </p:cNvPr>
          <p:cNvSpPr txBox="1"/>
          <p:nvPr/>
        </p:nvSpPr>
        <p:spPr>
          <a:xfrm>
            <a:off x="3396832" y="2310439"/>
            <a:ext cx="2420278" cy="892552"/>
          </a:xfrm>
          <a:prstGeom prst="rect">
            <a:avLst/>
          </a:prstGeom>
          <a:noFill/>
        </p:spPr>
        <p:txBody>
          <a:bodyPr wrap="square" rtlCol="0">
            <a:spAutoFit/>
          </a:bodyPr>
          <a:lstStyle/>
          <a:p>
            <a:pPr algn="ctr"/>
            <a:r>
              <a:rPr lang="en-US" sz="2000" dirty="0">
                <a:solidFill>
                  <a:schemeClr val="bg1"/>
                </a:solidFill>
                <a:latin typeface="Franklin Gothic Demi Cond" panose="020B0706030402020204" pitchFamily="34" charset="0"/>
              </a:rPr>
              <a:t>1,517 </a:t>
            </a:r>
          </a:p>
          <a:p>
            <a:pPr algn="ctr"/>
            <a:r>
              <a:rPr lang="en-US" sz="1600" dirty="0">
                <a:solidFill>
                  <a:schemeClr val="bg1"/>
                </a:solidFill>
                <a:latin typeface="Franklin Gothic Demi Cond" panose="020B0706030402020204" pitchFamily="34" charset="0"/>
              </a:rPr>
              <a:t>Firearm-Related Hospitalizations</a:t>
            </a:r>
          </a:p>
        </p:txBody>
      </p:sp>
      <p:sp>
        <p:nvSpPr>
          <p:cNvPr id="24" name="TextBox 23">
            <a:extLst>
              <a:ext uri="{FF2B5EF4-FFF2-40B4-BE49-F238E27FC236}">
                <a16:creationId xmlns:a16="http://schemas.microsoft.com/office/drawing/2014/main" id="{67BBAA70-34F9-48EB-7784-1A3F3B7A79C4}"/>
              </a:ext>
            </a:extLst>
          </p:cNvPr>
          <p:cNvSpPr txBox="1"/>
          <p:nvPr/>
        </p:nvSpPr>
        <p:spPr>
          <a:xfrm>
            <a:off x="248064" y="6611779"/>
            <a:ext cx="7449171" cy="246221"/>
          </a:xfrm>
          <a:prstGeom prst="rect">
            <a:avLst/>
          </a:prstGeom>
          <a:noFill/>
        </p:spPr>
        <p:txBody>
          <a:bodyPr wrap="square">
            <a:spAutoFit/>
          </a:bodyPr>
          <a:lstStyle/>
          <a:p>
            <a:r>
              <a:rPr lang="en-US" sz="1000" b="1" dirty="0">
                <a:solidFill>
                  <a:srgbClr val="17375E"/>
                </a:solidFill>
              </a:rPr>
              <a:t>NCDHHS, Division of Public Health </a:t>
            </a:r>
            <a:r>
              <a:rPr lang="el-GR" sz="1000" b="1" dirty="0">
                <a:solidFill>
                  <a:srgbClr val="17375E"/>
                </a:solidFill>
              </a:rPr>
              <a:t>Ι</a:t>
            </a:r>
            <a:r>
              <a:rPr lang="en-US" sz="1000" b="1" dirty="0">
                <a:solidFill>
                  <a:srgbClr val="17375E"/>
                </a:solidFill>
              </a:rPr>
              <a:t> Injury and Violence Prevention Branch I Firearm injury deaths and morbidity in North Carolina, 2021</a:t>
            </a:r>
          </a:p>
        </p:txBody>
      </p:sp>
      <p:sp>
        <p:nvSpPr>
          <p:cNvPr id="25" name="TextBox 24">
            <a:extLst>
              <a:ext uri="{FF2B5EF4-FFF2-40B4-BE49-F238E27FC236}">
                <a16:creationId xmlns:a16="http://schemas.microsoft.com/office/drawing/2014/main" id="{D4820224-06ED-B85A-4241-4A8933F06049}"/>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22</a:t>
            </a:r>
          </a:p>
        </p:txBody>
      </p:sp>
    </p:spTree>
    <p:extLst>
      <p:ext uri="{BB962C8B-B14F-4D97-AF65-F5344CB8AC3E}">
        <p14:creationId xmlns:p14="http://schemas.microsoft.com/office/powerpoint/2010/main" val="1360179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0220D9AF-67E7-5D00-0625-0FFA34DD5750}"/>
              </a:ext>
            </a:extLst>
          </p:cNvPr>
          <p:cNvPicPr/>
          <p:nvPr/>
        </p:nvPicPr>
        <p:blipFill>
          <a:blip r:embed="rId2"/>
          <a:stretch>
            <a:fillRect/>
          </a:stretch>
        </p:blipFill>
        <p:spPr>
          <a:xfrm>
            <a:off x="522287" y="1583994"/>
            <a:ext cx="8100505" cy="4979245"/>
          </a:xfrm>
          <a:prstGeom prst="rect">
            <a:avLst/>
          </a:prstGeom>
        </p:spPr>
      </p:pic>
      <p:pic>
        <p:nvPicPr>
          <p:cNvPr id="6" name="Picture 5">
            <a:extLst>
              <a:ext uri="{FF2B5EF4-FFF2-40B4-BE49-F238E27FC236}">
                <a16:creationId xmlns:a16="http://schemas.microsoft.com/office/drawing/2014/main" id="{9CF7177C-8040-E1E4-F636-ACF477A97A38}"/>
              </a:ext>
            </a:extLst>
          </p:cNvPr>
          <p:cNvPicPr/>
          <p:nvPr/>
        </p:nvPicPr>
        <p:blipFill>
          <a:blip r:embed="rId3"/>
          <a:stretch>
            <a:fillRect/>
          </a:stretch>
        </p:blipFill>
        <p:spPr>
          <a:xfrm>
            <a:off x="522287" y="580454"/>
            <a:ext cx="8382000" cy="922337"/>
          </a:xfrm>
          <a:prstGeom prst="rect">
            <a:avLst/>
          </a:prstGeom>
        </p:spPr>
      </p:pic>
      <p:pic>
        <p:nvPicPr>
          <p:cNvPr id="2" name="Picture 1">
            <a:extLst>
              <a:ext uri="{FF2B5EF4-FFF2-40B4-BE49-F238E27FC236}">
                <a16:creationId xmlns:a16="http://schemas.microsoft.com/office/drawing/2014/main" id="{329E139B-D9A2-86DB-13F3-EBFB7E95DA3F}"/>
              </a:ext>
            </a:extLst>
          </p:cNvPr>
          <p:cNvPicPr>
            <a:picLocks noChangeAspect="1"/>
          </p:cNvPicPr>
          <p:nvPr/>
        </p:nvPicPr>
        <p:blipFill>
          <a:blip r:embed="rId4"/>
          <a:stretch>
            <a:fillRect/>
          </a:stretch>
        </p:blipFill>
        <p:spPr>
          <a:xfrm>
            <a:off x="0" y="0"/>
            <a:ext cx="9144000" cy="470997"/>
          </a:xfrm>
          <a:prstGeom prst="rect">
            <a:avLst/>
          </a:prstGeom>
        </p:spPr>
      </p:pic>
      <p:sp>
        <p:nvSpPr>
          <p:cNvPr id="4" name="TextBox 3">
            <a:extLst>
              <a:ext uri="{FF2B5EF4-FFF2-40B4-BE49-F238E27FC236}">
                <a16:creationId xmlns:a16="http://schemas.microsoft.com/office/drawing/2014/main" id="{44BE791C-EEED-9551-6309-8694B412DACD}"/>
              </a:ext>
            </a:extLst>
          </p:cNvPr>
          <p:cNvSpPr txBox="1"/>
          <p:nvPr/>
        </p:nvSpPr>
        <p:spPr>
          <a:xfrm>
            <a:off x="248064" y="6611779"/>
            <a:ext cx="7449171" cy="246221"/>
          </a:xfrm>
          <a:prstGeom prst="rect">
            <a:avLst/>
          </a:prstGeom>
          <a:noFill/>
        </p:spPr>
        <p:txBody>
          <a:bodyPr wrap="square">
            <a:spAutoFit/>
          </a:bodyPr>
          <a:lstStyle/>
          <a:p>
            <a:r>
              <a:rPr lang="en-US" sz="1000" b="1" dirty="0">
                <a:solidFill>
                  <a:srgbClr val="17375E"/>
                </a:solidFill>
              </a:rPr>
              <a:t>NCDHHS, Division of Public Health </a:t>
            </a:r>
            <a:r>
              <a:rPr lang="el-GR" sz="1000" b="1" dirty="0">
                <a:solidFill>
                  <a:srgbClr val="17375E"/>
                </a:solidFill>
              </a:rPr>
              <a:t>Ι</a:t>
            </a:r>
            <a:r>
              <a:rPr lang="en-US" sz="1000" b="1" dirty="0">
                <a:solidFill>
                  <a:srgbClr val="17375E"/>
                </a:solidFill>
              </a:rPr>
              <a:t> Injury and Violence Prevention Branch I Firearm injury deaths and morbidity in North Carolina, 2021</a:t>
            </a:r>
          </a:p>
        </p:txBody>
      </p:sp>
      <p:sp>
        <p:nvSpPr>
          <p:cNvPr id="5" name="TextBox 4">
            <a:extLst>
              <a:ext uri="{FF2B5EF4-FFF2-40B4-BE49-F238E27FC236}">
                <a16:creationId xmlns:a16="http://schemas.microsoft.com/office/drawing/2014/main" id="{4F11A288-73B0-7DEE-C6ED-C014220698E5}"/>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23</a:t>
            </a:r>
          </a:p>
        </p:txBody>
      </p:sp>
      <p:sp>
        <p:nvSpPr>
          <p:cNvPr id="7" name="Rectangle 6">
            <a:extLst>
              <a:ext uri="{FF2B5EF4-FFF2-40B4-BE49-F238E27FC236}">
                <a16:creationId xmlns:a16="http://schemas.microsoft.com/office/drawing/2014/main" id="{31F591D4-16E6-C568-0643-5C81AD3989E5}"/>
              </a:ext>
            </a:extLst>
          </p:cNvPr>
          <p:cNvSpPr/>
          <p:nvPr/>
        </p:nvSpPr>
        <p:spPr>
          <a:xfrm>
            <a:off x="7611777" y="2512464"/>
            <a:ext cx="558002" cy="2221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C4496C2-1A1E-05A4-B3C8-693F30C49668}"/>
              </a:ext>
            </a:extLst>
          </p:cNvPr>
          <p:cNvSpPr/>
          <p:nvPr/>
        </p:nvSpPr>
        <p:spPr>
          <a:xfrm rot="190548">
            <a:off x="6532395" y="2401369"/>
            <a:ext cx="558002" cy="22218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F26CBE9-F1EF-7A34-880B-9F27741C3241}"/>
              </a:ext>
            </a:extLst>
          </p:cNvPr>
          <p:cNvSpPr/>
          <p:nvPr/>
        </p:nvSpPr>
        <p:spPr>
          <a:xfrm>
            <a:off x="5576454" y="2124775"/>
            <a:ext cx="558002" cy="34857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F8548C5-7678-B486-16E0-9946624FDDE0}"/>
              </a:ext>
            </a:extLst>
          </p:cNvPr>
          <p:cNvSpPr/>
          <p:nvPr/>
        </p:nvSpPr>
        <p:spPr>
          <a:xfrm rot="19244820">
            <a:off x="4499136" y="2900464"/>
            <a:ext cx="428301" cy="2902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6FE3CD-4E45-13D4-B7BB-152323D55CCD}"/>
              </a:ext>
            </a:extLst>
          </p:cNvPr>
          <p:cNvSpPr/>
          <p:nvPr/>
        </p:nvSpPr>
        <p:spPr>
          <a:xfrm rot="19244820">
            <a:off x="4719577" y="3004848"/>
            <a:ext cx="428301" cy="1726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86CD2B-B9CD-76DA-C800-4F87ED2FBCE3}"/>
              </a:ext>
            </a:extLst>
          </p:cNvPr>
          <p:cNvSpPr/>
          <p:nvPr/>
        </p:nvSpPr>
        <p:spPr>
          <a:xfrm>
            <a:off x="3489785" y="3065520"/>
            <a:ext cx="558002" cy="2221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CFE6CE-CE9A-5C79-4CBA-BED656ABEA8F}"/>
              </a:ext>
            </a:extLst>
          </p:cNvPr>
          <p:cNvSpPr/>
          <p:nvPr/>
        </p:nvSpPr>
        <p:spPr>
          <a:xfrm>
            <a:off x="2448866" y="2980063"/>
            <a:ext cx="558002" cy="2221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269D5E6-CDE1-C3DE-CE04-432EDDE768B5}"/>
              </a:ext>
            </a:extLst>
          </p:cNvPr>
          <p:cNvSpPr/>
          <p:nvPr/>
        </p:nvSpPr>
        <p:spPr>
          <a:xfrm>
            <a:off x="1370405" y="3019965"/>
            <a:ext cx="558002" cy="2221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9CDAD95-8AE4-E6DA-6669-8D68B8730B9D}"/>
              </a:ext>
            </a:extLst>
          </p:cNvPr>
          <p:cNvSpPr txBox="1"/>
          <p:nvPr/>
        </p:nvSpPr>
        <p:spPr>
          <a:xfrm>
            <a:off x="7550056" y="2473951"/>
            <a:ext cx="681444" cy="338554"/>
          </a:xfrm>
          <a:prstGeom prst="rect">
            <a:avLst/>
          </a:prstGeom>
          <a:noFill/>
        </p:spPr>
        <p:txBody>
          <a:bodyPr wrap="square" rtlCol="0">
            <a:spAutoFit/>
          </a:bodyPr>
          <a:lstStyle/>
          <a:p>
            <a:r>
              <a:rPr lang="en-US" sz="1600" dirty="0">
                <a:latin typeface="Franklin Gothic Demi Cond" panose="020B0706030402020204" pitchFamily="34" charset="0"/>
              </a:rPr>
              <a:t>1,476</a:t>
            </a:r>
          </a:p>
        </p:txBody>
      </p:sp>
      <p:sp>
        <p:nvSpPr>
          <p:cNvPr id="17" name="TextBox 16">
            <a:extLst>
              <a:ext uri="{FF2B5EF4-FFF2-40B4-BE49-F238E27FC236}">
                <a16:creationId xmlns:a16="http://schemas.microsoft.com/office/drawing/2014/main" id="{63DDD503-B952-FEDC-A4D2-B2153AAA454F}"/>
              </a:ext>
            </a:extLst>
          </p:cNvPr>
          <p:cNvSpPr txBox="1"/>
          <p:nvPr/>
        </p:nvSpPr>
        <p:spPr>
          <a:xfrm>
            <a:off x="6533331" y="2396371"/>
            <a:ext cx="681444" cy="338554"/>
          </a:xfrm>
          <a:prstGeom prst="rect">
            <a:avLst/>
          </a:prstGeom>
          <a:noFill/>
        </p:spPr>
        <p:txBody>
          <a:bodyPr wrap="square" rtlCol="0">
            <a:spAutoFit/>
          </a:bodyPr>
          <a:lstStyle/>
          <a:p>
            <a:r>
              <a:rPr lang="en-US" sz="1600" dirty="0">
                <a:latin typeface="Franklin Gothic Demi Cond" panose="020B0706030402020204" pitchFamily="34" charset="0"/>
              </a:rPr>
              <a:t>1,517</a:t>
            </a:r>
          </a:p>
        </p:txBody>
      </p:sp>
      <p:sp>
        <p:nvSpPr>
          <p:cNvPr id="18" name="TextBox 17">
            <a:extLst>
              <a:ext uri="{FF2B5EF4-FFF2-40B4-BE49-F238E27FC236}">
                <a16:creationId xmlns:a16="http://schemas.microsoft.com/office/drawing/2014/main" id="{DD734411-F20C-5BF2-97EB-691B54AF08E0}"/>
              </a:ext>
            </a:extLst>
          </p:cNvPr>
          <p:cNvSpPr txBox="1"/>
          <p:nvPr/>
        </p:nvSpPr>
        <p:spPr>
          <a:xfrm>
            <a:off x="5480305" y="2173909"/>
            <a:ext cx="681444" cy="338554"/>
          </a:xfrm>
          <a:prstGeom prst="rect">
            <a:avLst/>
          </a:prstGeom>
          <a:noFill/>
        </p:spPr>
        <p:txBody>
          <a:bodyPr wrap="square" rtlCol="0">
            <a:spAutoFit/>
          </a:bodyPr>
          <a:lstStyle/>
          <a:p>
            <a:r>
              <a:rPr lang="en-US" sz="1600" dirty="0">
                <a:latin typeface="Franklin Gothic Demi Cond" panose="020B0706030402020204" pitchFamily="34" charset="0"/>
              </a:rPr>
              <a:t>1,634</a:t>
            </a:r>
          </a:p>
        </p:txBody>
      </p:sp>
      <p:sp>
        <p:nvSpPr>
          <p:cNvPr id="19" name="TextBox 18">
            <a:extLst>
              <a:ext uri="{FF2B5EF4-FFF2-40B4-BE49-F238E27FC236}">
                <a16:creationId xmlns:a16="http://schemas.microsoft.com/office/drawing/2014/main" id="{CD3471FB-4653-9846-562D-9DC9614604EB}"/>
              </a:ext>
            </a:extLst>
          </p:cNvPr>
          <p:cNvSpPr txBox="1"/>
          <p:nvPr/>
        </p:nvSpPr>
        <p:spPr>
          <a:xfrm>
            <a:off x="4472726" y="2968385"/>
            <a:ext cx="681444" cy="338554"/>
          </a:xfrm>
          <a:prstGeom prst="rect">
            <a:avLst/>
          </a:prstGeom>
          <a:noFill/>
        </p:spPr>
        <p:txBody>
          <a:bodyPr wrap="square" rtlCol="0">
            <a:spAutoFit/>
          </a:bodyPr>
          <a:lstStyle/>
          <a:p>
            <a:r>
              <a:rPr lang="en-US" sz="1600" dirty="0">
                <a:latin typeface="Franklin Gothic Demi Cond" panose="020B0706030402020204" pitchFamily="34" charset="0"/>
              </a:rPr>
              <a:t>1,177</a:t>
            </a:r>
          </a:p>
        </p:txBody>
      </p:sp>
      <p:sp>
        <p:nvSpPr>
          <p:cNvPr id="20" name="TextBox 19">
            <a:extLst>
              <a:ext uri="{FF2B5EF4-FFF2-40B4-BE49-F238E27FC236}">
                <a16:creationId xmlns:a16="http://schemas.microsoft.com/office/drawing/2014/main" id="{CBBF2286-6AD6-9A60-F296-BEF35A39E96A}"/>
              </a:ext>
            </a:extLst>
          </p:cNvPr>
          <p:cNvSpPr txBox="1"/>
          <p:nvPr/>
        </p:nvSpPr>
        <p:spPr>
          <a:xfrm>
            <a:off x="3419960" y="3007338"/>
            <a:ext cx="681444" cy="338554"/>
          </a:xfrm>
          <a:prstGeom prst="rect">
            <a:avLst/>
          </a:prstGeom>
          <a:noFill/>
        </p:spPr>
        <p:txBody>
          <a:bodyPr wrap="square" rtlCol="0">
            <a:spAutoFit/>
          </a:bodyPr>
          <a:lstStyle/>
          <a:p>
            <a:r>
              <a:rPr lang="en-US" sz="1600" dirty="0">
                <a:latin typeface="Franklin Gothic Demi Cond" panose="020B0706030402020204" pitchFamily="34" charset="0"/>
              </a:rPr>
              <a:t>1,168</a:t>
            </a:r>
          </a:p>
        </p:txBody>
      </p:sp>
      <p:sp>
        <p:nvSpPr>
          <p:cNvPr id="21" name="TextBox 20">
            <a:extLst>
              <a:ext uri="{FF2B5EF4-FFF2-40B4-BE49-F238E27FC236}">
                <a16:creationId xmlns:a16="http://schemas.microsoft.com/office/drawing/2014/main" id="{02E15ABD-F2BA-8E60-E4B9-CDFE1FF4AAAD}"/>
              </a:ext>
            </a:extLst>
          </p:cNvPr>
          <p:cNvSpPr txBox="1"/>
          <p:nvPr/>
        </p:nvSpPr>
        <p:spPr>
          <a:xfrm>
            <a:off x="2362882" y="2961783"/>
            <a:ext cx="681444" cy="338554"/>
          </a:xfrm>
          <a:prstGeom prst="rect">
            <a:avLst/>
          </a:prstGeom>
          <a:noFill/>
        </p:spPr>
        <p:txBody>
          <a:bodyPr wrap="square" rtlCol="0">
            <a:spAutoFit/>
          </a:bodyPr>
          <a:lstStyle/>
          <a:p>
            <a:r>
              <a:rPr lang="en-US" sz="1600" dirty="0">
                <a:latin typeface="Franklin Gothic Demi Cond" panose="020B0706030402020204" pitchFamily="34" charset="0"/>
              </a:rPr>
              <a:t>1,201</a:t>
            </a:r>
          </a:p>
        </p:txBody>
      </p:sp>
      <p:sp>
        <p:nvSpPr>
          <p:cNvPr id="22" name="TextBox 21">
            <a:extLst>
              <a:ext uri="{FF2B5EF4-FFF2-40B4-BE49-F238E27FC236}">
                <a16:creationId xmlns:a16="http://schemas.microsoft.com/office/drawing/2014/main" id="{01B0A056-B49B-784B-7CC6-8FE74FA6A574}"/>
              </a:ext>
            </a:extLst>
          </p:cNvPr>
          <p:cNvSpPr txBox="1"/>
          <p:nvPr/>
        </p:nvSpPr>
        <p:spPr>
          <a:xfrm>
            <a:off x="1327222" y="3007338"/>
            <a:ext cx="681444" cy="338554"/>
          </a:xfrm>
          <a:prstGeom prst="rect">
            <a:avLst/>
          </a:prstGeom>
          <a:noFill/>
        </p:spPr>
        <p:txBody>
          <a:bodyPr wrap="square" rtlCol="0">
            <a:spAutoFit/>
          </a:bodyPr>
          <a:lstStyle/>
          <a:p>
            <a:r>
              <a:rPr lang="en-US" sz="1600" dirty="0">
                <a:latin typeface="Franklin Gothic Demi Cond" panose="020B0706030402020204" pitchFamily="34" charset="0"/>
              </a:rPr>
              <a:t>1,174</a:t>
            </a:r>
          </a:p>
        </p:txBody>
      </p:sp>
    </p:spTree>
    <p:extLst>
      <p:ext uri="{BB962C8B-B14F-4D97-AF65-F5344CB8AC3E}">
        <p14:creationId xmlns:p14="http://schemas.microsoft.com/office/powerpoint/2010/main" val="2890741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3170ACE-2CA2-E8E1-D18E-2470E8340C0D}"/>
              </a:ext>
            </a:extLst>
          </p:cNvPr>
          <p:cNvPicPr/>
          <p:nvPr/>
        </p:nvPicPr>
        <p:blipFill>
          <a:blip r:embed="rId2"/>
          <a:stretch>
            <a:fillRect/>
          </a:stretch>
        </p:blipFill>
        <p:spPr>
          <a:xfrm>
            <a:off x="378904" y="1942020"/>
            <a:ext cx="8198167" cy="4617291"/>
          </a:xfrm>
          <a:prstGeom prst="rect">
            <a:avLst/>
          </a:prstGeom>
        </p:spPr>
      </p:pic>
      <p:pic>
        <p:nvPicPr>
          <p:cNvPr id="17" name="Picture 16">
            <a:extLst>
              <a:ext uri="{FF2B5EF4-FFF2-40B4-BE49-F238E27FC236}">
                <a16:creationId xmlns:a16="http://schemas.microsoft.com/office/drawing/2014/main" id="{A1CAEAE8-9C48-C5B9-0AE4-FDF141B6CD53}"/>
              </a:ext>
            </a:extLst>
          </p:cNvPr>
          <p:cNvPicPr/>
          <p:nvPr/>
        </p:nvPicPr>
        <p:blipFill>
          <a:blip r:embed="rId3"/>
          <a:stretch>
            <a:fillRect/>
          </a:stretch>
        </p:blipFill>
        <p:spPr>
          <a:xfrm>
            <a:off x="383096" y="471995"/>
            <a:ext cx="8382000" cy="1470025"/>
          </a:xfrm>
          <a:prstGeom prst="rect">
            <a:avLst/>
          </a:prstGeom>
        </p:spPr>
      </p:pic>
      <p:pic>
        <p:nvPicPr>
          <p:cNvPr id="3" name="Picture 2">
            <a:extLst>
              <a:ext uri="{FF2B5EF4-FFF2-40B4-BE49-F238E27FC236}">
                <a16:creationId xmlns:a16="http://schemas.microsoft.com/office/drawing/2014/main" id="{5C995FCF-76AD-8DFB-2B5D-C87DC3BF2734}"/>
              </a:ext>
            </a:extLst>
          </p:cNvPr>
          <p:cNvPicPr>
            <a:picLocks noChangeAspect="1"/>
          </p:cNvPicPr>
          <p:nvPr/>
        </p:nvPicPr>
        <p:blipFill>
          <a:blip r:embed="rId4"/>
          <a:stretch>
            <a:fillRect/>
          </a:stretch>
        </p:blipFill>
        <p:spPr>
          <a:xfrm>
            <a:off x="0" y="0"/>
            <a:ext cx="9144000" cy="470997"/>
          </a:xfrm>
          <a:prstGeom prst="rect">
            <a:avLst/>
          </a:prstGeom>
        </p:spPr>
      </p:pic>
      <p:sp>
        <p:nvSpPr>
          <p:cNvPr id="4" name="TextBox 3">
            <a:extLst>
              <a:ext uri="{FF2B5EF4-FFF2-40B4-BE49-F238E27FC236}">
                <a16:creationId xmlns:a16="http://schemas.microsoft.com/office/drawing/2014/main" id="{BA5BF750-446A-8BEB-30A6-EF884A599C9E}"/>
              </a:ext>
            </a:extLst>
          </p:cNvPr>
          <p:cNvSpPr txBox="1"/>
          <p:nvPr/>
        </p:nvSpPr>
        <p:spPr>
          <a:xfrm>
            <a:off x="248064" y="6611779"/>
            <a:ext cx="7449171" cy="246221"/>
          </a:xfrm>
          <a:prstGeom prst="rect">
            <a:avLst/>
          </a:prstGeom>
          <a:noFill/>
        </p:spPr>
        <p:txBody>
          <a:bodyPr wrap="square">
            <a:spAutoFit/>
          </a:bodyPr>
          <a:lstStyle/>
          <a:p>
            <a:r>
              <a:rPr lang="en-US" sz="1000" b="1" dirty="0">
                <a:solidFill>
                  <a:srgbClr val="17375E"/>
                </a:solidFill>
              </a:rPr>
              <a:t>NCDHHS, Division of Public Health </a:t>
            </a:r>
            <a:r>
              <a:rPr lang="el-GR" sz="1000" b="1" dirty="0">
                <a:solidFill>
                  <a:srgbClr val="17375E"/>
                </a:solidFill>
              </a:rPr>
              <a:t>Ι</a:t>
            </a:r>
            <a:r>
              <a:rPr lang="en-US" sz="1000" b="1" dirty="0">
                <a:solidFill>
                  <a:srgbClr val="17375E"/>
                </a:solidFill>
              </a:rPr>
              <a:t> Injury and Violence Prevention Branch I Firearm injury deaths and morbidity in North Carolina, 2021</a:t>
            </a:r>
          </a:p>
        </p:txBody>
      </p:sp>
      <p:sp>
        <p:nvSpPr>
          <p:cNvPr id="6" name="TextBox 5">
            <a:extLst>
              <a:ext uri="{FF2B5EF4-FFF2-40B4-BE49-F238E27FC236}">
                <a16:creationId xmlns:a16="http://schemas.microsoft.com/office/drawing/2014/main" id="{142DBD4D-F86D-B449-45BB-8A8AB7BA4BE9}"/>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24</a:t>
            </a:r>
          </a:p>
        </p:txBody>
      </p:sp>
      <p:sp>
        <p:nvSpPr>
          <p:cNvPr id="7" name="Rectangle 6">
            <a:extLst>
              <a:ext uri="{FF2B5EF4-FFF2-40B4-BE49-F238E27FC236}">
                <a16:creationId xmlns:a16="http://schemas.microsoft.com/office/drawing/2014/main" id="{DCCC4732-9623-547B-A8C8-24F075EB130B}"/>
              </a:ext>
            </a:extLst>
          </p:cNvPr>
          <p:cNvSpPr/>
          <p:nvPr/>
        </p:nvSpPr>
        <p:spPr>
          <a:xfrm>
            <a:off x="982766" y="3751604"/>
            <a:ext cx="470019" cy="2478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522700D-B169-F2B6-4A53-8F569E5FF318}"/>
              </a:ext>
            </a:extLst>
          </p:cNvPr>
          <p:cNvSpPr/>
          <p:nvPr/>
        </p:nvSpPr>
        <p:spPr>
          <a:xfrm>
            <a:off x="3194703" y="2757081"/>
            <a:ext cx="470019" cy="2478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EB56FC6-6944-E4F2-1BB4-FE04DC9E8CAE}"/>
              </a:ext>
            </a:extLst>
          </p:cNvPr>
          <p:cNvSpPr/>
          <p:nvPr/>
        </p:nvSpPr>
        <p:spPr>
          <a:xfrm>
            <a:off x="3737639" y="3722291"/>
            <a:ext cx="470019" cy="2478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80BE52-5D80-4402-4920-6D98BB67FED2}"/>
              </a:ext>
            </a:extLst>
          </p:cNvPr>
          <p:cNvSpPr/>
          <p:nvPr/>
        </p:nvSpPr>
        <p:spPr>
          <a:xfrm>
            <a:off x="6480521" y="2880995"/>
            <a:ext cx="470019" cy="2478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7CDBFF4-354D-6DBF-7A84-60670D06D4C4}"/>
              </a:ext>
            </a:extLst>
          </p:cNvPr>
          <p:cNvSpPr/>
          <p:nvPr/>
        </p:nvSpPr>
        <p:spPr>
          <a:xfrm>
            <a:off x="6950540" y="3751604"/>
            <a:ext cx="470019" cy="2478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43B9F2A-326C-CA38-DE5A-B07E3096D766}"/>
              </a:ext>
            </a:extLst>
          </p:cNvPr>
          <p:cNvSpPr txBox="1"/>
          <p:nvPr/>
        </p:nvSpPr>
        <p:spPr>
          <a:xfrm>
            <a:off x="877053" y="3722291"/>
            <a:ext cx="681444" cy="338554"/>
          </a:xfrm>
          <a:prstGeom prst="rect">
            <a:avLst/>
          </a:prstGeom>
          <a:noFill/>
        </p:spPr>
        <p:txBody>
          <a:bodyPr wrap="square" rtlCol="0">
            <a:spAutoFit/>
          </a:bodyPr>
          <a:lstStyle/>
          <a:p>
            <a:pPr algn="ctr"/>
            <a:r>
              <a:rPr lang="en-US" sz="1600" dirty="0">
                <a:latin typeface="Franklin Gothic Demi Cond" panose="020B0706030402020204" pitchFamily="34" charset="0"/>
              </a:rPr>
              <a:t>12.0</a:t>
            </a:r>
          </a:p>
        </p:txBody>
      </p:sp>
      <p:sp>
        <p:nvSpPr>
          <p:cNvPr id="13" name="TextBox 12">
            <a:extLst>
              <a:ext uri="{FF2B5EF4-FFF2-40B4-BE49-F238E27FC236}">
                <a16:creationId xmlns:a16="http://schemas.microsoft.com/office/drawing/2014/main" id="{80A024FC-E97C-201E-D155-A88E299E7AEE}"/>
              </a:ext>
            </a:extLst>
          </p:cNvPr>
          <p:cNvSpPr txBox="1"/>
          <p:nvPr/>
        </p:nvSpPr>
        <p:spPr>
          <a:xfrm>
            <a:off x="3056195" y="2757081"/>
            <a:ext cx="681444" cy="338554"/>
          </a:xfrm>
          <a:prstGeom prst="rect">
            <a:avLst/>
          </a:prstGeom>
          <a:noFill/>
        </p:spPr>
        <p:txBody>
          <a:bodyPr wrap="square" rtlCol="0">
            <a:spAutoFit/>
          </a:bodyPr>
          <a:lstStyle/>
          <a:p>
            <a:pPr algn="ctr"/>
            <a:r>
              <a:rPr lang="en-US" sz="1600" dirty="0">
                <a:latin typeface="Franklin Gothic Demi Cond" panose="020B0706030402020204" pitchFamily="34" charset="0"/>
              </a:rPr>
              <a:t>20.2</a:t>
            </a:r>
          </a:p>
        </p:txBody>
      </p:sp>
      <p:sp>
        <p:nvSpPr>
          <p:cNvPr id="14" name="TextBox 13">
            <a:extLst>
              <a:ext uri="{FF2B5EF4-FFF2-40B4-BE49-F238E27FC236}">
                <a16:creationId xmlns:a16="http://schemas.microsoft.com/office/drawing/2014/main" id="{31BF0629-CB5E-8AF7-27C5-F246DB73C224}"/>
              </a:ext>
            </a:extLst>
          </p:cNvPr>
          <p:cNvSpPr txBox="1"/>
          <p:nvPr/>
        </p:nvSpPr>
        <p:spPr>
          <a:xfrm>
            <a:off x="3631926" y="3650693"/>
            <a:ext cx="575732" cy="338554"/>
          </a:xfrm>
          <a:prstGeom prst="rect">
            <a:avLst/>
          </a:prstGeom>
          <a:noFill/>
        </p:spPr>
        <p:txBody>
          <a:bodyPr wrap="square" rtlCol="0">
            <a:spAutoFit/>
          </a:bodyPr>
          <a:lstStyle/>
          <a:p>
            <a:pPr algn="ctr"/>
            <a:r>
              <a:rPr lang="en-US" sz="1600" dirty="0">
                <a:latin typeface="Franklin Gothic Demi Cond" panose="020B0706030402020204" pitchFamily="34" charset="0"/>
              </a:rPr>
              <a:t>12.5</a:t>
            </a:r>
          </a:p>
        </p:txBody>
      </p:sp>
      <p:sp>
        <p:nvSpPr>
          <p:cNvPr id="15" name="TextBox 14">
            <a:extLst>
              <a:ext uri="{FF2B5EF4-FFF2-40B4-BE49-F238E27FC236}">
                <a16:creationId xmlns:a16="http://schemas.microsoft.com/office/drawing/2014/main" id="{02374300-4789-AA9B-25D9-33A50000075C}"/>
              </a:ext>
            </a:extLst>
          </p:cNvPr>
          <p:cNvSpPr txBox="1"/>
          <p:nvPr/>
        </p:nvSpPr>
        <p:spPr>
          <a:xfrm>
            <a:off x="6383000" y="2846816"/>
            <a:ext cx="567540" cy="338554"/>
          </a:xfrm>
          <a:prstGeom prst="rect">
            <a:avLst/>
          </a:prstGeom>
          <a:noFill/>
        </p:spPr>
        <p:txBody>
          <a:bodyPr wrap="square" rtlCol="0">
            <a:spAutoFit/>
          </a:bodyPr>
          <a:lstStyle/>
          <a:p>
            <a:pPr algn="ctr"/>
            <a:r>
              <a:rPr lang="en-US" sz="1600" dirty="0">
                <a:latin typeface="Franklin Gothic Demi Cond" panose="020B0706030402020204" pitchFamily="34" charset="0"/>
              </a:rPr>
              <a:t>19.3</a:t>
            </a:r>
          </a:p>
        </p:txBody>
      </p:sp>
      <p:sp>
        <p:nvSpPr>
          <p:cNvPr id="16" name="TextBox 15">
            <a:extLst>
              <a:ext uri="{FF2B5EF4-FFF2-40B4-BE49-F238E27FC236}">
                <a16:creationId xmlns:a16="http://schemas.microsoft.com/office/drawing/2014/main" id="{204ADAF4-BCC6-1C0A-C284-073538918157}"/>
              </a:ext>
            </a:extLst>
          </p:cNvPr>
          <p:cNvSpPr txBox="1"/>
          <p:nvPr/>
        </p:nvSpPr>
        <p:spPr>
          <a:xfrm>
            <a:off x="6901779" y="3769068"/>
            <a:ext cx="567540" cy="338554"/>
          </a:xfrm>
          <a:prstGeom prst="rect">
            <a:avLst/>
          </a:prstGeom>
          <a:noFill/>
        </p:spPr>
        <p:txBody>
          <a:bodyPr wrap="square" rtlCol="0">
            <a:spAutoFit/>
          </a:bodyPr>
          <a:lstStyle/>
          <a:p>
            <a:pPr algn="ctr"/>
            <a:r>
              <a:rPr lang="en-US" sz="1600" dirty="0">
                <a:latin typeface="Franklin Gothic Demi Cond" panose="020B0706030402020204" pitchFamily="34" charset="0"/>
              </a:rPr>
              <a:t>11.7</a:t>
            </a:r>
          </a:p>
        </p:txBody>
      </p:sp>
    </p:spTree>
    <p:extLst>
      <p:ext uri="{BB962C8B-B14F-4D97-AF65-F5344CB8AC3E}">
        <p14:creationId xmlns:p14="http://schemas.microsoft.com/office/powerpoint/2010/main" val="4195995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E4A45-EF04-66CA-087E-F958074338F7}"/>
              </a:ext>
            </a:extLst>
          </p:cNvPr>
          <p:cNvSpPr>
            <a:spLocks noGrp="1"/>
          </p:cNvSpPr>
          <p:nvPr>
            <p:ph type="title"/>
          </p:nvPr>
        </p:nvSpPr>
        <p:spPr>
          <a:xfrm>
            <a:off x="522287" y="624054"/>
            <a:ext cx="8365339" cy="548640"/>
          </a:xfrm>
        </p:spPr>
        <p:txBody>
          <a:bodyPr/>
          <a:lstStyle/>
          <a:p>
            <a:r>
              <a:rPr lang="en-US" sz="2800" dirty="0">
                <a:solidFill>
                  <a:schemeClr val="accent1">
                    <a:lumMod val="50000"/>
                  </a:schemeClr>
                </a:solidFill>
              </a:rPr>
              <a:t>Firearm injury ED visits also increased by 28% from 2019 to 2020 and remain higher in 2022.</a:t>
            </a:r>
          </a:p>
        </p:txBody>
      </p:sp>
      <p:pic>
        <p:nvPicPr>
          <p:cNvPr id="7" name="Picture 6">
            <a:extLst>
              <a:ext uri="{FF2B5EF4-FFF2-40B4-BE49-F238E27FC236}">
                <a16:creationId xmlns:a16="http://schemas.microsoft.com/office/drawing/2014/main" id="{14CC6748-92F3-CF25-A608-DDE69C40D844}"/>
              </a:ext>
            </a:extLst>
          </p:cNvPr>
          <p:cNvPicPr/>
          <p:nvPr/>
        </p:nvPicPr>
        <p:blipFill>
          <a:blip r:embed="rId2"/>
          <a:stretch>
            <a:fillRect/>
          </a:stretch>
        </p:blipFill>
        <p:spPr>
          <a:xfrm>
            <a:off x="522287" y="1601661"/>
            <a:ext cx="8082217" cy="4964762"/>
          </a:xfrm>
          <a:prstGeom prst="rect">
            <a:avLst/>
          </a:prstGeom>
        </p:spPr>
      </p:pic>
      <p:pic>
        <p:nvPicPr>
          <p:cNvPr id="4" name="Picture 3">
            <a:extLst>
              <a:ext uri="{FF2B5EF4-FFF2-40B4-BE49-F238E27FC236}">
                <a16:creationId xmlns:a16="http://schemas.microsoft.com/office/drawing/2014/main" id="{3E6F4A4A-2749-8844-CBA0-E4AE975C8DF9}"/>
              </a:ext>
            </a:extLst>
          </p:cNvPr>
          <p:cNvPicPr>
            <a:picLocks noChangeAspect="1"/>
          </p:cNvPicPr>
          <p:nvPr/>
        </p:nvPicPr>
        <p:blipFill>
          <a:blip r:embed="rId3"/>
          <a:stretch>
            <a:fillRect/>
          </a:stretch>
        </p:blipFill>
        <p:spPr>
          <a:xfrm>
            <a:off x="0" y="0"/>
            <a:ext cx="9144000" cy="470997"/>
          </a:xfrm>
          <a:prstGeom prst="rect">
            <a:avLst/>
          </a:prstGeom>
        </p:spPr>
      </p:pic>
      <p:sp>
        <p:nvSpPr>
          <p:cNvPr id="5" name="TextBox 4">
            <a:extLst>
              <a:ext uri="{FF2B5EF4-FFF2-40B4-BE49-F238E27FC236}">
                <a16:creationId xmlns:a16="http://schemas.microsoft.com/office/drawing/2014/main" id="{1213A149-013C-C03C-366D-219388541FE1}"/>
              </a:ext>
            </a:extLst>
          </p:cNvPr>
          <p:cNvSpPr txBox="1"/>
          <p:nvPr/>
        </p:nvSpPr>
        <p:spPr>
          <a:xfrm>
            <a:off x="248064" y="6611779"/>
            <a:ext cx="7449171" cy="246221"/>
          </a:xfrm>
          <a:prstGeom prst="rect">
            <a:avLst/>
          </a:prstGeom>
          <a:noFill/>
        </p:spPr>
        <p:txBody>
          <a:bodyPr wrap="square">
            <a:spAutoFit/>
          </a:bodyPr>
          <a:lstStyle/>
          <a:p>
            <a:r>
              <a:rPr lang="en-US" sz="1000" b="1" dirty="0">
                <a:solidFill>
                  <a:srgbClr val="17375E"/>
                </a:solidFill>
              </a:rPr>
              <a:t>NCDHHS, Division of Public Health </a:t>
            </a:r>
            <a:r>
              <a:rPr lang="el-GR" sz="1000" b="1" dirty="0">
                <a:solidFill>
                  <a:srgbClr val="17375E"/>
                </a:solidFill>
              </a:rPr>
              <a:t>Ι</a:t>
            </a:r>
            <a:r>
              <a:rPr lang="en-US" sz="1000" b="1" dirty="0">
                <a:solidFill>
                  <a:srgbClr val="17375E"/>
                </a:solidFill>
              </a:rPr>
              <a:t> Injury and Violence Prevention Branch I Firearm injury deaths and morbidity in North Carolina, 2021</a:t>
            </a:r>
          </a:p>
        </p:txBody>
      </p:sp>
      <p:sp>
        <p:nvSpPr>
          <p:cNvPr id="6" name="TextBox 5">
            <a:extLst>
              <a:ext uri="{FF2B5EF4-FFF2-40B4-BE49-F238E27FC236}">
                <a16:creationId xmlns:a16="http://schemas.microsoft.com/office/drawing/2014/main" id="{98E0BB71-21B8-1FA6-5656-7C201036A1EF}"/>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25</a:t>
            </a:r>
          </a:p>
        </p:txBody>
      </p:sp>
    </p:spTree>
    <p:extLst>
      <p:ext uri="{BB962C8B-B14F-4D97-AF65-F5344CB8AC3E}">
        <p14:creationId xmlns:p14="http://schemas.microsoft.com/office/powerpoint/2010/main" val="1610997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E48B708-455C-0B29-52D3-8BBF62B8AB95}"/>
              </a:ext>
            </a:extLst>
          </p:cNvPr>
          <p:cNvSpPr>
            <a:spLocks noGrp="1"/>
          </p:cNvSpPr>
          <p:nvPr>
            <p:ph type="title"/>
          </p:nvPr>
        </p:nvSpPr>
        <p:spPr>
          <a:xfrm>
            <a:off x="323850" y="598416"/>
            <a:ext cx="8496300" cy="548640"/>
          </a:xfrm>
        </p:spPr>
        <p:txBody>
          <a:bodyPr/>
          <a:lstStyle/>
          <a:p>
            <a:r>
              <a:rPr lang="en-US" sz="2800" dirty="0">
                <a:solidFill>
                  <a:schemeClr val="accent1">
                    <a:lumMod val="50000"/>
                  </a:schemeClr>
                </a:solidFill>
              </a:rPr>
              <a:t>Rates of firearm-related ED visits were also highest among NH Black residents, males, and young adults ages 19-24.</a:t>
            </a:r>
          </a:p>
        </p:txBody>
      </p:sp>
      <p:pic>
        <p:nvPicPr>
          <p:cNvPr id="7" name="Picture 6">
            <a:extLst>
              <a:ext uri="{FF2B5EF4-FFF2-40B4-BE49-F238E27FC236}">
                <a16:creationId xmlns:a16="http://schemas.microsoft.com/office/drawing/2014/main" id="{C4004BB4-D40A-A789-DF5A-0C56C66D7836}"/>
              </a:ext>
            </a:extLst>
          </p:cNvPr>
          <p:cNvPicPr/>
          <p:nvPr/>
        </p:nvPicPr>
        <p:blipFill>
          <a:blip r:embed="rId2"/>
          <a:stretch>
            <a:fillRect/>
          </a:stretch>
        </p:blipFill>
        <p:spPr>
          <a:xfrm>
            <a:off x="304800" y="1895475"/>
            <a:ext cx="8515350" cy="4675188"/>
          </a:xfrm>
          <a:prstGeom prst="rect">
            <a:avLst/>
          </a:prstGeom>
        </p:spPr>
      </p:pic>
      <p:pic>
        <p:nvPicPr>
          <p:cNvPr id="2" name="Picture 1">
            <a:extLst>
              <a:ext uri="{FF2B5EF4-FFF2-40B4-BE49-F238E27FC236}">
                <a16:creationId xmlns:a16="http://schemas.microsoft.com/office/drawing/2014/main" id="{E09CF78B-BA6B-CFDB-282D-835AFB6BD247}"/>
              </a:ext>
            </a:extLst>
          </p:cNvPr>
          <p:cNvPicPr>
            <a:picLocks noChangeAspect="1"/>
          </p:cNvPicPr>
          <p:nvPr/>
        </p:nvPicPr>
        <p:blipFill>
          <a:blip r:embed="rId3"/>
          <a:stretch>
            <a:fillRect/>
          </a:stretch>
        </p:blipFill>
        <p:spPr>
          <a:xfrm>
            <a:off x="0" y="0"/>
            <a:ext cx="9144000" cy="470997"/>
          </a:xfrm>
          <a:prstGeom prst="rect">
            <a:avLst/>
          </a:prstGeom>
        </p:spPr>
      </p:pic>
      <p:sp>
        <p:nvSpPr>
          <p:cNvPr id="3" name="TextBox 2">
            <a:extLst>
              <a:ext uri="{FF2B5EF4-FFF2-40B4-BE49-F238E27FC236}">
                <a16:creationId xmlns:a16="http://schemas.microsoft.com/office/drawing/2014/main" id="{82C44695-BEFC-D74B-6FA1-8943044A881A}"/>
              </a:ext>
            </a:extLst>
          </p:cNvPr>
          <p:cNvSpPr txBox="1"/>
          <p:nvPr/>
        </p:nvSpPr>
        <p:spPr>
          <a:xfrm>
            <a:off x="248064" y="6611779"/>
            <a:ext cx="7449171" cy="246221"/>
          </a:xfrm>
          <a:prstGeom prst="rect">
            <a:avLst/>
          </a:prstGeom>
          <a:noFill/>
        </p:spPr>
        <p:txBody>
          <a:bodyPr wrap="square">
            <a:spAutoFit/>
          </a:bodyPr>
          <a:lstStyle/>
          <a:p>
            <a:r>
              <a:rPr lang="en-US" sz="1000" b="1" dirty="0">
                <a:solidFill>
                  <a:srgbClr val="17375E"/>
                </a:solidFill>
              </a:rPr>
              <a:t>NCDHHS, Division of Public Health </a:t>
            </a:r>
            <a:r>
              <a:rPr lang="el-GR" sz="1000" b="1" dirty="0">
                <a:solidFill>
                  <a:srgbClr val="17375E"/>
                </a:solidFill>
              </a:rPr>
              <a:t>Ι</a:t>
            </a:r>
            <a:r>
              <a:rPr lang="en-US" sz="1000" b="1" dirty="0">
                <a:solidFill>
                  <a:srgbClr val="17375E"/>
                </a:solidFill>
              </a:rPr>
              <a:t> Injury and Violence Prevention Branch I Firearm injury deaths and morbidity in North Carolina, 2021</a:t>
            </a:r>
          </a:p>
        </p:txBody>
      </p:sp>
      <p:sp>
        <p:nvSpPr>
          <p:cNvPr id="5" name="TextBox 4">
            <a:extLst>
              <a:ext uri="{FF2B5EF4-FFF2-40B4-BE49-F238E27FC236}">
                <a16:creationId xmlns:a16="http://schemas.microsoft.com/office/drawing/2014/main" id="{2DBCE971-95A9-A78A-BCF9-30773A140086}"/>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26</a:t>
            </a:r>
          </a:p>
        </p:txBody>
      </p:sp>
    </p:spTree>
    <p:extLst>
      <p:ext uri="{BB962C8B-B14F-4D97-AF65-F5344CB8AC3E}">
        <p14:creationId xmlns:p14="http://schemas.microsoft.com/office/powerpoint/2010/main" val="3925565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C17B5F-E190-BFC6-E6BB-EFCDEEE776DF}"/>
              </a:ext>
            </a:extLst>
          </p:cNvPr>
          <p:cNvPicPr>
            <a:picLocks noChangeAspect="1"/>
          </p:cNvPicPr>
          <p:nvPr/>
        </p:nvPicPr>
        <p:blipFill>
          <a:blip r:embed="rId3"/>
          <a:stretch>
            <a:fillRect/>
          </a:stretch>
        </p:blipFill>
        <p:spPr>
          <a:xfrm>
            <a:off x="7188527" y="651269"/>
            <a:ext cx="1771897" cy="730987"/>
          </a:xfrm>
          <a:prstGeom prst="rect">
            <a:avLst/>
          </a:prstGeom>
        </p:spPr>
      </p:pic>
      <p:sp>
        <p:nvSpPr>
          <p:cNvPr id="3" name="Text Placeholder 2">
            <a:extLst>
              <a:ext uri="{FF2B5EF4-FFF2-40B4-BE49-F238E27FC236}">
                <a16:creationId xmlns:a16="http://schemas.microsoft.com/office/drawing/2014/main" id="{AD2E6573-BFA5-4387-B1E6-831DBFE7B96B}"/>
              </a:ext>
            </a:extLst>
          </p:cNvPr>
          <p:cNvSpPr>
            <a:spLocks noGrp="1"/>
          </p:cNvSpPr>
          <p:nvPr>
            <p:ph type="body" sz="quarter" idx="10"/>
          </p:nvPr>
        </p:nvSpPr>
        <p:spPr>
          <a:xfrm>
            <a:off x="365760" y="1924493"/>
            <a:ext cx="7821310" cy="1257610"/>
          </a:xfrm>
        </p:spPr>
        <p:txBody>
          <a:bodyPr wrap="square"/>
          <a:lstStyle/>
          <a:p>
            <a:pPr>
              <a:spcBef>
                <a:spcPts val="600"/>
              </a:spcBef>
            </a:pPr>
            <a:r>
              <a:rPr lang="en-US" sz="2200" dirty="0">
                <a:latin typeface="+mn-lt"/>
              </a:rPr>
              <a:t>NC is one of 10 states funded </a:t>
            </a:r>
            <a:r>
              <a:rPr lang="en-US" sz="2200" b="0" dirty="0">
                <a:latin typeface="+mn-lt"/>
              </a:rPr>
              <a:t>for enhanced surveillance of non-fatal firearm injuries</a:t>
            </a:r>
          </a:p>
          <a:p>
            <a:pPr>
              <a:spcBef>
                <a:spcPts val="600"/>
              </a:spcBef>
            </a:pPr>
            <a:r>
              <a:rPr lang="en-US" sz="2200" dirty="0">
                <a:latin typeface="+mn-lt"/>
              </a:rPr>
              <a:t>3-year award, </a:t>
            </a:r>
            <a:r>
              <a:rPr lang="en-US" sz="2200" b="0" dirty="0">
                <a:latin typeface="+mn-lt"/>
              </a:rPr>
              <a:t>started September 1, 2020</a:t>
            </a:r>
          </a:p>
          <a:p>
            <a:pPr>
              <a:spcBef>
                <a:spcPts val="600"/>
              </a:spcBef>
            </a:pPr>
            <a:endParaRPr lang="en-US" sz="2400" b="0" dirty="0">
              <a:latin typeface="+mn-lt"/>
            </a:endParaRPr>
          </a:p>
          <a:p>
            <a:pPr>
              <a:spcBef>
                <a:spcPts val="600"/>
              </a:spcBef>
            </a:pPr>
            <a:endParaRPr lang="en-US" sz="2400" b="0" dirty="0">
              <a:latin typeface="+mn-lt"/>
            </a:endParaRPr>
          </a:p>
        </p:txBody>
      </p:sp>
      <p:sp>
        <p:nvSpPr>
          <p:cNvPr id="4" name="Title 1">
            <a:extLst>
              <a:ext uri="{FF2B5EF4-FFF2-40B4-BE49-F238E27FC236}">
                <a16:creationId xmlns:a16="http://schemas.microsoft.com/office/drawing/2014/main" id="{9494BE47-16E3-F17A-9FEB-EC91C5F60EEC}"/>
              </a:ext>
            </a:extLst>
          </p:cNvPr>
          <p:cNvSpPr txBox="1">
            <a:spLocks/>
          </p:cNvSpPr>
          <p:nvPr/>
        </p:nvSpPr>
        <p:spPr>
          <a:xfrm>
            <a:off x="365760" y="771325"/>
            <a:ext cx="8273562" cy="977884"/>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Gotham Bold" charset="0"/>
                <a:ea typeface="Gotham Bold" charset="0"/>
                <a:cs typeface="Gotham Bold"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17375E"/>
                </a:solidFill>
                <a:effectLst/>
                <a:uLnTx/>
                <a:uFillTx/>
                <a:latin typeface="Arial"/>
              </a:rPr>
              <a:t>NC-FASTER</a:t>
            </a:r>
          </a:p>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200" b="1" i="0" u="none" strike="noStrike" kern="1200" cap="none" spc="0" normalizeH="0" baseline="0" noProof="0" dirty="0">
                <a:ln>
                  <a:noFill/>
                </a:ln>
                <a:solidFill>
                  <a:srgbClr val="17375E"/>
                </a:solidFill>
                <a:effectLst/>
                <a:uLnTx/>
                <a:uFillTx/>
                <a:latin typeface="Arial"/>
              </a:rPr>
              <a:t>Firearm Injury Surveillance Through Emergency Rooms </a:t>
            </a:r>
          </a:p>
        </p:txBody>
      </p:sp>
      <p:graphicFrame>
        <p:nvGraphicFramePr>
          <p:cNvPr id="10" name="Diagram 9">
            <a:extLst>
              <a:ext uri="{FF2B5EF4-FFF2-40B4-BE49-F238E27FC236}">
                <a16:creationId xmlns:a16="http://schemas.microsoft.com/office/drawing/2014/main" id="{D2DC9FC1-0068-53D3-FDC6-E0087BA6EBAE}"/>
              </a:ext>
            </a:extLst>
          </p:cNvPr>
          <p:cNvGraphicFramePr/>
          <p:nvPr>
            <p:extLst>
              <p:ext uri="{D42A27DB-BD31-4B8C-83A1-F6EECF244321}">
                <p14:modId xmlns:p14="http://schemas.microsoft.com/office/powerpoint/2010/main" val="2266607213"/>
              </p:ext>
            </p:extLst>
          </p:nvPr>
        </p:nvGraphicFramePr>
        <p:xfrm>
          <a:off x="508897" y="3040912"/>
          <a:ext cx="8413923" cy="35193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a:extLst>
              <a:ext uri="{FF2B5EF4-FFF2-40B4-BE49-F238E27FC236}">
                <a16:creationId xmlns:a16="http://schemas.microsoft.com/office/drawing/2014/main" id="{CEE60188-170D-D645-C3B4-62BD99DFD004}"/>
              </a:ext>
            </a:extLst>
          </p:cNvPr>
          <p:cNvPicPr>
            <a:picLocks noChangeAspect="1"/>
          </p:cNvPicPr>
          <p:nvPr/>
        </p:nvPicPr>
        <p:blipFill>
          <a:blip r:embed="rId9"/>
          <a:stretch>
            <a:fillRect/>
          </a:stretch>
        </p:blipFill>
        <p:spPr>
          <a:xfrm>
            <a:off x="0" y="0"/>
            <a:ext cx="9144000" cy="470997"/>
          </a:xfrm>
          <a:prstGeom prst="rect">
            <a:avLst/>
          </a:prstGeom>
        </p:spPr>
      </p:pic>
      <p:sp>
        <p:nvSpPr>
          <p:cNvPr id="6" name="TextBox 5">
            <a:extLst>
              <a:ext uri="{FF2B5EF4-FFF2-40B4-BE49-F238E27FC236}">
                <a16:creationId xmlns:a16="http://schemas.microsoft.com/office/drawing/2014/main" id="{89F70924-4B67-7A4F-D088-F16B424FAF6A}"/>
              </a:ext>
            </a:extLst>
          </p:cNvPr>
          <p:cNvSpPr txBox="1"/>
          <p:nvPr/>
        </p:nvSpPr>
        <p:spPr>
          <a:xfrm>
            <a:off x="248064" y="6611779"/>
            <a:ext cx="7449171" cy="246221"/>
          </a:xfrm>
          <a:prstGeom prst="rect">
            <a:avLst/>
          </a:prstGeom>
          <a:noFill/>
        </p:spPr>
        <p:txBody>
          <a:bodyPr wrap="square">
            <a:spAutoFit/>
          </a:bodyPr>
          <a:lstStyle/>
          <a:p>
            <a:r>
              <a:rPr lang="en-US" sz="1000" b="1" dirty="0">
                <a:solidFill>
                  <a:srgbClr val="17375E"/>
                </a:solidFill>
              </a:rPr>
              <a:t>NCDHHS, Division of Public Health </a:t>
            </a:r>
            <a:r>
              <a:rPr lang="el-GR" sz="1000" b="1" dirty="0">
                <a:solidFill>
                  <a:srgbClr val="17375E"/>
                </a:solidFill>
              </a:rPr>
              <a:t>Ι</a:t>
            </a:r>
            <a:r>
              <a:rPr lang="en-US" sz="1000" b="1" dirty="0">
                <a:solidFill>
                  <a:srgbClr val="17375E"/>
                </a:solidFill>
              </a:rPr>
              <a:t> Injury and Violence Prevention Branch I Firearm injury deaths and morbidity in North Carolina, 2021</a:t>
            </a:r>
          </a:p>
        </p:txBody>
      </p:sp>
      <p:sp>
        <p:nvSpPr>
          <p:cNvPr id="7" name="TextBox 6">
            <a:extLst>
              <a:ext uri="{FF2B5EF4-FFF2-40B4-BE49-F238E27FC236}">
                <a16:creationId xmlns:a16="http://schemas.microsoft.com/office/drawing/2014/main" id="{AE730EF2-2D7B-E8F1-B2F4-6AF7323E2924}"/>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27</a:t>
            </a:r>
          </a:p>
        </p:txBody>
      </p:sp>
    </p:spTree>
    <p:extLst>
      <p:ext uri="{BB962C8B-B14F-4D97-AF65-F5344CB8AC3E}">
        <p14:creationId xmlns:p14="http://schemas.microsoft.com/office/powerpoint/2010/main" val="2681496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5A2D6E-50D5-8722-0C4E-15098E507A4B}"/>
              </a:ext>
            </a:extLst>
          </p:cNvPr>
          <p:cNvPicPr/>
          <p:nvPr/>
        </p:nvPicPr>
        <p:blipFill>
          <a:blip r:embed="rId2"/>
          <a:stretch>
            <a:fillRect/>
          </a:stretch>
        </p:blipFill>
        <p:spPr>
          <a:xfrm>
            <a:off x="673147" y="1814115"/>
            <a:ext cx="7611317" cy="4744697"/>
          </a:xfrm>
          <a:prstGeom prst="rect">
            <a:avLst/>
          </a:prstGeom>
        </p:spPr>
      </p:pic>
      <p:sp>
        <p:nvSpPr>
          <p:cNvPr id="2" name="Title 1">
            <a:extLst>
              <a:ext uri="{FF2B5EF4-FFF2-40B4-BE49-F238E27FC236}">
                <a16:creationId xmlns:a16="http://schemas.microsoft.com/office/drawing/2014/main" id="{135E4A45-EF04-66CA-087E-F958074338F7}"/>
              </a:ext>
            </a:extLst>
          </p:cNvPr>
          <p:cNvSpPr>
            <a:spLocks noGrp="1"/>
          </p:cNvSpPr>
          <p:nvPr>
            <p:ph type="title"/>
          </p:nvPr>
        </p:nvSpPr>
        <p:spPr>
          <a:xfrm>
            <a:off x="674369" y="624054"/>
            <a:ext cx="8076524" cy="548640"/>
          </a:xfrm>
        </p:spPr>
        <p:txBody>
          <a:bodyPr/>
          <a:lstStyle/>
          <a:p>
            <a:r>
              <a:rPr lang="en-US" sz="2800" dirty="0">
                <a:solidFill>
                  <a:srgbClr val="332288"/>
                </a:solidFill>
              </a:rPr>
              <a:t>NC-FASTER</a:t>
            </a:r>
            <a:r>
              <a:rPr lang="en-US" sz="2800" dirty="0"/>
              <a:t> </a:t>
            </a:r>
            <a:r>
              <a:rPr lang="en-US" sz="2800" dirty="0">
                <a:solidFill>
                  <a:srgbClr val="332288"/>
                </a:solidFill>
              </a:rPr>
              <a:t>Definition</a:t>
            </a:r>
            <a:r>
              <a:rPr lang="en-US" sz="2800" dirty="0"/>
              <a:t> Compared to the Current </a:t>
            </a:r>
            <a:r>
              <a:rPr lang="en-US" sz="2800" dirty="0">
                <a:solidFill>
                  <a:srgbClr val="FF6E3A"/>
                </a:solidFill>
              </a:rPr>
              <a:t>Code-Based Definition </a:t>
            </a:r>
            <a:r>
              <a:rPr lang="en-US" sz="2800" dirty="0"/>
              <a:t>for Firearm Injury ED Visits</a:t>
            </a:r>
          </a:p>
        </p:txBody>
      </p:sp>
      <p:pic>
        <p:nvPicPr>
          <p:cNvPr id="7" name="Picture 6">
            <a:extLst>
              <a:ext uri="{FF2B5EF4-FFF2-40B4-BE49-F238E27FC236}">
                <a16:creationId xmlns:a16="http://schemas.microsoft.com/office/drawing/2014/main" id="{3C15F50E-2171-B3E1-0D18-9DE1893B3782}"/>
              </a:ext>
            </a:extLst>
          </p:cNvPr>
          <p:cNvPicPr>
            <a:picLocks noChangeAspect="1"/>
          </p:cNvPicPr>
          <p:nvPr/>
        </p:nvPicPr>
        <p:blipFill>
          <a:blip r:embed="rId3"/>
          <a:stretch>
            <a:fillRect/>
          </a:stretch>
        </p:blipFill>
        <p:spPr>
          <a:xfrm>
            <a:off x="3237660" y="2397439"/>
            <a:ext cx="4922377" cy="404366"/>
          </a:xfrm>
          <a:prstGeom prst="rect">
            <a:avLst/>
          </a:prstGeom>
        </p:spPr>
      </p:pic>
      <p:pic>
        <p:nvPicPr>
          <p:cNvPr id="5" name="Picture 4">
            <a:extLst>
              <a:ext uri="{FF2B5EF4-FFF2-40B4-BE49-F238E27FC236}">
                <a16:creationId xmlns:a16="http://schemas.microsoft.com/office/drawing/2014/main" id="{4362795B-28FB-AA39-28A2-BF5E3557024E}"/>
              </a:ext>
            </a:extLst>
          </p:cNvPr>
          <p:cNvPicPr>
            <a:picLocks noChangeAspect="1"/>
          </p:cNvPicPr>
          <p:nvPr/>
        </p:nvPicPr>
        <p:blipFill>
          <a:blip r:embed="rId4"/>
          <a:stretch>
            <a:fillRect/>
          </a:stretch>
        </p:blipFill>
        <p:spPr>
          <a:xfrm>
            <a:off x="0" y="0"/>
            <a:ext cx="9144000" cy="470997"/>
          </a:xfrm>
          <a:prstGeom prst="rect">
            <a:avLst/>
          </a:prstGeom>
        </p:spPr>
      </p:pic>
      <p:sp>
        <p:nvSpPr>
          <p:cNvPr id="8" name="TextBox 7">
            <a:extLst>
              <a:ext uri="{FF2B5EF4-FFF2-40B4-BE49-F238E27FC236}">
                <a16:creationId xmlns:a16="http://schemas.microsoft.com/office/drawing/2014/main" id="{D92C3DB6-00A4-0035-E67C-12F3C2FB6A98}"/>
              </a:ext>
            </a:extLst>
          </p:cNvPr>
          <p:cNvSpPr txBox="1"/>
          <p:nvPr/>
        </p:nvSpPr>
        <p:spPr>
          <a:xfrm>
            <a:off x="248064" y="6611779"/>
            <a:ext cx="7449171" cy="246221"/>
          </a:xfrm>
          <a:prstGeom prst="rect">
            <a:avLst/>
          </a:prstGeom>
          <a:noFill/>
        </p:spPr>
        <p:txBody>
          <a:bodyPr wrap="square">
            <a:spAutoFit/>
          </a:bodyPr>
          <a:lstStyle/>
          <a:p>
            <a:r>
              <a:rPr lang="en-US" sz="1000" b="1" dirty="0">
                <a:solidFill>
                  <a:srgbClr val="17375E"/>
                </a:solidFill>
              </a:rPr>
              <a:t>NCDHHS, Division of Public Health </a:t>
            </a:r>
            <a:r>
              <a:rPr lang="el-GR" sz="1000" b="1" dirty="0">
                <a:solidFill>
                  <a:srgbClr val="17375E"/>
                </a:solidFill>
              </a:rPr>
              <a:t>Ι</a:t>
            </a:r>
            <a:r>
              <a:rPr lang="en-US" sz="1000" b="1" dirty="0">
                <a:solidFill>
                  <a:srgbClr val="17375E"/>
                </a:solidFill>
              </a:rPr>
              <a:t> Injury and Violence Prevention Branch I Firearm injury deaths and morbidity in North Carolina, 2021</a:t>
            </a:r>
          </a:p>
        </p:txBody>
      </p:sp>
      <p:sp>
        <p:nvSpPr>
          <p:cNvPr id="10" name="TextBox 9">
            <a:extLst>
              <a:ext uri="{FF2B5EF4-FFF2-40B4-BE49-F238E27FC236}">
                <a16:creationId xmlns:a16="http://schemas.microsoft.com/office/drawing/2014/main" id="{B5AD91B0-DA4D-C57F-5981-BBD3E5B79715}"/>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28</a:t>
            </a:r>
          </a:p>
        </p:txBody>
      </p:sp>
    </p:spTree>
    <p:extLst>
      <p:ext uri="{BB962C8B-B14F-4D97-AF65-F5344CB8AC3E}">
        <p14:creationId xmlns:p14="http://schemas.microsoft.com/office/powerpoint/2010/main" val="28506132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EB49954E-3D1F-1176-7845-7CEC52147479}"/>
              </a:ext>
            </a:extLst>
          </p:cNvPr>
          <p:cNvSpPr>
            <a:spLocks noGrp="1"/>
          </p:cNvSpPr>
          <p:nvPr>
            <p:ph type="title"/>
          </p:nvPr>
        </p:nvSpPr>
        <p:spPr>
          <a:xfrm>
            <a:off x="419072" y="689460"/>
            <a:ext cx="8478039" cy="411480"/>
          </a:xfrm>
        </p:spPr>
        <p:txBody>
          <a:bodyPr/>
          <a:lstStyle/>
          <a:p>
            <a:r>
              <a:rPr lang="en-US" dirty="0">
                <a:solidFill>
                  <a:schemeClr val="accent1">
                    <a:lumMod val="50000"/>
                  </a:schemeClr>
                </a:solidFill>
                <a:latin typeface="+mn-lt"/>
              </a:rPr>
              <a:t>Intent coding in the ED visit data is inaccurate and in need of improvement for firearm injury tracking. </a:t>
            </a:r>
            <a:br>
              <a:rPr lang="en-US" sz="3600" dirty="0">
                <a:solidFill>
                  <a:srgbClr val="17375E"/>
                </a:solidFill>
                <a:latin typeface="+mn-lt"/>
              </a:rPr>
            </a:br>
            <a:endParaRPr lang="en-US" sz="3600" dirty="0"/>
          </a:p>
        </p:txBody>
      </p:sp>
      <p:sp>
        <p:nvSpPr>
          <p:cNvPr id="4" name="Title 2">
            <a:extLst>
              <a:ext uri="{FF2B5EF4-FFF2-40B4-BE49-F238E27FC236}">
                <a16:creationId xmlns:a16="http://schemas.microsoft.com/office/drawing/2014/main" id="{04017CA8-0637-7C49-592C-154C9BB1E11D}"/>
              </a:ext>
            </a:extLst>
          </p:cNvPr>
          <p:cNvSpPr txBox="1">
            <a:spLocks/>
          </p:cNvSpPr>
          <p:nvPr/>
        </p:nvSpPr>
        <p:spPr>
          <a:xfrm>
            <a:off x="5340095" y="3086099"/>
            <a:ext cx="3099817" cy="3250080"/>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sz="1800" b="0" dirty="0">
                <a:solidFill>
                  <a:srgbClr val="17375E"/>
                </a:solidFill>
                <a:latin typeface="+mn-lt"/>
              </a:rPr>
              <a:t>There is an </a:t>
            </a:r>
            <a:r>
              <a:rPr lang="en-US" sz="1800" dirty="0">
                <a:solidFill>
                  <a:srgbClr val="4F81BD"/>
                </a:solidFill>
                <a:latin typeface="+mn-lt"/>
              </a:rPr>
              <a:t>overcount of unintentional firearm injuries </a:t>
            </a:r>
            <a:r>
              <a:rPr lang="en-US" sz="1800" b="0" dirty="0">
                <a:solidFill>
                  <a:srgbClr val="17375E"/>
                </a:solidFill>
                <a:latin typeface="+mn-lt"/>
              </a:rPr>
              <a:t>and an undercount of intentional injuries, such as assaults and self-harm.</a:t>
            </a:r>
          </a:p>
          <a:p>
            <a:endParaRPr lang="en-US" sz="1800" b="0" dirty="0">
              <a:solidFill>
                <a:srgbClr val="17375E"/>
              </a:solidFill>
              <a:latin typeface="+mn-lt"/>
            </a:endParaRPr>
          </a:p>
          <a:p>
            <a:r>
              <a:rPr lang="en-US" sz="1800" b="0" dirty="0">
                <a:solidFill>
                  <a:srgbClr val="17375E"/>
                </a:solidFill>
                <a:latin typeface="+mn-lt"/>
              </a:rPr>
              <a:t>ICD-10-CM coding guidance currently defaults to unintentional injury if intent is not directly documented in the medical record and should be revised. </a:t>
            </a:r>
            <a:endParaRPr lang="en-US" sz="1800" b="0" dirty="0"/>
          </a:p>
        </p:txBody>
      </p:sp>
      <p:pic>
        <p:nvPicPr>
          <p:cNvPr id="6" name="Picture 5">
            <a:extLst>
              <a:ext uri="{FF2B5EF4-FFF2-40B4-BE49-F238E27FC236}">
                <a16:creationId xmlns:a16="http://schemas.microsoft.com/office/drawing/2014/main" id="{7D00CA8A-4778-BC08-9D56-813D151D59A9}"/>
              </a:ext>
            </a:extLst>
          </p:cNvPr>
          <p:cNvPicPr>
            <a:picLocks noChangeAspect="1"/>
          </p:cNvPicPr>
          <p:nvPr/>
        </p:nvPicPr>
        <p:blipFill>
          <a:blip r:embed="rId3"/>
          <a:stretch>
            <a:fillRect/>
          </a:stretch>
        </p:blipFill>
        <p:spPr>
          <a:xfrm>
            <a:off x="7546073" y="5869175"/>
            <a:ext cx="1497724" cy="617878"/>
          </a:xfrm>
          <a:prstGeom prst="rect">
            <a:avLst/>
          </a:prstGeom>
        </p:spPr>
      </p:pic>
      <p:pic>
        <p:nvPicPr>
          <p:cNvPr id="12" name="Picture 11">
            <a:extLst>
              <a:ext uri="{FF2B5EF4-FFF2-40B4-BE49-F238E27FC236}">
                <a16:creationId xmlns:a16="http://schemas.microsoft.com/office/drawing/2014/main" id="{B51E767D-30C8-D219-6B54-B94A58A6ABFC}"/>
              </a:ext>
            </a:extLst>
          </p:cNvPr>
          <p:cNvPicPr/>
          <p:nvPr/>
        </p:nvPicPr>
        <p:blipFill>
          <a:blip r:embed="rId4"/>
          <a:stretch>
            <a:fillRect/>
          </a:stretch>
        </p:blipFill>
        <p:spPr>
          <a:xfrm>
            <a:off x="419072" y="3012947"/>
            <a:ext cx="4967310" cy="3067813"/>
          </a:xfrm>
          <a:prstGeom prst="rect">
            <a:avLst/>
          </a:prstGeom>
        </p:spPr>
      </p:pic>
      <p:pic>
        <p:nvPicPr>
          <p:cNvPr id="11" name="Picture 10">
            <a:extLst>
              <a:ext uri="{FF2B5EF4-FFF2-40B4-BE49-F238E27FC236}">
                <a16:creationId xmlns:a16="http://schemas.microsoft.com/office/drawing/2014/main" id="{D4321DD1-5F97-23F1-0F5C-3171AF80A6BE}"/>
              </a:ext>
            </a:extLst>
          </p:cNvPr>
          <p:cNvPicPr/>
          <p:nvPr/>
        </p:nvPicPr>
        <p:blipFill>
          <a:blip r:embed="rId5"/>
          <a:stretch>
            <a:fillRect/>
          </a:stretch>
        </p:blipFill>
        <p:spPr>
          <a:xfrm>
            <a:off x="515111" y="2197038"/>
            <a:ext cx="8382000" cy="738187"/>
          </a:xfrm>
          <a:prstGeom prst="rect">
            <a:avLst/>
          </a:prstGeom>
        </p:spPr>
      </p:pic>
      <p:sp>
        <p:nvSpPr>
          <p:cNvPr id="9" name="TextBox 1">
            <a:extLst>
              <a:ext uri="{FF2B5EF4-FFF2-40B4-BE49-F238E27FC236}">
                <a16:creationId xmlns:a16="http://schemas.microsoft.com/office/drawing/2014/main" id="{F1C73F3C-CAD9-47C8-A909-0D568CAEBF58}"/>
              </a:ext>
            </a:extLst>
          </p:cNvPr>
          <p:cNvSpPr txBox="1"/>
          <p:nvPr/>
        </p:nvSpPr>
        <p:spPr>
          <a:xfrm>
            <a:off x="300854" y="6231634"/>
            <a:ext cx="8139058" cy="321160"/>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fld id="{4DC3F54E-9222-429F-A8BB-DC496B79B1BF}" type="TxLink">
              <a:rPr lang="en-US" sz="900" b="0" i="0" u="none" strike="noStrike">
                <a:solidFill>
                  <a:srgbClr val="000000"/>
                </a:solidFill>
                <a:latin typeface="Arial" panose="020B0604020202020204" pitchFamily="34" charset="0"/>
                <a:cs typeface="Arial" panose="020B0604020202020204" pitchFamily="34" charset="0"/>
              </a:rPr>
              <a:pPr/>
              <a:t>Source: NC DETECT, ED Visit Data, NC-FASTER Firearm Injury - All Intents CDC V2 Syndrome</a:t>
            </a:fld>
            <a:endParaRPr lang="en-US" sz="90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EE9B886A-63B4-280E-499E-7D07DE01E7DE}"/>
              </a:ext>
            </a:extLst>
          </p:cNvPr>
          <p:cNvPicPr>
            <a:picLocks noChangeAspect="1"/>
          </p:cNvPicPr>
          <p:nvPr/>
        </p:nvPicPr>
        <p:blipFill>
          <a:blip r:embed="rId6"/>
          <a:stretch>
            <a:fillRect/>
          </a:stretch>
        </p:blipFill>
        <p:spPr>
          <a:xfrm>
            <a:off x="0" y="0"/>
            <a:ext cx="9144000" cy="470997"/>
          </a:xfrm>
          <a:prstGeom prst="rect">
            <a:avLst/>
          </a:prstGeom>
        </p:spPr>
      </p:pic>
      <p:sp>
        <p:nvSpPr>
          <p:cNvPr id="3" name="TextBox 2">
            <a:extLst>
              <a:ext uri="{FF2B5EF4-FFF2-40B4-BE49-F238E27FC236}">
                <a16:creationId xmlns:a16="http://schemas.microsoft.com/office/drawing/2014/main" id="{99BDD949-36DE-44CD-EA49-B2FDBC6FEF06}"/>
              </a:ext>
            </a:extLst>
          </p:cNvPr>
          <p:cNvSpPr txBox="1"/>
          <p:nvPr/>
        </p:nvSpPr>
        <p:spPr>
          <a:xfrm>
            <a:off x="248064" y="6611779"/>
            <a:ext cx="7449171" cy="246221"/>
          </a:xfrm>
          <a:prstGeom prst="rect">
            <a:avLst/>
          </a:prstGeom>
          <a:noFill/>
        </p:spPr>
        <p:txBody>
          <a:bodyPr wrap="square">
            <a:spAutoFit/>
          </a:bodyPr>
          <a:lstStyle/>
          <a:p>
            <a:r>
              <a:rPr lang="en-US" sz="1000" b="1" dirty="0">
                <a:solidFill>
                  <a:srgbClr val="17375E"/>
                </a:solidFill>
              </a:rPr>
              <a:t>NCDHHS, Division of Public Health </a:t>
            </a:r>
            <a:r>
              <a:rPr lang="el-GR" sz="1000" b="1" dirty="0">
                <a:solidFill>
                  <a:srgbClr val="17375E"/>
                </a:solidFill>
              </a:rPr>
              <a:t>Ι</a:t>
            </a:r>
            <a:r>
              <a:rPr lang="en-US" sz="1000" b="1" dirty="0">
                <a:solidFill>
                  <a:srgbClr val="17375E"/>
                </a:solidFill>
              </a:rPr>
              <a:t> Injury and Violence Prevention Branch I Firearm injury deaths and morbidity in North Carolina, 2021</a:t>
            </a:r>
          </a:p>
        </p:txBody>
      </p:sp>
      <p:sp>
        <p:nvSpPr>
          <p:cNvPr id="10" name="TextBox 9">
            <a:extLst>
              <a:ext uri="{FF2B5EF4-FFF2-40B4-BE49-F238E27FC236}">
                <a16:creationId xmlns:a16="http://schemas.microsoft.com/office/drawing/2014/main" id="{FDCE255E-B22B-42A1-FD80-AAA2784BB0CF}"/>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29</a:t>
            </a:r>
          </a:p>
        </p:txBody>
      </p:sp>
    </p:spTree>
    <p:extLst>
      <p:ext uri="{BB962C8B-B14F-4D97-AF65-F5344CB8AC3E}">
        <p14:creationId xmlns:p14="http://schemas.microsoft.com/office/powerpoint/2010/main" val="980563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545A448-BFDC-A713-2270-737BD5B93824}"/>
              </a:ext>
            </a:extLst>
          </p:cNvPr>
          <p:cNvSpPr/>
          <p:nvPr/>
        </p:nvSpPr>
        <p:spPr>
          <a:xfrm>
            <a:off x="-365760" y="6263641"/>
            <a:ext cx="11119104" cy="5943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1484BD9-A7A1-B4DD-A3ED-3A945DE1D0C3}"/>
              </a:ext>
            </a:extLst>
          </p:cNvPr>
          <p:cNvPicPr>
            <a:picLocks noChangeAspect="1"/>
          </p:cNvPicPr>
          <p:nvPr/>
        </p:nvPicPr>
        <p:blipFill rotWithShape="1">
          <a:blip r:embed="rId2"/>
          <a:srcRect l="1228" r="899"/>
          <a:stretch/>
        </p:blipFill>
        <p:spPr>
          <a:xfrm>
            <a:off x="932688" y="0"/>
            <a:ext cx="5248656" cy="687406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5BB82209-DAC6-ADAC-51C4-3DA7CA3E63FB}"/>
              </a:ext>
            </a:extLst>
          </p:cNvPr>
          <p:cNvPicPr>
            <a:picLocks noChangeAspect="1"/>
          </p:cNvPicPr>
          <p:nvPr/>
        </p:nvPicPr>
        <p:blipFill>
          <a:blip r:embed="rId3"/>
          <a:stretch>
            <a:fillRect/>
          </a:stretch>
        </p:blipFill>
        <p:spPr>
          <a:xfrm>
            <a:off x="6608185" y="-4865"/>
            <a:ext cx="2166350" cy="6862865"/>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D6DC855C-DA20-2046-C046-2B9783E26568}"/>
              </a:ext>
            </a:extLst>
          </p:cNvPr>
          <p:cNvSpPr txBox="1"/>
          <p:nvPr/>
        </p:nvSpPr>
        <p:spPr>
          <a:xfrm>
            <a:off x="1859937" y="6557918"/>
            <a:ext cx="4202535" cy="300082"/>
          </a:xfrm>
          <a:prstGeom prst="rect">
            <a:avLst/>
          </a:prstGeom>
          <a:noFill/>
        </p:spPr>
        <p:txBody>
          <a:bodyPr wrap="square" rtlCol="0">
            <a:spAutoFit/>
          </a:bodyPr>
          <a:lstStyle/>
          <a:p>
            <a:pPr defTabSz="685800"/>
            <a:r>
              <a:rPr lang="en-US" sz="1350" dirty="0">
                <a:solidFill>
                  <a:prstClr val="black"/>
                </a:solidFill>
                <a:latin typeface="Calibri" panose="020F0502020204030204"/>
                <a:hlinkClick r:id="rId4"/>
              </a:rPr>
              <a:t>https://www.ncdhhs.gov/media/18351/open</a:t>
            </a:r>
            <a:endParaRPr lang="en-US" sz="1350" dirty="0">
              <a:solidFill>
                <a:prstClr val="black"/>
              </a:solidFill>
              <a:latin typeface="Calibri" panose="020F0502020204030204"/>
            </a:endParaRPr>
          </a:p>
        </p:txBody>
      </p:sp>
      <p:sp>
        <p:nvSpPr>
          <p:cNvPr id="10" name="Rectangle 9">
            <a:extLst>
              <a:ext uri="{FF2B5EF4-FFF2-40B4-BE49-F238E27FC236}">
                <a16:creationId xmlns:a16="http://schemas.microsoft.com/office/drawing/2014/main" id="{2DC9EE8B-44B0-0CE5-7092-7BA030EE2516}"/>
              </a:ext>
            </a:extLst>
          </p:cNvPr>
          <p:cNvSpPr/>
          <p:nvPr/>
        </p:nvSpPr>
        <p:spPr>
          <a:xfrm>
            <a:off x="-9145" y="4133089"/>
            <a:ext cx="5879593" cy="1856232"/>
          </a:xfrm>
          <a:prstGeom prst="rect">
            <a:avLst/>
          </a:prstGeom>
          <a:solidFill>
            <a:srgbClr val="33669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4163" defTabSz="685800"/>
            <a:r>
              <a:rPr lang="en-US" b="1" dirty="0">
                <a:solidFill>
                  <a:prstClr val="white"/>
                </a:solidFill>
                <a:latin typeface="Arial" panose="020B0604020202020204" pitchFamily="34" charset="0"/>
                <a:cs typeface="Arial" panose="020B0604020202020204" pitchFamily="34" charset="0"/>
              </a:rPr>
              <a:t>NC DHHS white paper describing strategies to reduce firearm violence and misuse, addresses:</a:t>
            </a:r>
          </a:p>
          <a:p>
            <a:pPr lvl="2" indent="-285750" defTabSz="685800">
              <a:buFont typeface="Arial" panose="020B0604020202020204" pitchFamily="34" charset="0"/>
              <a:buChar char="•"/>
            </a:pPr>
            <a:r>
              <a:rPr lang="en-US" dirty="0">
                <a:solidFill>
                  <a:prstClr val="white"/>
                </a:solidFill>
                <a:latin typeface="Arial" panose="020B0604020202020204" pitchFamily="34" charset="0"/>
                <a:cs typeface="Arial" panose="020B0604020202020204" pitchFamily="34" charset="0"/>
              </a:rPr>
              <a:t>Self-Injury &amp; Suicide</a:t>
            </a:r>
          </a:p>
          <a:p>
            <a:pPr lvl="2" indent="-285750" defTabSz="685800">
              <a:buFont typeface="Arial" panose="020B0604020202020204" pitchFamily="34" charset="0"/>
              <a:buChar char="•"/>
            </a:pPr>
            <a:r>
              <a:rPr lang="en-US" dirty="0">
                <a:solidFill>
                  <a:prstClr val="white"/>
                </a:solidFill>
                <a:latin typeface="Arial" panose="020B0604020202020204" pitchFamily="34" charset="0"/>
                <a:cs typeface="Arial" panose="020B0604020202020204" pitchFamily="34" charset="0"/>
              </a:rPr>
              <a:t>Intentional interpersonal injury &amp; Homicide </a:t>
            </a:r>
          </a:p>
          <a:p>
            <a:pPr lvl="2" indent="-285750" defTabSz="685800">
              <a:buFont typeface="Arial" panose="020B0604020202020204" pitchFamily="34" charset="0"/>
              <a:buChar char="•"/>
            </a:pPr>
            <a:r>
              <a:rPr lang="en-US" dirty="0">
                <a:solidFill>
                  <a:prstClr val="white"/>
                </a:solidFill>
                <a:latin typeface="Arial" panose="020B0604020202020204" pitchFamily="34" charset="0"/>
                <a:cs typeface="Arial" panose="020B0604020202020204" pitchFamily="34" charset="0"/>
              </a:rPr>
              <a:t>Unintentional Injury &amp; Death</a:t>
            </a:r>
          </a:p>
        </p:txBody>
      </p:sp>
      <p:sp>
        <p:nvSpPr>
          <p:cNvPr id="2" name="TextBox 1">
            <a:extLst>
              <a:ext uri="{FF2B5EF4-FFF2-40B4-BE49-F238E27FC236}">
                <a16:creationId xmlns:a16="http://schemas.microsoft.com/office/drawing/2014/main" id="{0DA6EE67-DF56-F7A2-A9BB-FA22F377A020}"/>
              </a:ext>
            </a:extLst>
          </p:cNvPr>
          <p:cNvSpPr txBox="1"/>
          <p:nvPr/>
        </p:nvSpPr>
        <p:spPr>
          <a:xfrm>
            <a:off x="932688" y="130125"/>
            <a:ext cx="2642615" cy="369332"/>
          </a:xfrm>
          <a:prstGeom prst="rect">
            <a:avLst/>
          </a:prstGeom>
          <a:noFill/>
        </p:spPr>
        <p:txBody>
          <a:bodyPr wrap="square" rtlCol="0">
            <a:spAutoFit/>
          </a:bodyPr>
          <a:lstStyle/>
          <a:p>
            <a:r>
              <a:rPr lang="en-US" dirty="0"/>
              <a:t>November 2022</a:t>
            </a:r>
          </a:p>
        </p:txBody>
      </p:sp>
    </p:spTree>
    <p:extLst>
      <p:ext uri="{BB962C8B-B14F-4D97-AF65-F5344CB8AC3E}">
        <p14:creationId xmlns:p14="http://schemas.microsoft.com/office/powerpoint/2010/main" val="3075895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7807FB44-C11D-F576-F989-DABF0231DB6C}"/>
              </a:ext>
            </a:extLst>
          </p:cNvPr>
          <p:cNvSpPr txBox="1">
            <a:spLocks/>
          </p:cNvSpPr>
          <p:nvPr/>
        </p:nvSpPr>
        <p:spPr>
          <a:xfrm>
            <a:off x="383766" y="1818168"/>
            <a:ext cx="3063772" cy="461518"/>
          </a:xfrm>
          <a:prstGeom prst="rect">
            <a:avLst/>
          </a:prstGeom>
          <a:noFill/>
        </p:spPr>
        <p:txBody>
          <a:bodyPr lIns="91440" tIns="45720" rIns="91440" bIns="45720" anchor="t">
            <a:noAutofit/>
          </a:bodyPr>
          <a:lstStyle>
            <a:lvl1pPr marL="228600" indent="-228600" algn="l" defTabSz="685800" rtl="0" eaLnBrk="1" latinLnBrk="0" hangingPunct="1">
              <a:lnSpc>
                <a:spcPct val="100000"/>
              </a:lnSpc>
              <a:spcBef>
                <a:spcPts val="1200"/>
              </a:spcBef>
              <a:buFont typeface="Arial" panose="020B0604020202020204" pitchFamily="34" charset="0"/>
              <a:buChar char="•"/>
              <a:defRPr sz="2800" b="1"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685800" rtl="0" eaLnBrk="1" latinLnBrk="0" hangingPunct="1">
              <a:lnSpc>
                <a:spcPct val="100000"/>
              </a:lnSpc>
              <a:spcBef>
                <a:spcPts val="375"/>
              </a:spcBef>
              <a:buFont typeface="Franklin Gothic Medium" panose="020B0603020102020204" pitchFamily="34" charset="0"/>
              <a:buChar char="−"/>
              <a:defRPr sz="2400" b="1"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973138" indent="-228600" algn="l" defTabSz="685800" rtl="0" eaLnBrk="1" latinLnBrk="0" hangingPunct="1">
              <a:lnSpc>
                <a:spcPct val="100000"/>
              </a:lnSpc>
              <a:spcBef>
                <a:spcPts val="375"/>
              </a:spcBef>
              <a:buFont typeface="Arial" panose="020B0604020202020204" pitchFamily="34" charset="0"/>
              <a:buChar char="•"/>
              <a:defRPr sz="2000" b="1"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Franklin Gothic Medium" panose="020B0603020102020204" pitchFamily="34"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Franklin Gothic Medium" panose="020B06030201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rial"/>
                <a:cs typeface="Arial"/>
              </a:rPr>
              <a:t>Quarterly &amp; Annual Reports</a:t>
            </a:r>
          </a:p>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TextBox 4">
            <a:hlinkClick r:id="rId3"/>
            <a:extLst>
              <a:ext uri="{FF2B5EF4-FFF2-40B4-BE49-F238E27FC236}">
                <a16:creationId xmlns:a16="http://schemas.microsoft.com/office/drawing/2014/main" id="{4B470616-394B-0999-9149-60888C154198}"/>
              </a:ext>
            </a:extLst>
          </p:cNvPr>
          <p:cNvSpPr txBox="1"/>
          <p:nvPr/>
        </p:nvSpPr>
        <p:spPr>
          <a:xfrm>
            <a:off x="6294318" y="5746434"/>
            <a:ext cx="2557262"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hlinkClick r:id="rId3"/>
              </a:rPr>
              <a:t>https://ncdetect.org/nc-faster-firearm-quarterly-reports/</a:t>
            </a:r>
            <a:endParaRPr kumimoji="0" lang="en-US" sz="1400" b="0" i="0" u="none" strike="noStrike" kern="1200" cap="none" spc="0" normalizeH="0" baseline="0" noProof="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BCABC37C-CFCA-CD82-B1AD-1F3516C99964}"/>
              </a:ext>
            </a:extLst>
          </p:cNvPr>
          <p:cNvPicPr>
            <a:picLocks noChangeAspect="1"/>
          </p:cNvPicPr>
          <p:nvPr/>
        </p:nvPicPr>
        <p:blipFill>
          <a:blip r:embed="rId4"/>
          <a:stretch>
            <a:fillRect/>
          </a:stretch>
        </p:blipFill>
        <p:spPr>
          <a:xfrm>
            <a:off x="654174" y="2304983"/>
            <a:ext cx="5404042" cy="3964671"/>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48CB3E59-34A9-CFF8-4ED0-EF6B9B89493A}"/>
              </a:ext>
            </a:extLst>
          </p:cNvPr>
          <p:cNvPicPr>
            <a:picLocks noChangeAspect="1"/>
          </p:cNvPicPr>
          <p:nvPr/>
        </p:nvPicPr>
        <p:blipFill>
          <a:blip r:embed="rId5"/>
          <a:stretch>
            <a:fillRect/>
          </a:stretch>
        </p:blipFill>
        <p:spPr>
          <a:xfrm>
            <a:off x="3447538" y="1394749"/>
            <a:ext cx="5404042" cy="4068501"/>
          </a:xfrm>
          <a:prstGeom prst="rect">
            <a:avLst/>
          </a:prstGeom>
          <a:ln>
            <a:noFill/>
          </a:ln>
          <a:effectLst>
            <a:outerShdw blurRad="292100" dist="139700" dir="2700000" algn="tl" rotWithShape="0">
              <a:srgbClr val="333333">
                <a:alpha val="65000"/>
              </a:srgbClr>
            </a:outerShdw>
          </a:effectLst>
        </p:spPr>
      </p:pic>
      <p:sp>
        <p:nvSpPr>
          <p:cNvPr id="3" name="Title 1">
            <a:extLst>
              <a:ext uri="{FF2B5EF4-FFF2-40B4-BE49-F238E27FC236}">
                <a16:creationId xmlns:a16="http://schemas.microsoft.com/office/drawing/2014/main" id="{2044AAE7-8399-852D-1A54-0A2E07AE63E7}"/>
              </a:ext>
            </a:extLst>
          </p:cNvPr>
          <p:cNvSpPr txBox="1">
            <a:spLocks/>
          </p:cNvSpPr>
          <p:nvPr/>
        </p:nvSpPr>
        <p:spPr>
          <a:xfrm>
            <a:off x="365760" y="771325"/>
            <a:ext cx="8273562" cy="977884"/>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Gotham Bold" charset="0"/>
                <a:ea typeface="Gotham Bold" charset="0"/>
                <a:cs typeface="Gotham Bold"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17375E"/>
                </a:solidFill>
                <a:effectLst/>
                <a:uLnTx/>
                <a:uFillTx/>
                <a:latin typeface="Arial"/>
              </a:rPr>
              <a:t>NC-FASTER</a:t>
            </a:r>
          </a:p>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17375E"/>
                </a:solidFill>
                <a:effectLst/>
                <a:uLnTx/>
                <a:uFillTx/>
                <a:latin typeface="Arial"/>
              </a:rPr>
              <a:t>Data Products</a:t>
            </a:r>
          </a:p>
        </p:txBody>
      </p:sp>
      <p:pic>
        <p:nvPicPr>
          <p:cNvPr id="2" name="Picture 1">
            <a:extLst>
              <a:ext uri="{FF2B5EF4-FFF2-40B4-BE49-F238E27FC236}">
                <a16:creationId xmlns:a16="http://schemas.microsoft.com/office/drawing/2014/main" id="{7C17D088-DC4F-3BB3-E8BE-1B6BB9B59C39}"/>
              </a:ext>
            </a:extLst>
          </p:cNvPr>
          <p:cNvPicPr>
            <a:picLocks noChangeAspect="1"/>
          </p:cNvPicPr>
          <p:nvPr/>
        </p:nvPicPr>
        <p:blipFill>
          <a:blip r:embed="rId6"/>
          <a:stretch>
            <a:fillRect/>
          </a:stretch>
        </p:blipFill>
        <p:spPr>
          <a:xfrm>
            <a:off x="0" y="0"/>
            <a:ext cx="9144000" cy="470997"/>
          </a:xfrm>
          <a:prstGeom prst="rect">
            <a:avLst/>
          </a:prstGeom>
        </p:spPr>
      </p:pic>
      <p:sp>
        <p:nvSpPr>
          <p:cNvPr id="4" name="TextBox 3">
            <a:extLst>
              <a:ext uri="{FF2B5EF4-FFF2-40B4-BE49-F238E27FC236}">
                <a16:creationId xmlns:a16="http://schemas.microsoft.com/office/drawing/2014/main" id="{33AAE806-B5B8-A0C6-AE76-A2C5F33013D7}"/>
              </a:ext>
            </a:extLst>
          </p:cNvPr>
          <p:cNvSpPr txBox="1"/>
          <p:nvPr/>
        </p:nvSpPr>
        <p:spPr>
          <a:xfrm>
            <a:off x="248064" y="6611779"/>
            <a:ext cx="7449171" cy="246221"/>
          </a:xfrm>
          <a:prstGeom prst="rect">
            <a:avLst/>
          </a:prstGeom>
          <a:noFill/>
        </p:spPr>
        <p:txBody>
          <a:bodyPr wrap="square">
            <a:spAutoFit/>
          </a:bodyPr>
          <a:lstStyle/>
          <a:p>
            <a:r>
              <a:rPr lang="en-US" sz="1000" b="1" dirty="0">
                <a:solidFill>
                  <a:srgbClr val="17375E"/>
                </a:solidFill>
              </a:rPr>
              <a:t>NCDHHS, Division of Public Health </a:t>
            </a:r>
            <a:r>
              <a:rPr lang="el-GR" sz="1000" b="1" dirty="0">
                <a:solidFill>
                  <a:srgbClr val="17375E"/>
                </a:solidFill>
              </a:rPr>
              <a:t>Ι</a:t>
            </a:r>
            <a:r>
              <a:rPr lang="en-US" sz="1000" b="1" dirty="0">
                <a:solidFill>
                  <a:srgbClr val="17375E"/>
                </a:solidFill>
              </a:rPr>
              <a:t> Injury and Violence Prevention Branch I Firearm injury deaths and morbidity in North Carolina, 2021</a:t>
            </a:r>
          </a:p>
        </p:txBody>
      </p:sp>
      <p:sp>
        <p:nvSpPr>
          <p:cNvPr id="6" name="TextBox 5">
            <a:extLst>
              <a:ext uri="{FF2B5EF4-FFF2-40B4-BE49-F238E27FC236}">
                <a16:creationId xmlns:a16="http://schemas.microsoft.com/office/drawing/2014/main" id="{B63FC106-8BED-964B-FBF3-51AEC5FB4711}"/>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30</a:t>
            </a:r>
          </a:p>
        </p:txBody>
      </p:sp>
    </p:spTree>
    <p:extLst>
      <p:ext uri="{BB962C8B-B14F-4D97-AF65-F5344CB8AC3E}">
        <p14:creationId xmlns:p14="http://schemas.microsoft.com/office/powerpoint/2010/main" val="3783365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54A13A2-82D8-8578-197F-9E37144D08B3}"/>
              </a:ext>
            </a:extLst>
          </p:cNvPr>
          <p:cNvSpPr>
            <a:spLocks noGrp="1"/>
          </p:cNvSpPr>
          <p:nvPr>
            <p:ph type="body" sz="quarter" idx="11"/>
          </p:nvPr>
        </p:nvSpPr>
        <p:spPr>
          <a:xfrm>
            <a:off x="166254" y="5698836"/>
            <a:ext cx="10390909" cy="874472"/>
          </a:xfrm>
        </p:spPr>
        <p:txBody>
          <a:bodyPr/>
          <a:lstStyle/>
          <a:p>
            <a:r>
              <a:rPr lang="en-US" sz="900" b="0" baseline="30000" dirty="0">
                <a:latin typeface="+mn-lt"/>
              </a:rPr>
              <a:t>1 </a:t>
            </a:r>
            <a:r>
              <a:rPr lang="en-US" sz="900" b="0" dirty="0">
                <a:latin typeface="+mn-lt"/>
              </a:rPr>
              <a:t>NC BRFSS Firearm Safety Module, 2021 </a:t>
            </a:r>
            <a:r>
              <a:rPr lang="en-US" sz="900" b="0" dirty="0">
                <a:latin typeface="+mn-lt"/>
                <a:hlinkClick r:id="rId3"/>
              </a:rPr>
              <a:t>https://schs.dph.ncdhhs.gov/data/brfss/2021/nc/all/topics.htm#fr</a:t>
            </a:r>
            <a:endParaRPr lang="en-US" sz="900" b="0" dirty="0">
              <a:latin typeface="+mn-lt"/>
            </a:endParaRPr>
          </a:p>
          <a:p>
            <a:r>
              <a:rPr lang="en-US" sz="900" b="0" baseline="30000" dirty="0">
                <a:latin typeface="+mn-lt"/>
              </a:rPr>
              <a:t>2</a:t>
            </a:r>
            <a:r>
              <a:rPr lang="en-US" sz="900" b="0" dirty="0">
                <a:latin typeface="+mn-lt"/>
              </a:rPr>
              <a:t> NC High School Youth Risk Behavior Survey, 2021, presented to the Child Fatality Task Force 12/12/2022 </a:t>
            </a:r>
            <a:r>
              <a:rPr lang="en-US" sz="900" b="0" dirty="0">
                <a:latin typeface="+mn-lt"/>
                <a:hlinkClick r:id="rId4"/>
              </a:rPr>
              <a:t>https://webservices.ncleg.gov/ViewDocSiteFile/72555</a:t>
            </a:r>
            <a:endParaRPr lang="en-US" sz="900" b="0" dirty="0">
              <a:latin typeface="+mn-lt"/>
            </a:endParaRPr>
          </a:p>
        </p:txBody>
      </p:sp>
      <p:grpSp>
        <p:nvGrpSpPr>
          <p:cNvPr id="3" name="Group 2">
            <a:extLst>
              <a:ext uri="{FF2B5EF4-FFF2-40B4-BE49-F238E27FC236}">
                <a16:creationId xmlns:a16="http://schemas.microsoft.com/office/drawing/2014/main" id="{F95E809B-EE08-0F82-AE95-3D03FC519755}"/>
              </a:ext>
            </a:extLst>
          </p:cNvPr>
          <p:cNvGrpSpPr/>
          <p:nvPr/>
        </p:nvGrpSpPr>
        <p:grpSpPr>
          <a:xfrm>
            <a:off x="-190845" y="2259956"/>
            <a:ext cx="9525690" cy="3137460"/>
            <a:chOff x="-190844" y="2421171"/>
            <a:chExt cx="9525690" cy="3137460"/>
          </a:xfrm>
        </p:grpSpPr>
        <p:graphicFrame>
          <p:nvGraphicFramePr>
            <p:cNvPr id="8" name="Chart 7">
              <a:extLst>
                <a:ext uri="{FF2B5EF4-FFF2-40B4-BE49-F238E27FC236}">
                  <a16:creationId xmlns:a16="http://schemas.microsoft.com/office/drawing/2014/main" id="{A9EB7D2B-454C-A07A-274B-1EA371768897}"/>
                </a:ext>
              </a:extLst>
            </p:cNvPr>
            <p:cNvGraphicFramePr>
              <a:graphicFrameLocks/>
            </p:cNvGraphicFramePr>
            <p:nvPr/>
          </p:nvGraphicFramePr>
          <p:xfrm>
            <a:off x="-190844" y="2421171"/>
            <a:ext cx="3614850" cy="31374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a:extLst>
                <a:ext uri="{FF2B5EF4-FFF2-40B4-BE49-F238E27FC236}">
                  <a16:creationId xmlns:a16="http://schemas.microsoft.com/office/drawing/2014/main" id="{BE3E67E5-20BA-4AD8-9628-51D35E685798}"/>
                </a:ext>
              </a:extLst>
            </p:cNvPr>
            <p:cNvGraphicFramePr>
              <a:graphicFrameLocks/>
            </p:cNvGraphicFramePr>
            <p:nvPr/>
          </p:nvGraphicFramePr>
          <p:xfrm>
            <a:off x="2710869" y="2421171"/>
            <a:ext cx="3614850" cy="313746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hart 9">
              <a:extLst>
                <a:ext uri="{FF2B5EF4-FFF2-40B4-BE49-F238E27FC236}">
                  <a16:creationId xmlns:a16="http://schemas.microsoft.com/office/drawing/2014/main" id="{E6663E1C-95AA-41BD-8039-C40D727286CA}"/>
                </a:ext>
              </a:extLst>
            </p:cNvPr>
            <p:cNvGraphicFramePr>
              <a:graphicFrameLocks/>
            </p:cNvGraphicFramePr>
            <p:nvPr/>
          </p:nvGraphicFramePr>
          <p:xfrm>
            <a:off x="5719996" y="2421171"/>
            <a:ext cx="3614850" cy="3137460"/>
          </p:xfrm>
          <a:graphic>
            <a:graphicData uri="http://schemas.openxmlformats.org/drawingml/2006/chart">
              <c:chart xmlns:c="http://schemas.openxmlformats.org/drawingml/2006/chart" xmlns:r="http://schemas.openxmlformats.org/officeDocument/2006/relationships" r:id="rId7"/>
            </a:graphicData>
          </a:graphic>
        </p:graphicFrame>
        <p:sp>
          <p:nvSpPr>
            <p:cNvPr id="11" name="TextBox 10">
              <a:extLst>
                <a:ext uri="{FF2B5EF4-FFF2-40B4-BE49-F238E27FC236}">
                  <a16:creationId xmlns:a16="http://schemas.microsoft.com/office/drawing/2014/main" id="{1DA59537-C376-962E-E809-3DA79A7C6F4E}"/>
                </a:ext>
              </a:extLst>
            </p:cNvPr>
            <p:cNvSpPr txBox="1"/>
            <p:nvPr/>
          </p:nvSpPr>
          <p:spPr>
            <a:xfrm>
              <a:off x="948136" y="3732432"/>
              <a:ext cx="1414801"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C8D62"/>
                  </a:solidFill>
                  <a:effectLst/>
                  <a:uLnTx/>
                  <a:uFillTx/>
                  <a:latin typeface="Arial Narrow" panose="020B0606020202030204" pitchFamily="34" charset="0"/>
                </a:rPr>
                <a:t>42%</a:t>
              </a:r>
            </a:p>
          </p:txBody>
        </p:sp>
        <p:sp>
          <p:nvSpPr>
            <p:cNvPr id="12" name="TextBox 11">
              <a:extLst>
                <a:ext uri="{FF2B5EF4-FFF2-40B4-BE49-F238E27FC236}">
                  <a16:creationId xmlns:a16="http://schemas.microsoft.com/office/drawing/2014/main" id="{D5D6D519-DEFA-5E36-4B28-EE2B34662EE1}"/>
                </a:ext>
              </a:extLst>
            </p:cNvPr>
            <p:cNvSpPr txBox="1"/>
            <p:nvPr/>
          </p:nvSpPr>
          <p:spPr>
            <a:xfrm>
              <a:off x="934381" y="4431399"/>
              <a:ext cx="1364401" cy="369781"/>
            </a:xfrm>
            <a:prstGeom prst="rect">
              <a:avLst/>
            </a:prstGeom>
            <a:noFill/>
          </p:spPr>
          <p:txBody>
            <a:bodyPr wrap="square" rtlCol="0">
              <a:spAutoFit/>
            </a:bodyPr>
            <a:lstStyle/>
            <a:p>
              <a:pPr marL="0" marR="0" lvl="0" indent="0" algn="ctr" defTabSz="457200" rtl="0" eaLnBrk="1" fontAlgn="auto" latinLnBrk="0" hangingPunct="1">
                <a:lnSpc>
                  <a:spcPct val="75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mn-cs"/>
                </a:rPr>
                <a:t>of NC adults surveyed</a:t>
              </a:r>
            </a:p>
          </p:txBody>
        </p:sp>
        <p:sp>
          <p:nvSpPr>
            <p:cNvPr id="13" name="TextBox 12">
              <a:extLst>
                <a:ext uri="{FF2B5EF4-FFF2-40B4-BE49-F238E27FC236}">
                  <a16:creationId xmlns:a16="http://schemas.microsoft.com/office/drawing/2014/main" id="{14413A41-5B55-1E44-E16A-B1C6321A9FBF}"/>
                </a:ext>
              </a:extLst>
            </p:cNvPr>
            <p:cNvSpPr txBox="1"/>
            <p:nvPr/>
          </p:nvSpPr>
          <p:spPr>
            <a:xfrm>
              <a:off x="3842649" y="3693523"/>
              <a:ext cx="1414801"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CE6136"/>
                  </a:solidFill>
                  <a:effectLst/>
                  <a:uLnTx/>
                  <a:uFillTx/>
                  <a:latin typeface="Arial Narrow" panose="020B0606020202030204" pitchFamily="34" charset="0"/>
                </a:rPr>
                <a:t>45%</a:t>
              </a:r>
            </a:p>
          </p:txBody>
        </p:sp>
        <p:sp>
          <p:nvSpPr>
            <p:cNvPr id="14" name="TextBox 13">
              <a:extLst>
                <a:ext uri="{FF2B5EF4-FFF2-40B4-BE49-F238E27FC236}">
                  <a16:creationId xmlns:a16="http://schemas.microsoft.com/office/drawing/2014/main" id="{8D172786-6A89-731F-5F1C-33B3F52F38BC}"/>
                </a:ext>
              </a:extLst>
            </p:cNvPr>
            <p:cNvSpPr txBox="1"/>
            <p:nvPr/>
          </p:nvSpPr>
          <p:spPr>
            <a:xfrm>
              <a:off x="3828894" y="4392491"/>
              <a:ext cx="1364401" cy="508281"/>
            </a:xfrm>
            <a:prstGeom prst="rect">
              <a:avLst/>
            </a:prstGeom>
            <a:noFill/>
          </p:spPr>
          <p:txBody>
            <a:bodyPr wrap="square" rtlCol="0">
              <a:spAutoFit/>
            </a:bodyPr>
            <a:lstStyle/>
            <a:p>
              <a:pPr marL="0" marR="0" lvl="0" indent="0" algn="ctr" defTabSz="457200" rtl="0" eaLnBrk="1" fontAlgn="auto" latinLnBrk="0" hangingPunct="1">
                <a:lnSpc>
                  <a:spcPct val="75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mn-cs"/>
                </a:rPr>
                <a:t>of those with firearms kept </a:t>
              </a:r>
            </a:p>
            <a:p>
              <a:pPr marL="0" marR="0" lvl="0" indent="0" algn="ctr" defTabSz="457200" rtl="0" eaLnBrk="1" fontAlgn="auto" latinLnBrk="0" hangingPunct="1">
                <a:lnSpc>
                  <a:spcPct val="75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mn-cs"/>
                </a:rPr>
                <a:t>at home</a:t>
              </a:r>
            </a:p>
          </p:txBody>
        </p:sp>
        <p:sp>
          <p:nvSpPr>
            <p:cNvPr id="15" name="TextBox 14">
              <a:extLst>
                <a:ext uri="{FF2B5EF4-FFF2-40B4-BE49-F238E27FC236}">
                  <a16:creationId xmlns:a16="http://schemas.microsoft.com/office/drawing/2014/main" id="{7F54ACFC-FAD0-B913-9783-DCD0CE8D8EC8}"/>
                </a:ext>
              </a:extLst>
            </p:cNvPr>
            <p:cNvSpPr txBox="1"/>
            <p:nvPr/>
          </p:nvSpPr>
          <p:spPr>
            <a:xfrm>
              <a:off x="6867797" y="3693523"/>
              <a:ext cx="1414801"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8D4123"/>
                  </a:solidFill>
                  <a:effectLst/>
                  <a:uLnTx/>
                  <a:uFillTx/>
                  <a:latin typeface="Arial Narrow" panose="020B0606020202030204" pitchFamily="34" charset="0"/>
                </a:rPr>
                <a:t>53%</a:t>
              </a:r>
            </a:p>
          </p:txBody>
        </p:sp>
        <p:sp>
          <p:nvSpPr>
            <p:cNvPr id="16" name="TextBox 15">
              <a:extLst>
                <a:ext uri="{FF2B5EF4-FFF2-40B4-BE49-F238E27FC236}">
                  <a16:creationId xmlns:a16="http://schemas.microsoft.com/office/drawing/2014/main" id="{D96D0C44-C2BB-3822-8DC8-6A58AD725857}"/>
                </a:ext>
              </a:extLst>
            </p:cNvPr>
            <p:cNvSpPr txBox="1"/>
            <p:nvPr/>
          </p:nvSpPr>
          <p:spPr>
            <a:xfrm>
              <a:off x="6854042" y="4392491"/>
              <a:ext cx="1364401" cy="508281"/>
            </a:xfrm>
            <a:prstGeom prst="rect">
              <a:avLst/>
            </a:prstGeom>
            <a:noFill/>
          </p:spPr>
          <p:txBody>
            <a:bodyPr wrap="square" rtlCol="0">
              <a:spAutoFit/>
            </a:bodyPr>
            <a:lstStyle/>
            <a:p>
              <a:pPr marL="0" marR="0" lvl="0" indent="0" algn="ctr" defTabSz="457200" rtl="0" eaLnBrk="1" fontAlgn="auto" latinLnBrk="0" hangingPunct="1">
                <a:lnSpc>
                  <a:spcPct val="75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mn-cs"/>
                </a:rPr>
                <a:t>of those with loaded firearms at home</a:t>
              </a:r>
            </a:p>
          </p:txBody>
        </p:sp>
      </p:grpSp>
      <p:sp>
        <p:nvSpPr>
          <p:cNvPr id="5" name="Title 1">
            <a:extLst>
              <a:ext uri="{FF2B5EF4-FFF2-40B4-BE49-F238E27FC236}">
                <a16:creationId xmlns:a16="http://schemas.microsoft.com/office/drawing/2014/main" id="{449D9890-4329-32F2-A457-33C5871A85A1}"/>
              </a:ext>
            </a:extLst>
          </p:cNvPr>
          <p:cNvSpPr txBox="1">
            <a:spLocks/>
          </p:cNvSpPr>
          <p:nvPr/>
        </p:nvSpPr>
        <p:spPr>
          <a:xfrm>
            <a:off x="359556" y="597617"/>
            <a:ext cx="8273562" cy="548640"/>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Gotham Bold" charset="0"/>
                <a:ea typeface="Gotham Bold" charset="0"/>
                <a:cs typeface="Gotham Bold" charset="0"/>
              </a:defRPr>
            </a:lvl1pPr>
          </a:lstStyle>
          <a:p>
            <a:pPr marL="0" marR="0" lvl="0" indent="0" algn="l" defTabSz="685800" rtl="0" eaLnBrk="1" fontAlgn="auto" latinLnBrk="0" hangingPunct="1">
              <a:lnSpc>
                <a:spcPct val="90000"/>
              </a:lnSpc>
              <a:spcBef>
                <a:spcPts val="600"/>
              </a:spcBef>
              <a:spcAft>
                <a:spcPts val="0"/>
              </a:spcAft>
              <a:buClrTx/>
              <a:buSzTx/>
              <a:buFontTx/>
              <a:buNone/>
              <a:tabLst/>
              <a:defRPr/>
            </a:pPr>
            <a:r>
              <a:rPr kumimoji="0" lang="en-US" sz="2600" b="1" i="0" u="none" strike="noStrike" kern="1200" cap="none" spc="0" normalizeH="0" baseline="0" noProof="0" dirty="0">
                <a:ln>
                  <a:noFill/>
                </a:ln>
                <a:solidFill>
                  <a:srgbClr val="17375E"/>
                </a:solidFill>
                <a:effectLst/>
                <a:uLnTx/>
                <a:uFillTx/>
                <a:latin typeface="Arial"/>
              </a:rPr>
              <a:t>More than 2/5 of NC adults </a:t>
            </a:r>
            <a:r>
              <a:rPr kumimoji="0" lang="en-US" sz="2600" b="1" i="0" u="none" strike="noStrike" kern="1200" cap="none" spc="0" normalizeH="0" baseline="0" noProof="0" dirty="0">
                <a:ln>
                  <a:noFill/>
                </a:ln>
                <a:solidFill>
                  <a:srgbClr val="FC8D62"/>
                </a:solidFill>
                <a:effectLst/>
                <a:uLnTx/>
                <a:uFillTx/>
                <a:latin typeface="Arial"/>
              </a:rPr>
              <a:t>have a firearm in or around the home.</a:t>
            </a:r>
            <a:r>
              <a:rPr kumimoji="0" lang="en-US" sz="2600" b="1" i="0" u="none" strike="noStrike" kern="1200" cap="none" spc="0" normalizeH="0" baseline="30000" noProof="0" dirty="0">
                <a:ln>
                  <a:noFill/>
                </a:ln>
                <a:solidFill>
                  <a:srgbClr val="FC8D62"/>
                </a:solidFill>
                <a:effectLst/>
                <a:uLnTx/>
                <a:uFillTx/>
                <a:latin typeface="Arial"/>
              </a:rPr>
              <a:t>1</a:t>
            </a:r>
            <a:r>
              <a:rPr kumimoji="0" lang="en-US" sz="2600" b="1" i="0" u="none" strike="noStrike" kern="1200" cap="none" spc="0" normalizeH="0" baseline="0" noProof="0" dirty="0">
                <a:ln>
                  <a:noFill/>
                </a:ln>
                <a:solidFill>
                  <a:srgbClr val="FC8D62"/>
                </a:solidFill>
                <a:effectLst/>
                <a:uLnTx/>
                <a:uFillTx/>
                <a:latin typeface="Arial"/>
              </a:rPr>
              <a:t> </a:t>
            </a:r>
            <a:r>
              <a:rPr kumimoji="0" lang="en-US" sz="2600" b="1" i="0" u="none" strike="noStrike" kern="1200" cap="none" spc="0" normalizeH="0" baseline="0" noProof="0" dirty="0">
                <a:ln>
                  <a:noFill/>
                </a:ln>
                <a:solidFill>
                  <a:schemeClr val="accent1">
                    <a:lumMod val="50000"/>
                  </a:schemeClr>
                </a:solidFill>
                <a:effectLst/>
                <a:uLnTx/>
                <a:uFillTx/>
                <a:latin typeface="Arial"/>
              </a:rPr>
              <a:t>Over half of firearms that are stored </a:t>
            </a:r>
            <a:r>
              <a:rPr kumimoji="0" lang="en-US" sz="2600" b="1" i="0" u="none" strike="noStrike" kern="1200" cap="none" spc="0" normalizeH="0" baseline="0" noProof="0" dirty="0">
                <a:ln>
                  <a:noFill/>
                </a:ln>
                <a:solidFill>
                  <a:srgbClr val="8D4123"/>
                </a:solidFill>
                <a:effectLst/>
                <a:uLnTx/>
                <a:uFillTx/>
                <a:latin typeface="Arial"/>
              </a:rPr>
              <a:t>loaded are also unlocked.</a:t>
            </a:r>
            <a:r>
              <a:rPr kumimoji="0" lang="en-US" sz="2600" b="1" i="0" u="none" strike="noStrike" kern="1200" cap="none" spc="0" normalizeH="0" baseline="30000" noProof="0" dirty="0">
                <a:ln>
                  <a:noFill/>
                </a:ln>
                <a:solidFill>
                  <a:srgbClr val="8D4123"/>
                </a:solidFill>
                <a:effectLst/>
                <a:uLnTx/>
                <a:uFillTx/>
                <a:latin typeface="Arial"/>
              </a:rPr>
              <a:t>1</a:t>
            </a:r>
            <a:r>
              <a:rPr kumimoji="0" lang="en-US" sz="2600" b="1" i="0" u="none" strike="noStrike" kern="1200" cap="none" spc="0" normalizeH="0" baseline="0" noProof="0" dirty="0">
                <a:ln>
                  <a:noFill/>
                </a:ln>
                <a:solidFill>
                  <a:srgbClr val="1F497D">
                    <a:lumMod val="75000"/>
                  </a:srgbClr>
                </a:solidFill>
                <a:effectLst/>
                <a:uLnTx/>
                <a:uFillTx/>
                <a:latin typeface="Arial"/>
              </a:rPr>
              <a:t> </a:t>
            </a:r>
            <a:endParaRPr kumimoji="0" lang="en-US" sz="2600" b="1" i="0" u="none" strike="noStrike" kern="1200" cap="none" spc="0" normalizeH="0" baseline="0" noProof="0" dirty="0">
              <a:ln>
                <a:noFill/>
              </a:ln>
              <a:solidFill>
                <a:srgbClr val="17375E"/>
              </a:solidFill>
              <a:effectLst/>
              <a:uLnTx/>
              <a:uFillTx/>
              <a:latin typeface="Arial"/>
              <a:cs typeface="Helvetica" charset="0"/>
            </a:endParaRPr>
          </a:p>
        </p:txBody>
      </p:sp>
      <p:sp>
        <p:nvSpPr>
          <p:cNvPr id="2" name="Title 1">
            <a:extLst>
              <a:ext uri="{FF2B5EF4-FFF2-40B4-BE49-F238E27FC236}">
                <a16:creationId xmlns:a16="http://schemas.microsoft.com/office/drawing/2014/main" id="{5A90E1F0-89D9-B76F-D88E-D64364BFD90F}"/>
              </a:ext>
            </a:extLst>
          </p:cNvPr>
          <p:cNvSpPr txBox="1">
            <a:spLocks/>
          </p:cNvSpPr>
          <p:nvPr/>
        </p:nvSpPr>
        <p:spPr>
          <a:xfrm>
            <a:off x="359556" y="5095996"/>
            <a:ext cx="8433462" cy="955559"/>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Gotham Bold" charset="0"/>
                <a:ea typeface="Gotham Bold" charset="0"/>
                <a:cs typeface="Gotham Bold" charset="0"/>
              </a:defRPr>
            </a:lvl1pPr>
          </a:lstStyle>
          <a:p>
            <a:pPr marL="0" marR="0" lvl="0" indent="0" algn="l" defTabSz="685800" rtl="0" eaLnBrk="1" fontAlgn="auto" latinLnBrk="0" hangingPunct="1">
              <a:lnSpc>
                <a:spcPct val="90000"/>
              </a:lnSpc>
              <a:spcBef>
                <a:spcPts val="600"/>
              </a:spcBef>
              <a:spcAft>
                <a:spcPts val="0"/>
              </a:spcAft>
              <a:buClrTx/>
              <a:buSzTx/>
              <a:buFontTx/>
              <a:buNone/>
              <a:tabLst/>
              <a:defRPr/>
            </a:pPr>
            <a:endParaRPr lang="en-US" sz="2400" dirty="0">
              <a:solidFill>
                <a:srgbClr val="1F497D">
                  <a:lumMod val="75000"/>
                </a:srgbClr>
              </a:solidFill>
              <a:latin typeface="+mn-lt"/>
            </a:endParaRPr>
          </a:p>
        </p:txBody>
      </p:sp>
      <p:pic>
        <p:nvPicPr>
          <p:cNvPr id="6" name="Picture 5">
            <a:extLst>
              <a:ext uri="{FF2B5EF4-FFF2-40B4-BE49-F238E27FC236}">
                <a16:creationId xmlns:a16="http://schemas.microsoft.com/office/drawing/2014/main" id="{C52D2D49-8D43-07BE-477D-99380D8CE537}"/>
              </a:ext>
            </a:extLst>
          </p:cNvPr>
          <p:cNvPicPr>
            <a:picLocks noChangeAspect="1"/>
          </p:cNvPicPr>
          <p:nvPr/>
        </p:nvPicPr>
        <p:blipFill>
          <a:blip r:embed="rId8"/>
          <a:stretch>
            <a:fillRect/>
          </a:stretch>
        </p:blipFill>
        <p:spPr>
          <a:xfrm>
            <a:off x="0" y="0"/>
            <a:ext cx="9144000" cy="470997"/>
          </a:xfrm>
          <a:prstGeom prst="rect">
            <a:avLst/>
          </a:prstGeom>
        </p:spPr>
      </p:pic>
      <p:sp>
        <p:nvSpPr>
          <p:cNvPr id="7" name="TextBox 6">
            <a:extLst>
              <a:ext uri="{FF2B5EF4-FFF2-40B4-BE49-F238E27FC236}">
                <a16:creationId xmlns:a16="http://schemas.microsoft.com/office/drawing/2014/main" id="{20681ED4-DF8D-2C80-EA85-C5A9B8B3D61F}"/>
              </a:ext>
            </a:extLst>
          </p:cNvPr>
          <p:cNvSpPr txBox="1"/>
          <p:nvPr/>
        </p:nvSpPr>
        <p:spPr>
          <a:xfrm>
            <a:off x="248064" y="6611779"/>
            <a:ext cx="7449171" cy="246221"/>
          </a:xfrm>
          <a:prstGeom prst="rect">
            <a:avLst/>
          </a:prstGeom>
          <a:noFill/>
        </p:spPr>
        <p:txBody>
          <a:bodyPr wrap="square">
            <a:spAutoFit/>
          </a:bodyPr>
          <a:lstStyle/>
          <a:p>
            <a:r>
              <a:rPr lang="en-US" sz="1000" b="1" dirty="0">
                <a:solidFill>
                  <a:srgbClr val="17375E"/>
                </a:solidFill>
              </a:rPr>
              <a:t>NCDHHS, Division of Public Health </a:t>
            </a:r>
            <a:r>
              <a:rPr lang="el-GR" sz="1000" b="1" dirty="0">
                <a:solidFill>
                  <a:srgbClr val="17375E"/>
                </a:solidFill>
              </a:rPr>
              <a:t>Ι</a:t>
            </a:r>
            <a:r>
              <a:rPr lang="en-US" sz="1000" b="1" dirty="0">
                <a:solidFill>
                  <a:srgbClr val="17375E"/>
                </a:solidFill>
              </a:rPr>
              <a:t> Injury and Violence Prevention Branch I Firearm injury deaths and morbidity in North Carolina, 2021</a:t>
            </a:r>
          </a:p>
        </p:txBody>
      </p:sp>
      <p:sp>
        <p:nvSpPr>
          <p:cNvPr id="17" name="TextBox 16">
            <a:extLst>
              <a:ext uri="{FF2B5EF4-FFF2-40B4-BE49-F238E27FC236}">
                <a16:creationId xmlns:a16="http://schemas.microsoft.com/office/drawing/2014/main" id="{F51FE579-EE33-D391-A554-E87C34FE1448}"/>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31</a:t>
            </a:r>
          </a:p>
        </p:txBody>
      </p:sp>
    </p:spTree>
    <p:extLst>
      <p:ext uri="{BB962C8B-B14F-4D97-AF65-F5344CB8AC3E}">
        <p14:creationId xmlns:p14="http://schemas.microsoft.com/office/powerpoint/2010/main" val="24558387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E408D6-DEBE-C5F6-CA47-80413303E44C}"/>
              </a:ext>
            </a:extLst>
          </p:cNvPr>
          <p:cNvPicPr>
            <a:picLocks noChangeAspect="1"/>
          </p:cNvPicPr>
          <p:nvPr/>
        </p:nvPicPr>
        <p:blipFill rotWithShape="1">
          <a:blip r:embed="rId2"/>
          <a:srcRect b="19552"/>
          <a:stretch/>
        </p:blipFill>
        <p:spPr>
          <a:xfrm>
            <a:off x="1011990" y="1585039"/>
            <a:ext cx="7462184" cy="4085139"/>
          </a:xfrm>
          <a:prstGeom prst="rect">
            <a:avLst/>
          </a:prstGeom>
        </p:spPr>
      </p:pic>
      <p:sp>
        <p:nvSpPr>
          <p:cNvPr id="2" name="Title 1">
            <a:extLst>
              <a:ext uri="{FF2B5EF4-FFF2-40B4-BE49-F238E27FC236}">
                <a16:creationId xmlns:a16="http://schemas.microsoft.com/office/drawing/2014/main" id="{135E4A45-EF04-66CA-087E-F958074338F7}"/>
              </a:ext>
            </a:extLst>
          </p:cNvPr>
          <p:cNvSpPr>
            <a:spLocks noGrp="1"/>
          </p:cNvSpPr>
          <p:nvPr>
            <p:ph type="title"/>
          </p:nvPr>
        </p:nvSpPr>
        <p:spPr>
          <a:xfrm>
            <a:off x="674369" y="624054"/>
            <a:ext cx="7948338" cy="548640"/>
          </a:xfrm>
        </p:spPr>
        <p:txBody>
          <a:bodyPr/>
          <a:lstStyle/>
          <a:p>
            <a:r>
              <a:rPr lang="en-US" sz="2400" dirty="0">
                <a:solidFill>
                  <a:srgbClr val="0082A5"/>
                </a:solidFill>
              </a:rPr>
              <a:t>30% of high school students </a:t>
            </a:r>
            <a:r>
              <a:rPr lang="en-US" sz="2400" dirty="0">
                <a:solidFill>
                  <a:schemeClr val="accent1">
                    <a:lumMod val="50000"/>
                  </a:schemeClr>
                </a:solidFill>
              </a:rPr>
              <a:t>say they could be ready to fire a loaded gun in less than an hour without a parent or other adult’s permission.</a:t>
            </a:r>
          </a:p>
        </p:txBody>
      </p:sp>
      <p:pic>
        <p:nvPicPr>
          <p:cNvPr id="7" name="Picture 6">
            <a:extLst>
              <a:ext uri="{FF2B5EF4-FFF2-40B4-BE49-F238E27FC236}">
                <a16:creationId xmlns:a16="http://schemas.microsoft.com/office/drawing/2014/main" id="{F8B15684-ED52-A1EF-48D4-B314D4AEFDE9}"/>
              </a:ext>
            </a:extLst>
          </p:cNvPr>
          <p:cNvPicPr>
            <a:picLocks noChangeAspect="1"/>
          </p:cNvPicPr>
          <p:nvPr/>
        </p:nvPicPr>
        <p:blipFill rotWithShape="1">
          <a:blip r:embed="rId2"/>
          <a:srcRect t="84309"/>
          <a:stretch/>
        </p:blipFill>
        <p:spPr>
          <a:xfrm>
            <a:off x="282697" y="5740236"/>
            <a:ext cx="5853869" cy="625048"/>
          </a:xfrm>
          <a:prstGeom prst="rect">
            <a:avLst/>
          </a:prstGeom>
        </p:spPr>
      </p:pic>
      <p:sp>
        <p:nvSpPr>
          <p:cNvPr id="8" name="TextBox 1">
            <a:extLst>
              <a:ext uri="{FF2B5EF4-FFF2-40B4-BE49-F238E27FC236}">
                <a16:creationId xmlns:a16="http://schemas.microsoft.com/office/drawing/2014/main" id="{98F8256C-5CA7-AA16-BCFF-FA1558293B20}"/>
              </a:ext>
            </a:extLst>
          </p:cNvPr>
          <p:cNvSpPr txBox="1"/>
          <p:nvPr/>
        </p:nvSpPr>
        <p:spPr>
          <a:xfrm>
            <a:off x="282697" y="5933447"/>
            <a:ext cx="7484744" cy="600998"/>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b="0" i="0" u="none" strike="noStrike" dirty="0">
                <a:solidFill>
                  <a:srgbClr val="000000"/>
                </a:solidFill>
                <a:latin typeface="Arial" panose="020B0604020202020204" pitchFamily="34" charset="0"/>
                <a:cs typeface="Arial" panose="020B0604020202020204" pitchFamily="34" charset="0"/>
              </a:rPr>
              <a:t>
</a:t>
            </a:r>
          </a:p>
          <a:p>
            <a:endParaRPr lang="en-US" sz="800" b="0" i="0" u="none" strike="noStrike" dirty="0">
              <a:solidFill>
                <a:srgbClr val="000000"/>
              </a:solidFill>
              <a:latin typeface="Arial" panose="020B0604020202020204" pitchFamily="34" charset="0"/>
              <a:cs typeface="Arial" panose="020B0604020202020204" pitchFamily="34" charset="0"/>
            </a:endParaRPr>
          </a:p>
          <a:p>
            <a:r>
              <a:rPr lang="en-US" sz="800" b="0" i="0" u="none" strike="noStrike" dirty="0">
                <a:solidFill>
                  <a:srgbClr val="000000"/>
                </a:solidFill>
                <a:latin typeface="Arial" panose="020B0604020202020204" pitchFamily="34" charset="0"/>
                <a:cs typeface="Arial" panose="020B0604020202020204" pitchFamily="34" charset="0"/>
              </a:rPr>
              <a:t>Source: North Carolina Department of </a:t>
            </a:r>
            <a:r>
              <a:rPr lang="en-US" sz="800" dirty="0">
                <a:solidFill>
                  <a:srgbClr val="000000"/>
                </a:solidFill>
                <a:latin typeface="Arial" panose="020B0604020202020204" pitchFamily="34" charset="0"/>
                <a:cs typeface="Arial" panose="020B0604020202020204" pitchFamily="34" charset="0"/>
              </a:rPr>
              <a:t>Public Instruction, </a:t>
            </a:r>
            <a:r>
              <a:rPr lang="en-US" sz="800" b="0" i="0" u="none" strike="noStrike" dirty="0">
                <a:solidFill>
                  <a:srgbClr val="000000"/>
                </a:solidFill>
                <a:latin typeface="Arial" panose="020B0604020202020204" pitchFamily="34" charset="0"/>
                <a:cs typeface="Arial" panose="020B0604020202020204" pitchFamily="34" charset="0"/>
              </a:rPr>
              <a:t>Youth Risk Behavior Survey, 2021</a:t>
            </a:r>
            <a:endParaRPr lang="en-US" sz="400" dirty="0">
              <a:latin typeface="Arial" panose="020B0604020202020204" pitchFamily="34" charset="0"/>
              <a:cs typeface="Arial" panose="020B0604020202020204" pitchFamily="34" charset="0"/>
            </a:endParaRPr>
          </a:p>
        </p:txBody>
      </p:sp>
      <p:sp>
        <p:nvSpPr>
          <p:cNvPr id="9" name="TextBox 1">
            <a:extLst>
              <a:ext uri="{FF2B5EF4-FFF2-40B4-BE49-F238E27FC236}">
                <a16:creationId xmlns:a16="http://schemas.microsoft.com/office/drawing/2014/main" id="{90B17F36-E554-8471-3F98-20D8179B716C}"/>
              </a:ext>
            </a:extLst>
          </p:cNvPr>
          <p:cNvSpPr txBox="1"/>
          <p:nvPr/>
        </p:nvSpPr>
        <p:spPr>
          <a:xfrm>
            <a:off x="4648538" y="5127213"/>
            <a:ext cx="1001884" cy="600998"/>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b="0" i="0" u="none" strike="noStrike" dirty="0">
                <a:solidFill>
                  <a:srgbClr val="0082A5"/>
                </a:solidFill>
                <a:latin typeface="Arial" panose="020B0604020202020204" pitchFamily="34" charset="0"/>
                <a:cs typeface="Arial" panose="020B0604020202020204" pitchFamily="34" charset="0"/>
              </a:rPr>
              <a:t>
</a:t>
            </a:r>
          </a:p>
          <a:p>
            <a:endParaRPr lang="en-US" sz="900" b="0" i="0" u="none" strike="noStrike" dirty="0">
              <a:solidFill>
                <a:srgbClr val="0082A5"/>
              </a:solidFill>
              <a:latin typeface="Arial" panose="020B0604020202020204" pitchFamily="34" charset="0"/>
              <a:cs typeface="Arial" panose="020B0604020202020204" pitchFamily="34" charset="0"/>
            </a:endParaRPr>
          </a:p>
          <a:p>
            <a:r>
              <a:rPr lang="en-US" sz="900" b="0" i="0" u="none" strike="noStrike" dirty="0">
                <a:solidFill>
                  <a:srgbClr val="0082A5"/>
                </a:solidFill>
                <a:latin typeface="Arial" panose="020B0604020202020204" pitchFamily="34" charset="0"/>
                <a:cs typeface="Arial" panose="020B0604020202020204" pitchFamily="34" charset="0"/>
              </a:rPr>
              <a:t>Percentage</a:t>
            </a:r>
            <a:endParaRPr lang="en-US" sz="500" dirty="0">
              <a:solidFill>
                <a:srgbClr val="0082A5"/>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A5F87C9-28E1-F100-6548-8D7D513BB2D1}"/>
              </a:ext>
            </a:extLst>
          </p:cNvPr>
          <p:cNvPicPr>
            <a:picLocks noChangeAspect="1"/>
          </p:cNvPicPr>
          <p:nvPr/>
        </p:nvPicPr>
        <p:blipFill>
          <a:blip r:embed="rId3"/>
          <a:stretch>
            <a:fillRect/>
          </a:stretch>
        </p:blipFill>
        <p:spPr>
          <a:xfrm>
            <a:off x="0" y="0"/>
            <a:ext cx="9144000" cy="470997"/>
          </a:xfrm>
          <a:prstGeom prst="rect">
            <a:avLst/>
          </a:prstGeom>
        </p:spPr>
      </p:pic>
      <p:sp>
        <p:nvSpPr>
          <p:cNvPr id="4" name="TextBox 3">
            <a:extLst>
              <a:ext uri="{FF2B5EF4-FFF2-40B4-BE49-F238E27FC236}">
                <a16:creationId xmlns:a16="http://schemas.microsoft.com/office/drawing/2014/main" id="{85B1816F-7D6C-AC06-2692-3A02EBD999BD}"/>
              </a:ext>
            </a:extLst>
          </p:cNvPr>
          <p:cNvSpPr txBox="1"/>
          <p:nvPr/>
        </p:nvSpPr>
        <p:spPr>
          <a:xfrm>
            <a:off x="248064" y="6611779"/>
            <a:ext cx="7449171" cy="246221"/>
          </a:xfrm>
          <a:prstGeom prst="rect">
            <a:avLst/>
          </a:prstGeom>
          <a:noFill/>
        </p:spPr>
        <p:txBody>
          <a:bodyPr wrap="square">
            <a:spAutoFit/>
          </a:bodyPr>
          <a:lstStyle/>
          <a:p>
            <a:r>
              <a:rPr lang="en-US" sz="1000" b="1" dirty="0">
                <a:solidFill>
                  <a:srgbClr val="17375E"/>
                </a:solidFill>
              </a:rPr>
              <a:t>NCDHHS, Division of Public Health </a:t>
            </a:r>
            <a:r>
              <a:rPr lang="el-GR" sz="1000" b="1" dirty="0">
                <a:solidFill>
                  <a:srgbClr val="17375E"/>
                </a:solidFill>
              </a:rPr>
              <a:t>Ι</a:t>
            </a:r>
            <a:r>
              <a:rPr lang="en-US" sz="1000" b="1" dirty="0">
                <a:solidFill>
                  <a:srgbClr val="17375E"/>
                </a:solidFill>
              </a:rPr>
              <a:t> Injury and Violence Prevention Branch I Firearm injury deaths and morbidity in North Carolina, 2021</a:t>
            </a:r>
          </a:p>
        </p:txBody>
      </p:sp>
      <p:sp>
        <p:nvSpPr>
          <p:cNvPr id="5" name="TextBox 4">
            <a:extLst>
              <a:ext uri="{FF2B5EF4-FFF2-40B4-BE49-F238E27FC236}">
                <a16:creationId xmlns:a16="http://schemas.microsoft.com/office/drawing/2014/main" id="{F7ED5195-318D-5782-FD48-1749C409366D}"/>
              </a:ext>
            </a:extLst>
          </p:cNvPr>
          <p:cNvSpPr txBox="1"/>
          <p:nvPr/>
        </p:nvSpPr>
        <p:spPr>
          <a:xfrm>
            <a:off x="8703655" y="6611779"/>
            <a:ext cx="384562" cy="246221"/>
          </a:xfrm>
          <a:prstGeom prst="rect">
            <a:avLst/>
          </a:prstGeom>
          <a:noFill/>
        </p:spPr>
        <p:txBody>
          <a:bodyPr wrap="square" rtlCol="0">
            <a:spAutoFit/>
          </a:bodyPr>
          <a:lstStyle/>
          <a:p>
            <a:r>
              <a:rPr lang="en-US" sz="1000" b="1" dirty="0">
                <a:solidFill>
                  <a:srgbClr val="17375E"/>
                </a:solidFill>
              </a:rPr>
              <a:t>32</a:t>
            </a:r>
          </a:p>
        </p:txBody>
      </p:sp>
    </p:spTree>
    <p:extLst>
      <p:ext uri="{BB962C8B-B14F-4D97-AF65-F5344CB8AC3E}">
        <p14:creationId xmlns:p14="http://schemas.microsoft.com/office/powerpoint/2010/main" val="252517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E4A45-EF04-66CA-087E-F958074338F7}"/>
              </a:ext>
            </a:extLst>
          </p:cNvPr>
          <p:cNvSpPr>
            <a:spLocks noGrp="1"/>
          </p:cNvSpPr>
          <p:nvPr>
            <p:ph type="title"/>
          </p:nvPr>
        </p:nvSpPr>
        <p:spPr/>
        <p:txBody>
          <a:bodyPr/>
          <a:lstStyle/>
          <a:p>
            <a:r>
              <a:rPr lang="en-US" dirty="0">
                <a:solidFill>
                  <a:schemeClr val="accent1">
                    <a:lumMod val="50000"/>
                  </a:schemeClr>
                </a:solidFill>
              </a:rPr>
              <a:t>The financial tole of firearm injury and violence on society is costly</a:t>
            </a:r>
          </a:p>
        </p:txBody>
      </p:sp>
      <p:sp>
        <p:nvSpPr>
          <p:cNvPr id="3" name="Text Placeholder 2">
            <a:extLst>
              <a:ext uri="{FF2B5EF4-FFF2-40B4-BE49-F238E27FC236}">
                <a16:creationId xmlns:a16="http://schemas.microsoft.com/office/drawing/2014/main" id="{BA573CA3-A234-69F9-1BA6-8F1176B699FC}"/>
              </a:ext>
            </a:extLst>
          </p:cNvPr>
          <p:cNvSpPr>
            <a:spLocks noGrp="1"/>
          </p:cNvSpPr>
          <p:nvPr>
            <p:ph type="body" sz="quarter" idx="10"/>
          </p:nvPr>
        </p:nvSpPr>
        <p:spPr>
          <a:xfrm>
            <a:off x="628650" y="1777525"/>
            <a:ext cx="7888288" cy="4465582"/>
          </a:xfrm>
        </p:spPr>
        <p:txBody>
          <a:bodyPr/>
          <a:lstStyle/>
          <a:p>
            <a:r>
              <a:rPr lang="en-US" dirty="0"/>
              <a:t>Firearm deaths alone in NC resulted in a combined cost of over $18 Billion in 2020 </a:t>
            </a:r>
          </a:p>
          <a:p>
            <a:pPr lvl="1"/>
            <a:r>
              <a:rPr lang="en-US" dirty="0"/>
              <a:t>$1,748 per capita</a:t>
            </a:r>
          </a:p>
        </p:txBody>
      </p:sp>
      <p:pic>
        <p:nvPicPr>
          <p:cNvPr id="6" name="Picture 5">
            <a:extLst>
              <a:ext uri="{FF2B5EF4-FFF2-40B4-BE49-F238E27FC236}">
                <a16:creationId xmlns:a16="http://schemas.microsoft.com/office/drawing/2014/main" id="{1098C93E-B260-8E18-B25C-18ADEC818D91}"/>
              </a:ext>
            </a:extLst>
          </p:cNvPr>
          <p:cNvPicPr>
            <a:picLocks noChangeAspect="1"/>
          </p:cNvPicPr>
          <p:nvPr/>
        </p:nvPicPr>
        <p:blipFill>
          <a:blip r:embed="rId2"/>
          <a:stretch>
            <a:fillRect/>
          </a:stretch>
        </p:blipFill>
        <p:spPr>
          <a:xfrm>
            <a:off x="71437" y="3429000"/>
            <a:ext cx="9001126" cy="2242469"/>
          </a:xfrm>
          <a:prstGeom prst="rect">
            <a:avLst/>
          </a:prstGeom>
        </p:spPr>
      </p:pic>
      <p:sp>
        <p:nvSpPr>
          <p:cNvPr id="8" name="Text Placeholder 7">
            <a:extLst>
              <a:ext uri="{FF2B5EF4-FFF2-40B4-BE49-F238E27FC236}">
                <a16:creationId xmlns:a16="http://schemas.microsoft.com/office/drawing/2014/main" id="{BE875D80-AA50-A3DE-4659-E0E43327CF4D}"/>
              </a:ext>
            </a:extLst>
          </p:cNvPr>
          <p:cNvSpPr>
            <a:spLocks noGrp="1"/>
          </p:cNvSpPr>
          <p:nvPr>
            <p:ph type="body" sz="quarter" idx="11"/>
          </p:nvPr>
        </p:nvSpPr>
        <p:spPr/>
        <p:txBody>
          <a:bodyPr/>
          <a:lstStyle/>
          <a:p>
            <a:endParaRPr lang="en-US"/>
          </a:p>
        </p:txBody>
      </p:sp>
      <p:pic>
        <p:nvPicPr>
          <p:cNvPr id="4" name="Picture 3">
            <a:extLst>
              <a:ext uri="{FF2B5EF4-FFF2-40B4-BE49-F238E27FC236}">
                <a16:creationId xmlns:a16="http://schemas.microsoft.com/office/drawing/2014/main" id="{1102741C-E396-282D-0CB0-5C930DB2C336}"/>
              </a:ext>
            </a:extLst>
          </p:cNvPr>
          <p:cNvPicPr>
            <a:picLocks noChangeAspect="1"/>
          </p:cNvPicPr>
          <p:nvPr/>
        </p:nvPicPr>
        <p:blipFill>
          <a:blip r:embed="rId3"/>
          <a:stretch>
            <a:fillRect/>
          </a:stretch>
        </p:blipFill>
        <p:spPr>
          <a:xfrm>
            <a:off x="0" y="0"/>
            <a:ext cx="9144000" cy="470997"/>
          </a:xfrm>
          <a:prstGeom prst="rect">
            <a:avLst/>
          </a:prstGeom>
        </p:spPr>
      </p:pic>
      <p:sp>
        <p:nvSpPr>
          <p:cNvPr id="5" name="TextBox 4">
            <a:extLst>
              <a:ext uri="{FF2B5EF4-FFF2-40B4-BE49-F238E27FC236}">
                <a16:creationId xmlns:a16="http://schemas.microsoft.com/office/drawing/2014/main" id="{E1122138-6D1F-D240-88E2-C9001F12A12A}"/>
              </a:ext>
            </a:extLst>
          </p:cNvPr>
          <p:cNvSpPr txBox="1"/>
          <p:nvPr/>
        </p:nvSpPr>
        <p:spPr>
          <a:xfrm>
            <a:off x="248064" y="6611779"/>
            <a:ext cx="7449171" cy="246221"/>
          </a:xfrm>
          <a:prstGeom prst="rect">
            <a:avLst/>
          </a:prstGeom>
          <a:noFill/>
        </p:spPr>
        <p:txBody>
          <a:bodyPr wrap="square">
            <a:spAutoFit/>
          </a:bodyPr>
          <a:lstStyle/>
          <a:p>
            <a:r>
              <a:rPr lang="en-US" sz="1000" b="1" dirty="0">
                <a:solidFill>
                  <a:srgbClr val="17375E"/>
                </a:solidFill>
              </a:rPr>
              <a:t>NCDHHS, Division of Public Health </a:t>
            </a:r>
            <a:r>
              <a:rPr lang="el-GR" sz="1000" b="1" dirty="0">
                <a:solidFill>
                  <a:srgbClr val="17375E"/>
                </a:solidFill>
              </a:rPr>
              <a:t>Ι</a:t>
            </a:r>
            <a:r>
              <a:rPr lang="en-US" sz="1000" b="1" dirty="0">
                <a:solidFill>
                  <a:srgbClr val="17375E"/>
                </a:solidFill>
              </a:rPr>
              <a:t> Injury and Violence Prevention Branch I Firearm injury deaths and morbidity in North Carolina, 2021</a:t>
            </a:r>
          </a:p>
        </p:txBody>
      </p:sp>
      <p:sp>
        <p:nvSpPr>
          <p:cNvPr id="7" name="TextBox 6">
            <a:extLst>
              <a:ext uri="{FF2B5EF4-FFF2-40B4-BE49-F238E27FC236}">
                <a16:creationId xmlns:a16="http://schemas.microsoft.com/office/drawing/2014/main" id="{4F341E22-4E71-E91D-CB7D-8545A19068A7}"/>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33</a:t>
            </a:r>
          </a:p>
        </p:txBody>
      </p:sp>
    </p:spTree>
    <p:extLst>
      <p:ext uri="{BB962C8B-B14F-4D97-AF65-F5344CB8AC3E}">
        <p14:creationId xmlns:p14="http://schemas.microsoft.com/office/powerpoint/2010/main" val="986708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DAC47791-4D1F-7EFA-0383-FF6B4BB18B52}"/>
              </a:ext>
            </a:extLst>
          </p:cNvPr>
          <p:cNvSpPr>
            <a:spLocks noGrp="1"/>
          </p:cNvSpPr>
          <p:nvPr>
            <p:ph type="title"/>
          </p:nvPr>
        </p:nvSpPr>
        <p:spPr>
          <a:xfrm>
            <a:off x="674369" y="624054"/>
            <a:ext cx="7843267" cy="548640"/>
          </a:xfrm>
        </p:spPr>
        <p:txBody>
          <a:bodyPr/>
          <a:lstStyle/>
          <a:p>
            <a:endParaRPr lang="en-US" dirty="0"/>
          </a:p>
        </p:txBody>
      </p:sp>
      <p:pic>
        <p:nvPicPr>
          <p:cNvPr id="7" name="Picture 6">
            <a:extLst>
              <a:ext uri="{FF2B5EF4-FFF2-40B4-BE49-F238E27FC236}">
                <a16:creationId xmlns:a16="http://schemas.microsoft.com/office/drawing/2014/main" id="{D909CBEC-9EB3-9AD6-421C-24373D2B05F2}"/>
              </a:ext>
            </a:extLst>
          </p:cNvPr>
          <p:cNvPicPr>
            <a:picLocks noChangeAspect="1"/>
          </p:cNvPicPr>
          <p:nvPr/>
        </p:nvPicPr>
        <p:blipFill rotWithShape="1">
          <a:blip r:embed="rId2"/>
          <a:srcRect l="3178"/>
          <a:stretch/>
        </p:blipFill>
        <p:spPr>
          <a:xfrm>
            <a:off x="0" y="450318"/>
            <a:ext cx="9145386" cy="5712737"/>
          </a:xfrm>
          <a:prstGeom prst="rect">
            <a:avLst/>
          </a:prstGeom>
        </p:spPr>
      </p:pic>
      <p:grpSp>
        <p:nvGrpSpPr>
          <p:cNvPr id="4" name="Group 3">
            <a:extLst>
              <a:ext uri="{FF2B5EF4-FFF2-40B4-BE49-F238E27FC236}">
                <a16:creationId xmlns:a16="http://schemas.microsoft.com/office/drawing/2014/main" id="{BF0532A0-0F0D-BC91-19B2-1D3C062AF961}"/>
              </a:ext>
            </a:extLst>
          </p:cNvPr>
          <p:cNvGrpSpPr/>
          <p:nvPr/>
        </p:nvGrpSpPr>
        <p:grpSpPr>
          <a:xfrm>
            <a:off x="8141588" y="4668011"/>
            <a:ext cx="1200152" cy="1014983"/>
            <a:chOff x="8172448" y="4878323"/>
            <a:chExt cx="1200152" cy="1014983"/>
          </a:xfrm>
        </p:grpSpPr>
        <p:pic>
          <p:nvPicPr>
            <p:cNvPr id="10" name="Picture 9">
              <a:extLst>
                <a:ext uri="{FF2B5EF4-FFF2-40B4-BE49-F238E27FC236}">
                  <a16:creationId xmlns:a16="http://schemas.microsoft.com/office/drawing/2014/main" id="{39B09195-3BBA-CDB3-7865-B54DB1C8F413}"/>
                </a:ext>
              </a:extLst>
            </p:cNvPr>
            <p:cNvPicPr>
              <a:picLocks noChangeAspect="1"/>
            </p:cNvPicPr>
            <p:nvPr/>
          </p:nvPicPr>
          <p:blipFill rotWithShape="1">
            <a:blip r:embed="rId2"/>
            <a:srcRect l="94805" t="73803" r="2872" b="19635"/>
            <a:stretch/>
          </p:blipFill>
          <p:spPr>
            <a:xfrm>
              <a:off x="8586215" y="4946904"/>
              <a:ext cx="786385" cy="877823"/>
            </a:xfrm>
            <a:prstGeom prst="rect">
              <a:avLst/>
            </a:prstGeom>
          </p:spPr>
        </p:pic>
        <p:pic>
          <p:nvPicPr>
            <p:cNvPr id="11" name="Picture 10">
              <a:extLst>
                <a:ext uri="{FF2B5EF4-FFF2-40B4-BE49-F238E27FC236}">
                  <a16:creationId xmlns:a16="http://schemas.microsoft.com/office/drawing/2014/main" id="{234D0468-8BA8-6C88-8783-8920C40A7B32}"/>
                </a:ext>
              </a:extLst>
            </p:cNvPr>
            <p:cNvPicPr>
              <a:picLocks noChangeAspect="1"/>
            </p:cNvPicPr>
            <p:nvPr/>
          </p:nvPicPr>
          <p:blipFill rotWithShape="1">
            <a:blip r:embed="rId2"/>
            <a:srcRect l="86867" t="70602" r="8753" b="11631"/>
            <a:stretch/>
          </p:blipFill>
          <p:spPr>
            <a:xfrm rot="21395817">
              <a:off x="8172448" y="4878323"/>
              <a:ext cx="413767" cy="1014983"/>
            </a:xfrm>
            <a:prstGeom prst="rect">
              <a:avLst/>
            </a:prstGeom>
          </p:spPr>
        </p:pic>
      </p:grpSp>
      <p:sp>
        <p:nvSpPr>
          <p:cNvPr id="3" name="TextBox 2">
            <a:extLst>
              <a:ext uri="{FF2B5EF4-FFF2-40B4-BE49-F238E27FC236}">
                <a16:creationId xmlns:a16="http://schemas.microsoft.com/office/drawing/2014/main" id="{57F521CA-04E5-189F-A96E-FF946C59109A}"/>
              </a:ext>
            </a:extLst>
          </p:cNvPr>
          <p:cNvSpPr txBox="1"/>
          <p:nvPr/>
        </p:nvSpPr>
        <p:spPr>
          <a:xfrm>
            <a:off x="5875713" y="6152125"/>
            <a:ext cx="2865951" cy="369332"/>
          </a:xfrm>
          <a:prstGeom prst="rect">
            <a:avLst/>
          </a:prstGeom>
          <a:noFill/>
        </p:spPr>
        <p:txBody>
          <a:bodyPr wrap="square" rtlCol="0">
            <a:spAutoFit/>
          </a:bodyPr>
          <a:lstStyle/>
          <a:p>
            <a:pPr algn="r"/>
            <a:r>
              <a:rPr lang="en-US" dirty="0">
                <a:hlinkClick r:id="rId3"/>
              </a:rPr>
              <a:t>https://www.ncsafe.org/</a:t>
            </a:r>
            <a:endParaRPr lang="en-US" dirty="0"/>
          </a:p>
        </p:txBody>
      </p:sp>
      <p:pic>
        <p:nvPicPr>
          <p:cNvPr id="5" name="Picture 4">
            <a:extLst>
              <a:ext uri="{FF2B5EF4-FFF2-40B4-BE49-F238E27FC236}">
                <a16:creationId xmlns:a16="http://schemas.microsoft.com/office/drawing/2014/main" id="{3A5B63C4-9812-F21E-5DBF-F1837102FFE9}"/>
              </a:ext>
            </a:extLst>
          </p:cNvPr>
          <p:cNvPicPr>
            <a:picLocks noChangeAspect="1"/>
          </p:cNvPicPr>
          <p:nvPr/>
        </p:nvPicPr>
        <p:blipFill>
          <a:blip r:embed="rId4"/>
          <a:stretch>
            <a:fillRect/>
          </a:stretch>
        </p:blipFill>
        <p:spPr>
          <a:xfrm>
            <a:off x="0" y="0"/>
            <a:ext cx="9144000" cy="470997"/>
          </a:xfrm>
          <a:prstGeom prst="rect">
            <a:avLst/>
          </a:prstGeom>
        </p:spPr>
      </p:pic>
      <p:sp>
        <p:nvSpPr>
          <p:cNvPr id="6" name="TextBox 5">
            <a:extLst>
              <a:ext uri="{FF2B5EF4-FFF2-40B4-BE49-F238E27FC236}">
                <a16:creationId xmlns:a16="http://schemas.microsoft.com/office/drawing/2014/main" id="{038C9FB8-4D7E-F31C-7D2C-F0CD28448E94}"/>
              </a:ext>
            </a:extLst>
          </p:cNvPr>
          <p:cNvSpPr txBox="1"/>
          <p:nvPr/>
        </p:nvSpPr>
        <p:spPr>
          <a:xfrm>
            <a:off x="248064" y="6611779"/>
            <a:ext cx="7449171" cy="246221"/>
          </a:xfrm>
          <a:prstGeom prst="rect">
            <a:avLst/>
          </a:prstGeom>
          <a:noFill/>
        </p:spPr>
        <p:txBody>
          <a:bodyPr wrap="square">
            <a:spAutoFit/>
          </a:bodyPr>
          <a:lstStyle/>
          <a:p>
            <a:r>
              <a:rPr lang="en-US" sz="1000" b="1" dirty="0">
                <a:solidFill>
                  <a:srgbClr val="17375E"/>
                </a:solidFill>
              </a:rPr>
              <a:t>NCDHHS, Division of Public Health </a:t>
            </a:r>
            <a:r>
              <a:rPr lang="el-GR" sz="1000" b="1" dirty="0">
                <a:solidFill>
                  <a:srgbClr val="17375E"/>
                </a:solidFill>
              </a:rPr>
              <a:t>Ι</a:t>
            </a:r>
            <a:r>
              <a:rPr lang="en-US" sz="1000" b="1" dirty="0">
                <a:solidFill>
                  <a:srgbClr val="17375E"/>
                </a:solidFill>
              </a:rPr>
              <a:t> Injury and Violence Prevention Branch I Firearm injury deaths and morbidity in North Carolina, 2021</a:t>
            </a:r>
          </a:p>
        </p:txBody>
      </p:sp>
      <p:sp>
        <p:nvSpPr>
          <p:cNvPr id="8" name="TextBox 7">
            <a:extLst>
              <a:ext uri="{FF2B5EF4-FFF2-40B4-BE49-F238E27FC236}">
                <a16:creationId xmlns:a16="http://schemas.microsoft.com/office/drawing/2014/main" id="{78D58925-D137-7C06-ADB5-4EE874746A4C}"/>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34</a:t>
            </a:r>
          </a:p>
        </p:txBody>
      </p:sp>
    </p:spTree>
    <p:extLst>
      <p:ext uri="{BB962C8B-B14F-4D97-AF65-F5344CB8AC3E}">
        <p14:creationId xmlns:p14="http://schemas.microsoft.com/office/powerpoint/2010/main" val="4426418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96C2C6A-05A8-8180-C7E4-F4213341CFC2}"/>
              </a:ext>
            </a:extLst>
          </p:cNvPr>
          <p:cNvSpPr txBox="1">
            <a:spLocks/>
          </p:cNvSpPr>
          <p:nvPr/>
        </p:nvSpPr>
        <p:spPr>
          <a:xfrm>
            <a:off x="415652" y="712221"/>
            <a:ext cx="8053453" cy="4048248"/>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sz="2800" dirty="0">
                <a:solidFill>
                  <a:schemeClr val="accent1">
                    <a:lumMod val="50000"/>
                  </a:schemeClr>
                </a:solidFill>
                <a:latin typeface="Arial"/>
              </a:rPr>
              <a:t>Protect your children and your community by safely securing your firearm.</a:t>
            </a:r>
          </a:p>
        </p:txBody>
      </p:sp>
      <p:cxnSp>
        <p:nvCxnSpPr>
          <p:cNvPr id="8" name="Straight Connector 7">
            <a:extLst>
              <a:ext uri="{FF2B5EF4-FFF2-40B4-BE49-F238E27FC236}">
                <a16:creationId xmlns:a16="http://schemas.microsoft.com/office/drawing/2014/main" id="{1358BDFD-BB7D-F575-A286-A4E769FDC20C}"/>
              </a:ext>
            </a:extLst>
          </p:cNvPr>
          <p:cNvCxnSpPr>
            <a:cxnSpLocks/>
          </p:cNvCxnSpPr>
          <p:nvPr/>
        </p:nvCxnSpPr>
        <p:spPr>
          <a:xfrm flipH="1">
            <a:off x="383001" y="1678726"/>
            <a:ext cx="8473977" cy="0"/>
          </a:xfrm>
          <a:prstGeom prst="line">
            <a:avLst/>
          </a:prstGeom>
          <a:ln w="57150">
            <a:solidFill>
              <a:srgbClr val="F1B93F"/>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12257BA2-4599-9B14-1C84-FE8FD91B8501}"/>
              </a:ext>
            </a:extLst>
          </p:cNvPr>
          <p:cNvPicPr>
            <a:picLocks noChangeAspect="1"/>
          </p:cNvPicPr>
          <p:nvPr/>
        </p:nvPicPr>
        <p:blipFill>
          <a:blip r:embed="rId2"/>
          <a:stretch>
            <a:fillRect/>
          </a:stretch>
        </p:blipFill>
        <p:spPr>
          <a:xfrm>
            <a:off x="702345" y="1881328"/>
            <a:ext cx="2584707" cy="2027341"/>
          </a:xfrm>
          <a:prstGeom prst="rect">
            <a:avLst/>
          </a:prstGeom>
        </p:spPr>
      </p:pic>
      <p:pic>
        <p:nvPicPr>
          <p:cNvPr id="17" name="Picture 16">
            <a:extLst>
              <a:ext uri="{FF2B5EF4-FFF2-40B4-BE49-F238E27FC236}">
                <a16:creationId xmlns:a16="http://schemas.microsoft.com/office/drawing/2014/main" id="{68AB3E85-ADEB-A683-22B6-AE90CA5DF0AD}"/>
              </a:ext>
            </a:extLst>
          </p:cNvPr>
          <p:cNvPicPr>
            <a:picLocks noChangeAspect="1"/>
          </p:cNvPicPr>
          <p:nvPr/>
        </p:nvPicPr>
        <p:blipFill>
          <a:blip r:embed="rId3"/>
          <a:stretch>
            <a:fillRect/>
          </a:stretch>
        </p:blipFill>
        <p:spPr>
          <a:xfrm>
            <a:off x="4251261" y="1879984"/>
            <a:ext cx="2639829" cy="1978341"/>
          </a:xfrm>
          <a:prstGeom prst="rect">
            <a:avLst/>
          </a:prstGeom>
        </p:spPr>
      </p:pic>
      <p:pic>
        <p:nvPicPr>
          <p:cNvPr id="19" name="Picture 18">
            <a:extLst>
              <a:ext uri="{FF2B5EF4-FFF2-40B4-BE49-F238E27FC236}">
                <a16:creationId xmlns:a16="http://schemas.microsoft.com/office/drawing/2014/main" id="{C0B98B4C-CD36-10E3-310A-A1A6FC610B40}"/>
              </a:ext>
            </a:extLst>
          </p:cNvPr>
          <p:cNvPicPr>
            <a:picLocks noChangeAspect="1"/>
          </p:cNvPicPr>
          <p:nvPr/>
        </p:nvPicPr>
        <p:blipFill>
          <a:blip r:embed="rId4"/>
          <a:stretch>
            <a:fillRect/>
          </a:stretch>
        </p:blipFill>
        <p:spPr>
          <a:xfrm>
            <a:off x="710891" y="4065500"/>
            <a:ext cx="3086948" cy="2131464"/>
          </a:xfrm>
          <a:prstGeom prst="rect">
            <a:avLst/>
          </a:prstGeom>
        </p:spPr>
      </p:pic>
      <p:pic>
        <p:nvPicPr>
          <p:cNvPr id="21" name="Picture 20">
            <a:extLst>
              <a:ext uri="{FF2B5EF4-FFF2-40B4-BE49-F238E27FC236}">
                <a16:creationId xmlns:a16="http://schemas.microsoft.com/office/drawing/2014/main" id="{5661802D-DAE8-ACCE-DDF4-618ED399B5CF}"/>
              </a:ext>
            </a:extLst>
          </p:cNvPr>
          <p:cNvPicPr>
            <a:picLocks noChangeAspect="1"/>
          </p:cNvPicPr>
          <p:nvPr/>
        </p:nvPicPr>
        <p:blipFill>
          <a:blip r:embed="rId5"/>
          <a:stretch>
            <a:fillRect/>
          </a:stretch>
        </p:blipFill>
        <p:spPr>
          <a:xfrm>
            <a:off x="4312375" y="4083219"/>
            <a:ext cx="3840309" cy="2162088"/>
          </a:xfrm>
          <a:prstGeom prst="rect">
            <a:avLst/>
          </a:prstGeom>
        </p:spPr>
      </p:pic>
      <p:pic>
        <p:nvPicPr>
          <p:cNvPr id="26" name="Picture 25">
            <a:extLst>
              <a:ext uri="{FF2B5EF4-FFF2-40B4-BE49-F238E27FC236}">
                <a16:creationId xmlns:a16="http://schemas.microsoft.com/office/drawing/2014/main" id="{64C7ED20-854E-3A42-C4FF-D1398303A3D3}"/>
              </a:ext>
            </a:extLst>
          </p:cNvPr>
          <p:cNvPicPr>
            <a:picLocks noChangeAspect="1"/>
          </p:cNvPicPr>
          <p:nvPr/>
        </p:nvPicPr>
        <p:blipFill rotWithShape="1">
          <a:blip r:embed="rId6"/>
          <a:srcRect b="10901"/>
          <a:stretch/>
        </p:blipFill>
        <p:spPr>
          <a:xfrm>
            <a:off x="7377282" y="6015811"/>
            <a:ext cx="1491773" cy="542513"/>
          </a:xfrm>
          <a:prstGeom prst="rect">
            <a:avLst/>
          </a:prstGeom>
        </p:spPr>
      </p:pic>
      <p:sp>
        <p:nvSpPr>
          <p:cNvPr id="27" name="Rectangle 26">
            <a:extLst>
              <a:ext uri="{FF2B5EF4-FFF2-40B4-BE49-F238E27FC236}">
                <a16:creationId xmlns:a16="http://schemas.microsoft.com/office/drawing/2014/main" id="{679D82AD-4E51-B0F0-D41B-A7C7E0AD913B}"/>
              </a:ext>
            </a:extLst>
          </p:cNvPr>
          <p:cNvSpPr/>
          <p:nvPr/>
        </p:nvSpPr>
        <p:spPr>
          <a:xfrm>
            <a:off x="3232757" y="4475285"/>
            <a:ext cx="724855" cy="1099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C440ED3-4AAE-8F6F-E285-FC0C1D3AB7AC}"/>
              </a:ext>
            </a:extLst>
          </p:cNvPr>
          <p:cNvSpPr/>
          <p:nvPr/>
        </p:nvSpPr>
        <p:spPr>
          <a:xfrm>
            <a:off x="6891090" y="4424533"/>
            <a:ext cx="1356095" cy="1099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3">
            <a:extLst>
              <a:ext uri="{FF2B5EF4-FFF2-40B4-BE49-F238E27FC236}">
                <a16:creationId xmlns:a16="http://schemas.microsoft.com/office/drawing/2014/main" id="{518C617E-E096-1EDA-8EE0-75F72F02177E}"/>
              </a:ext>
            </a:extLst>
          </p:cNvPr>
          <p:cNvSpPr txBox="1">
            <a:spLocks/>
          </p:cNvSpPr>
          <p:nvPr/>
        </p:nvSpPr>
        <p:spPr>
          <a:xfrm>
            <a:off x="4639798" y="6225524"/>
            <a:ext cx="3804158" cy="330200"/>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hlinkClick r:id="rId7"/>
              </a:rPr>
              <a:t>https://www.ncsafe.org/safestorage/</a:t>
            </a:r>
            <a:r>
              <a:rPr lang="en-US"/>
              <a:t> </a:t>
            </a:r>
            <a:endParaRPr lang="en-US" dirty="0"/>
          </a:p>
        </p:txBody>
      </p:sp>
      <p:sp>
        <p:nvSpPr>
          <p:cNvPr id="31" name="Text Placeholder 30">
            <a:extLst>
              <a:ext uri="{FF2B5EF4-FFF2-40B4-BE49-F238E27FC236}">
                <a16:creationId xmlns:a16="http://schemas.microsoft.com/office/drawing/2014/main" id="{02F90EF1-0255-FB98-6CA9-70FA8BA01234}"/>
              </a:ext>
            </a:extLst>
          </p:cNvPr>
          <p:cNvSpPr>
            <a:spLocks noGrp="1"/>
          </p:cNvSpPr>
          <p:nvPr>
            <p:ph type="body" sz="quarter" idx="11"/>
          </p:nvPr>
        </p:nvSpPr>
        <p:spPr/>
        <p:txBody>
          <a:bodyPr/>
          <a:lstStyle/>
          <a:p>
            <a:endParaRPr lang="en-US"/>
          </a:p>
        </p:txBody>
      </p:sp>
      <p:pic>
        <p:nvPicPr>
          <p:cNvPr id="2" name="Picture 1">
            <a:extLst>
              <a:ext uri="{FF2B5EF4-FFF2-40B4-BE49-F238E27FC236}">
                <a16:creationId xmlns:a16="http://schemas.microsoft.com/office/drawing/2014/main" id="{ED621BAD-BD88-989F-3605-CDB89C333E43}"/>
              </a:ext>
            </a:extLst>
          </p:cNvPr>
          <p:cNvPicPr>
            <a:picLocks noChangeAspect="1"/>
          </p:cNvPicPr>
          <p:nvPr/>
        </p:nvPicPr>
        <p:blipFill>
          <a:blip r:embed="rId8"/>
          <a:stretch>
            <a:fillRect/>
          </a:stretch>
        </p:blipFill>
        <p:spPr>
          <a:xfrm>
            <a:off x="0" y="0"/>
            <a:ext cx="9144000" cy="470997"/>
          </a:xfrm>
          <a:prstGeom prst="rect">
            <a:avLst/>
          </a:prstGeom>
        </p:spPr>
      </p:pic>
      <p:sp>
        <p:nvSpPr>
          <p:cNvPr id="3" name="TextBox 2">
            <a:extLst>
              <a:ext uri="{FF2B5EF4-FFF2-40B4-BE49-F238E27FC236}">
                <a16:creationId xmlns:a16="http://schemas.microsoft.com/office/drawing/2014/main" id="{6A62421F-023C-70B1-8406-24940D2AA555}"/>
              </a:ext>
            </a:extLst>
          </p:cNvPr>
          <p:cNvSpPr txBox="1"/>
          <p:nvPr/>
        </p:nvSpPr>
        <p:spPr>
          <a:xfrm>
            <a:off x="248064" y="6611779"/>
            <a:ext cx="7449171" cy="246221"/>
          </a:xfrm>
          <a:prstGeom prst="rect">
            <a:avLst/>
          </a:prstGeom>
          <a:noFill/>
        </p:spPr>
        <p:txBody>
          <a:bodyPr wrap="square">
            <a:spAutoFit/>
          </a:bodyPr>
          <a:lstStyle/>
          <a:p>
            <a:r>
              <a:rPr lang="en-US" sz="1000" b="1" dirty="0">
                <a:solidFill>
                  <a:srgbClr val="17375E"/>
                </a:solidFill>
              </a:rPr>
              <a:t>NCDHHS, Division of Public Health </a:t>
            </a:r>
            <a:r>
              <a:rPr lang="el-GR" sz="1000" b="1" dirty="0">
                <a:solidFill>
                  <a:srgbClr val="17375E"/>
                </a:solidFill>
              </a:rPr>
              <a:t>Ι</a:t>
            </a:r>
            <a:r>
              <a:rPr lang="en-US" sz="1000" b="1" dirty="0">
                <a:solidFill>
                  <a:srgbClr val="17375E"/>
                </a:solidFill>
              </a:rPr>
              <a:t> Injury and Violence Prevention Branch I Firearm injury deaths and morbidity in North Carolina, 2021</a:t>
            </a:r>
          </a:p>
        </p:txBody>
      </p:sp>
      <p:sp>
        <p:nvSpPr>
          <p:cNvPr id="4" name="TextBox 3">
            <a:extLst>
              <a:ext uri="{FF2B5EF4-FFF2-40B4-BE49-F238E27FC236}">
                <a16:creationId xmlns:a16="http://schemas.microsoft.com/office/drawing/2014/main" id="{F5E2DB6B-E3D7-F345-6CC6-8A3712D80CC4}"/>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35</a:t>
            </a:r>
          </a:p>
        </p:txBody>
      </p:sp>
    </p:spTree>
    <p:extLst>
      <p:ext uri="{BB962C8B-B14F-4D97-AF65-F5344CB8AC3E}">
        <p14:creationId xmlns:p14="http://schemas.microsoft.com/office/powerpoint/2010/main" val="28321601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6A0033-DBE2-0600-B65C-6A1D18109A4B}"/>
              </a:ext>
            </a:extLst>
          </p:cNvPr>
          <p:cNvPicPr>
            <a:picLocks noChangeAspect="1"/>
          </p:cNvPicPr>
          <p:nvPr/>
        </p:nvPicPr>
        <p:blipFill rotWithShape="1">
          <a:blip r:embed="rId2"/>
          <a:srcRect l="73074" t="6046" b="50498"/>
          <a:stretch/>
        </p:blipFill>
        <p:spPr>
          <a:xfrm>
            <a:off x="1973471" y="3736221"/>
            <a:ext cx="1877181" cy="2516230"/>
          </a:xfrm>
          <a:prstGeom prst="rect">
            <a:avLst/>
          </a:prstGeom>
        </p:spPr>
      </p:pic>
      <p:sp>
        <p:nvSpPr>
          <p:cNvPr id="2" name="Title 1">
            <a:extLst>
              <a:ext uri="{FF2B5EF4-FFF2-40B4-BE49-F238E27FC236}">
                <a16:creationId xmlns:a16="http://schemas.microsoft.com/office/drawing/2014/main" id="{E80CFDA5-987D-205C-A208-21F31275373B}"/>
              </a:ext>
            </a:extLst>
          </p:cNvPr>
          <p:cNvSpPr>
            <a:spLocks noGrp="1"/>
          </p:cNvSpPr>
          <p:nvPr>
            <p:ph type="title"/>
          </p:nvPr>
        </p:nvSpPr>
        <p:spPr>
          <a:xfrm>
            <a:off x="1113989" y="723848"/>
            <a:ext cx="7843267" cy="548640"/>
          </a:xfrm>
        </p:spPr>
        <p:txBody>
          <a:bodyPr/>
          <a:lstStyle/>
          <a:p>
            <a:r>
              <a:rPr lang="en-US" dirty="0"/>
              <a:t>Ways To Lock Your Firearm</a:t>
            </a:r>
          </a:p>
        </p:txBody>
      </p:sp>
      <p:sp>
        <p:nvSpPr>
          <p:cNvPr id="3" name="Text Placeholder 2">
            <a:extLst>
              <a:ext uri="{FF2B5EF4-FFF2-40B4-BE49-F238E27FC236}">
                <a16:creationId xmlns:a16="http://schemas.microsoft.com/office/drawing/2014/main" id="{F214D680-AE19-1FEF-AFF2-8E890A2F2B8C}"/>
              </a:ext>
            </a:extLst>
          </p:cNvPr>
          <p:cNvSpPr>
            <a:spLocks noGrp="1"/>
          </p:cNvSpPr>
          <p:nvPr>
            <p:ph type="body" sz="quarter" idx="10"/>
          </p:nvPr>
        </p:nvSpPr>
        <p:spPr>
          <a:xfrm>
            <a:off x="1113989" y="1308616"/>
            <a:ext cx="6843054" cy="4795307"/>
          </a:xfrm>
        </p:spPr>
        <p:txBody>
          <a:bodyPr/>
          <a:lstStyle/>
          <a:p>
            <a:pPr marL="0" indent="0">
              <a:buNone/>
            </a:pPr>
            <a:r>
              <a:rPr lang="en-US" sz="1800" dirty="0"/>
              <a:t>There are many ways to prevent your gun from being stolen or fired by somebody else. </a:t>
            </a:r>
          </a:p>
        </p:txBody>
      </p:sp>
      <p:sp>
        <p:nvSpPr>
          <p:cNvPr id="4" name="Text Placeholder 3">
            <a:extLst>
              <a:ext uri="{FF2B5EF4-FFF2-40B4-BE49-F238E27FC236}">
                <a16:creationId xmlns:a16="http://schemas.microsoft.com/office/drawing/2014/main" id="{78B77A5D-4D4A-29C6-4423-D84ADEC9764E}"/>
              </a:ext>
            </a:extLst>
          </p:cNvPr>
          <p:cNvSpPr>
            <a:spLocks noGrp="1"/>
          </p:cNvSpPr>
          <p:nvPr>
            <p:ph type="body" sz="quarter" idx="11"/>
          </p:nvPr>
        </p:nvSpPr>
        <p:spPr>
          <a:xfrm>
            <a:off x="4639798" y="6225524"/>
            <a:ext cx="3804158" cy="330200"/>
          </a:xfrm>
        </p:spPr>
        <p:txBody>
          <a:bodyPr/>
          <a:lstStyle/>
          <a:p>
            <a:r>
              <a:rPr lang="en-US" dirty="0">
                <a:hlinkClick r:id="rId3"/>
              </a:rPr>
              <a:t>https://www.ncsafe.org/safestorage/</a:t>
            </a:r>
            <a:r>
              <a:rPr lang="en-US" dirty="0"/>
              <a:t> </a:t>
            </a:r>
          </a:p>
        </p:txBody>
      </p:sp>
      <p:pic>
        <p:nvPicPr>
          <p:cNvPr id="7" name="Picture 6">
            <a:extLst>
              <a:ext uri="{FF2B5EF4-FFF2-40B4-BE49-F238E27FC236}">
                <a16:creationId xmlns:a16="http://schemas.microsoft.com/office/drawing/2014/main" id="{7619C476-7516-1669-3B4B-95555C5D030A}"/>
              </a:ext>
            </a:extLst>
          </p:cNvPr>
          <p:cNvPicPr>
            <a:picLocks noChangeAspect="1"/>
          </p:cNvPicPr>
          <p:nvPr/>
        </p:nvPicPr>
        <p:blipFill rotWithShape="1">
          <a:blip r:embed="rId2"/>
          <a:srcRect l="72173" t="60855"/>
          <a:stretch/>
        </p:blipFill>
        <p:spPr>
          <a:xfrm>
            <a:off x="7017160" y="2216597"/>
            <a:ext cx="1940096" cy="2266675"/>
          </a:xfrm>
          <a:prstGeom prst="rect">
            <a:avLst/>
          </a:prstGeom>
        </p:spPr>
      </p:pic>
      <p:pic>
        <p:nvPicPr>
          <p:cNvPr id="9" name="Picture 8">
            <a:extLst>
              <a:ext uri="{FF2B5EF4-FFF2-40B4-BE49-F238E27FC236}">
                <a16:creationId xmlns:a16="http://schemas.microsoft.com/office/drawing/2014/main" id="{88418A28-70FE-7BD8-A1C2-0BCD78606946}"/>
              </a:ext>
            </a:extLst>
          </p:cNvPr>
          <p:cNvPicPr>
            <a:picLocks noChangeAspect="1"/>
          </p:cNvPicPr>
          <p:nvPr/>
        </p:nvPicPr>
        <p:blipFill rotWithShape="1">
          <a:blip r:embed="rId4"/>
          <a:srcRect b="10901"/>
          <a:stretch/>
        </p:blipFill>
        <p:spPr>
          <a:xfrm>
            <a:off x="7377282" y="6015811"/>
            <a:ext cx="1491773" cy="542513"/>
          </a:xfrm>
          <a:prstGeom prst="rect">
            <a:avLst/>
          </a:prstGeom>
        </p:spPr>
      </p:pic>
      <p:sp>
        <p:nvSpPr>
          <p:cNvPr id="10" name="Title 1">
            <a:extLst>
              <a:ext uri="{FF2B5EF4-FFF2-40B4-BE49-F238E27FC236}">
                <a16:creationId xmlns:a16="http://schemas.microsoft.com/office/drawing/2014/main" id="{9D15C1C7-8DF1-1A67-F3DF-FFFFB52462F4}"/>
              </a:ext>
            </a:extLst>
          </p:cNvPr>
          <p:cNvSpPr txBox="1">
            <a:spLocks/>
          </p:cNvSpPr>
          <p:nvPr/>
        </p:nvSpPr>
        <p:spPr>
          <a:xfrm>
            <a:off x="151887" y="541301"/>
            <a:ext cx="1199503" cy="650120"/>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sz="11500" dirty="0">
                <a:solidFill>
                  <a:srgbClr val="1F497D">
                    <a:lumMod val="75000"/>
                  </a:srgbClr>
                </a:solidFill>
                <a:latin typeface="Arial"/>
              </a:rPr>
              <a:t>5</a:t>
            </a:r>
          </a:p>
        </p:txBody>
      </p:sp>
      <p:cxnSp>
        <p:nvCxnSpPr>
          <p:cNvPr id="11" name="Straight Connector 10">
            <a:extLst>
              <a:ext uri="{FF2B5EF4-FFF2-40B4-BE49-F238E27FC236}">
                <a16:creationId xmlns:a16="http://schemas.microsoft.com/office/drawing/2014/main" id="{632FFE63-7D66-5EE3-7019-724D3E5A1183}"/>
              </a:ext>
            </a:extLst>
          </p:cNvPr>
          <p:cNvCxnSpPr>
            <a:cxnSpLocks/>
          </p:cNvCxnSpPr>
          <p:nvPr/>
        </p:nvCxnSpPr>
        <p:spPr>
          <a:xfrm flipH="1">
            <a:off x="1183105" y="1272488"/>
            <a:ext cx="7591618" cy="0"/>
          </a:xfrm>
          <a:prstGeom prst="line">
            <a:avLst/>
          </a:prstGeom>
          <a:ln w="57150">
            <a:solidFill>
              <a:srgbClr val="F1B93F"/>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2491AE83-91D4-D349-529E-5B2057D5040D}"/>
              </a:ext>
            </a:extLst>
          </p:cNvPr>
          <p:cNvPicPr>
            <a:picLocks noChangeAspect="1"/>
          </p:cNvPicPr>
          <p:nvPr/>
        </p:nvPicPr>
        <p:blipFill rotWithShape="1">
          <a:blip r:embed="rId5"/>
          <a:srcRect l="37834" t="6047" r="37397" b="57560"/>
          <a:stretch/>
        </p:blipFill>
        <p:spPr>
          <a:xfrm>
            <a:off x="237003" y="2188253"/>
            <a:ext cx="1726830" cy="2107319"/>
          </a:xfrm>
          <a:prstGeom prst="rect">
            <a:avLst/>
          </a:prstGeom>
        </p:spPr>
      </p:pic>
      <p:pic>
        <p:nvPicPr>
          <p:cNvPr id="14" name="Picture 13">
            <a:extLst>
              <a:ext uri="{FF2B5EF4-FFF2-40B4-BE49-F238E27FC236}">
                <a16:creationId xmlns:a16="http://schemas.microsoft.com/office/drawing/2014/main" id="{460A86D2-B47F-6BBC-6A3E-62089971FAB1}"/>
              </a:ext>
            </a:extLst>
          </p:cNvPr>
          <p:cNvPicPr>
            <a:picLocks noChangeAspect="1"/>
          </p:cNvPicPr>
          <p:nvPr/>
        </p:nvPicPr>
        <p:blipFill rotWithShape="1">
          <a:blip r:embed="rId2"/>
          <a:srcRect l="38707" t="60855" r="36134"/>
          <a:stretch/>
        </p:blipFill>
        <p:spPr>
          <a:xfrm>
            <a:off x="5332557" y="3780181"/>
            <a:ext cx="1754043" cy="2266674"/>
          </a:xfrm>
          <a:prstGeom prst="rect">
            <a:avLst/>
          </a:prstGeom>
        </p:spPr>
      </p:pic>
      <p:pic>
        <p:nvPicPr>
          <p:cNvPr id="15" name="Picture 14">
            <a:extLst>
              <a:ext uri="{FF2B5EF4-FFF2-40B4-BE49-F238E27FC236}">
                <a16:creationId xmlns:a16="http://schemas.microsoft.com/office/drawing/2014/main" id="{F05AA8C8-5622-7E9B-0229-32A247DBC23A}"/>
              </a:ext>
            </a:extLst>
          </p:cNvPr>
          <p:cNvPicPr>
            <a:picLocks noChangeAspect="1"/>
          </p:cNvPicPr>
          <p:nvPr/>
        </p:nvPicPr>
        <p:blipFill rotWithShape="1">
          <a:blip r:embed="rId2"/>
          <a:srcRect l="3865" t="60855" r="69702" b="3241"/>
          <a:stretch/>
        </p:blipFill>
        <p:spPr>
          <a:xfrm>
            <a:off x="3651307" y="2216599"/>
            <a:ext cx="1842859" cy="2078974"/>
          </a:xfrm>
          <a:prstGeom prst="rect">
            <a:avLst/>
          </a:prstGeom>
        </p:spPr>
      </p:pic>
      <p:pic>
        <p:nvPicPr>
          <p:cNvPr id="5" name="Picture 4">
            <a:extLst>
              <a:ext uri="{FF2B5EF4-FFF2-40B4-BE49-F238E27FC236}">
                <a16:creationId xmlns:a16="http://schemas.microsoft.com/office/drawing/2014/main" id="{15D6784D-1758-E870-8431-B324362C834D}"/>
              </a:ext>
            </a:extLst>
          </p:cNvPr>
          <p:cNvPicPr>
            <a:picLocks noChangeAspect="1"/>
          </p:cNvPicPr>
          <p:nvPr/>
        </p:nvPicPr>
        <p:blipFill>
          <a:blip r:embed="rId6"/>
          <a:stretch>
            <a:fillRect/>
          </a:stretch>
        </p:blipFill>
        <p:spPr>
          <a:xfrm>
            <a:off x="0" y="0"/>
            <a:ext cx="9144000" cy="470997"/>
          </a:xfrm>
          <a:prstGeom prst="rect">
            <a:avLst/>
          </a:prstGeom>
        </p:spPr>
      </p:pic>
      <p:sp>
        <p:nvSpPr>
          <p:cNvPr id="8" name="TextBox 7">
            <a:extLst>
              <a:ext uri="{FF2B5EF4-FFF2-40B4-BE49-F238E27FC236}">
                <a16:creationId xmlns:a16="http://schemas.microsoft.com/office/drawing/2014/main" id="{C76D351A-32F6-AB48-F41A-E97E2468EC27}"/>
              </a:ext>
            </a:extLst>
          </p:cNvPr>
          <p:cNvSpPr txBox="1"/>
          <p:nvPr/>
        </p:nvSpPr>
        <p:spPr>
          <a:xfrm>
            <a:off x="248064" y="6611779"/>
            <a:ext cx="7449171" cy="246221"/>
          </a:xfrm>
          <a:prstGeom prst="rect">
            <a:avLst/>
          </a:prstGeom>
          <a:noFill/>
        </p:spPr>
        <p:txBody>
          <a:bodyPr wrap="square">
            <a:spAutoFit/>
          </a:bodyPr>
          <a:lstStyle/>
          <a:p>
            <a:r>
              <a:rPr lang="en-US" sz="1000" b="1" dirty="0">
                <a:solidFill>
                  <a:srgbClr val="17375E"/>
                </a:solidFill>
              </a:rPr>
              <a:t>NCDHHS, Division of Public Health </a:t>
            </a:r>
            <a:r>
              <a:rPr lang="el-GR" sz="1000" b="1" dirty="0">
                <a:solidFill>
                  <a:srgbClr val="17375E"/>
                </a:solidFill>
              </a:rPr>
              <a:t>Ι</a:t>
            </a:r>
            <a:r>
              <a:rPr lang="en-US" sz="1000" b="1" dirty="0">
                <a:solidFill>
                  <a:srgbClr val="17375E"/>
                </a:solidFill>
              </a:rPr>
              <a:t> Injury and Violence Prevention Branch I Firearm injury deaths and morbidity in North Carolina, 2021</a:t>
            </a:r>
          </a:p>
        </p:txBody>
      </p:sp>
      <p:sp>
        <p:nvSpPr>
          <p:cNvPr id="12" name="TextBox 11">
            <a:extLst>
              <a:ext uri="{FF2B5EF4-FFF2-40B4-BE49-F238E27FC236}">
                <a16:creationId xmlns:a16="http://schemas.microsoft.com/office/drawing/2014/main" id="{9880DAFA-31B4-6B16-D3E5-7E0776713A60}"/>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36</a:t>
            </a:r>
          </a:p>
        </p:txBody>
      </p:sp>
    </p:spTree>
    <p:extLst>
      <p:ext uri="{BB962C8B-B14F-4D97-AF65-F5344CB8AC3E}">
        <p14:creationId xmlns:p14="http://schemas.microsoft.com/office/powerpoint/2010/main" val="17295902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7178" y="688062"/>
            <a:ext cx="8597647" cy="548640"/>
          </a:xfrm>
        </p:spPr>
        <p:txBody>
          <a:bodyPr/>
          <a:lstStyle/>
          <a:p>
            <a:r>
              <a:rPr lang="en-US" dirty="0">
                <a:solidFill>
                  <a:schemeClr val="accent1">
                    <a:lumMod val="50000"/>
                  </a:schemeClr>
                </a:solidFill>
              </a:rPr>
              <a:t>Where to find more data on firearm injury?</a:t>
            </a:r>
          </a:p>
        </p:txBody>
      </p:sp>
      <p:sp>
        <p:nvSpPr>
          <p:cNvPr id="8" name="Text Placeholder 7">
            <a:extLst>
              <a:ext uri="{FF2B5EF4-FFF2-40B4-BE49-F238E27FC236}">
                <a16:creationId xmlns:a16="http://schemas.microsoft.com/office/drawing/2014/main" id="{EAD412DD-929A-7CC4-4C39-6360F2A3884B}"/>
              </a:ext>
            </a:extLst>
          </p:cNvPr>
          <p:cNvSpPr>
            <a:spLocks noGrp="1"/>
          </p:cNvSpPr>
          <p:nvPr>
            <p:ph type="body" sz="quarter" idx="10"/>
          </p:nvPr>
        </p:nvSpPr>
        <p:spPr>
          <a:xfrm>
            <a:off x="606341" y="1440181"/>
            <a:ext cx="7979322" cy="3596480"/>
          </a:xfrm>
        </p:spPr>
        <p:txBody>
          <a:bodyPr/>
          <a:lstStyle/>
          <a:p>
            <a:r>
              <a:rPr lang="en-US" sz="2400" dirty="0">
                <a:latin typeface="+mn-lt"/>
              </a:rPr>
              <a:t>NC Injury and Violence Prevention Branch </a:t>
            </a:r>
            <a:r>
              <a:rPr lang="en-US" sz="2400" dirty="0">
                <a:solidFill>
                  <a:schemeClr val="accent1">
                    <a:lumMod val="75000"/>
                  </a:schemeClr>
                </a:solidFill>
                <a:latin typeface="+mn-lt"/>
                <a:hlinkClick r:id="rId2">
                  <a:extLst>
                    <a:ext uri="{A12FA001-AC4F-418D-AE19-62706E023703}">
                      <ahyp:hlinkClr xmlns:ahyp="http://schemas.microsoft.com/office/drawing/2018/hyperlinkcolor" val="tx"/>
                    </a:ext>
                  </a:extLst>
                </a:hlinkClick>
              </a:rPr>
              <a:t>Firearm Data Page</a:t>
            </a:r>
            <a:endParaRPr lang="en-US" sz="2400" dirty="0">
              <a:solidFill>
                <a:schemeClr val="accent1">
                  <a:lumMod val="75000"/>
                </a:schemeClr>
              </a:solidFill>
              <a:latin typeface="+mn-lt"/>
            </a:endParaRPr>
          </a:p>
          <a:p>
            <a:pPr marL="800080" lvl="1" indent="-285743">
              <a:buFont typeface="Arial" panose="020B0604020202020204" pitchFamily="34" charset="0"/>
              <a:buChar char="•"/>
            </a:pPr>
            <a:r>
              <a:rPr lang="en-US" b="0" dirty="0">
                <a:latin typeface="+mn-lt"/>
              </a:rPr>
              <a:t>NC-VDRS Annual Report</a:t>
            </a:r>
          </a:p>
          <a:p>
            <a:pPr marL="800080" lvl="1" indent="-285743">
              <a:buFont typeface="Arial" panose="020B0604020202020204" pitchFamily="34" charset="0"/>
              <a:buChar char="•"/>
            </a:pPr>
            <a:r>
              <a:rPr lang="en-US" b="0" dirty="0">
                <a:latin typeface="+mn-lt"/>
              </a:rPr>
              <a:t>NC-VDRS Fact Sheets</a:t>
            </a:r>
            <a:endParaRPr lang="en-US" b="0" dirty="0">
              <a:solidFill>
                <a:srgbClr val="0563C1"/>
              </a:solidFill>
              <a:latin typeface="+mn-lt"/>
              <a:hlinkClick r:id="" action="ppaction://noaction">
                <a:extLst>
                  <a:ext uri="{A12FA001-AC4F-418D-AE19-62706E023703}">
                    <ahyp:hlinkClr xmlns:ahyp="http://schemas.microsoft.com/office/drawing/2018/hyperlinkcolor" val="tx"/>
                  </a:ext>
                </a:extLst>
              </a:hlinkClick>
            </a:endParaRPr>
          </a:p>
          <a:p>
            <a:pPr marL="800080" lvl="1" indent="-285743">
              <a:buFont typeface="Arial" panose="020B0604020202020204" pitchFamily="34" charset="0"/>
              <a:buChar char="•"/>
            </a:pPr>
            <a:r>
              <a:rPr lang="en-US" b="0" dirty="0">
                <a:solidFill>
                  <a:schemeClr val="accent1">
                    <a:lumMod val="75000"/>
                  </a:schemeClr>
                </a:solidFill>
                <a:latin typeface="+mn-lt"/>
                <a:hlinkClick r:id="" action="ppaction://noaction">
                  <a:extLst>
                    <a:ext uri="{A12FA001-AC4F-418D-AE19-62706E023703}">
                      <ahyp:hlinkClr xmlns:ahyp="http://schemas.microsoft.com/office/drawing/2018/hyperlinkcolor" val="tx"/>
                    </a:ext>
                  </a:extLst>
                </a:hlinkClick>
              </a:rPr>
              <a:t>NC-VDRS Data Dashboard</a:t>
            </a:r>
            <a:endParaRPr lang="en-US" b="0" dirty="0">
              <a:solidFill>
                <a:schemeClr val="accent1">
                  <a:lumMod val="75000"/>
                </a:schemeClr>
              </a:solidFill>
              <a:latin typeface="+mn-lt"/>
            </a:endParaRPr>
          </a:p>
          <a:p>
            <a:pPr marL="800080" lvl="1" indent="-285743">
              <a:buFont typeface="Arial" panose="020B0604020202020204" pitchFamily="34" charset="0"/>
              <a:buChar char="•"/>
            </a:pPr>
            <a:r>
              <a:rPr lang="en-US" b="0" dirty="0">
                <a:latin typeface="+mn-lt"/>
              </a:rPr>
              <a:t>NC DETECT quarterly NC-FASTER reports</a:t>
            </a:r>
          </a:p>
          <a:p>
            <a:r>
              <a:rPr lang="en-US" sz="2400" dirty="0">
                <a:latin typeface="+mn-lt"/>
              </a:rPr>
              <a:t>State Center for Health Statistics (SCHS) Death Certificate Data </a:t>
            </a:r>
          </a:p>
          <a:p>
            <a:pPr marL="800080" lvl="1" indent="-285743">
              <a:buFont typeface="Arial" panose="020B0604020202020204" pitchFamily="34" charset="0"/>
              <a:buChar char="•"/>
            </a:pPr>
            <a:r>
              <a:rPr lang="en-US" dirty="0">
                <a:solidFill>
                  <a:schemeClr val="accent1">
                    <a:lumMod val="75000"/>
                  </a:schemeClr>
                </a:solidFill>
                <a:latin typeface="+mn-lt"/>
                <a:hlinkClick r:id="rId3">
                  <a:extLst>
                    <a:ext uri="{A12FA001-AC4F-418D-AE19-62706E023703}">
                      <ahyp:hlinkClr xmlns:ahyp="http://schemas.microsoft.com/office/drawing/2018/hyperlinkcolor" val="tx"/>
                    </a:ext>
                  </a:extLst>
                </a:hlinkClick>
              </a:rPr>
              <a:t>NC Health Data Query System</a:t>
            </a:r>
            <a:endParaRPr lang="en-US" dirty="0">
              <a:solidFill>
                <a:schemeClr val="accent1">
                  <a:lumMod val="75000"/>
                </a:schemeClr>
              </a:solidFill>
              <a:latin typeface="+mn-lt"/>
            </a:endParaRPr>
          </a:p>
          <a:p>
            <a:r>
              <a:rPr lang="en-US" sz="2400" dirty="0">
                <a:latin typeface="+mn-lt"/>
              </a:rPr>
              <a:t>CDC WISQARS –  </a:t>
            </a:r>
            <a:r>
              <a:rPr lang="en-US" sz="2400" dirty="0">
                <a:solidFill>
                  <a:schemeClr val="accent1">
                    <a:lumMod val="75000"/>
                  </a:schemeClr>
                </a:solidFill>
                <a:latin typeface="+mn-lt"/>
                <a:hlinkClick r:id="rId4">
                  <a:extLst>
                    <a:ext uri="{A12FA001-AC4F-418D-AE19-62706E023703}">
                      <ahyp:hlinkClr xmlns:ahyp="http://schemas.microsoft.com/office/drawing/2018/hyperlinkcolor" val="tx"/>
                    </a:ext>
                  </a:extLst>
                </a:hlinkClick>
              </a:rPr>
              <a:t>Fatal Injury and Violence Data</a:t>
            </a:r>
            <a:endParaRPr lang="en-US" sz="2400" dirty="0">
              <a:solidFill>
                <a:schemeClr val="accent1">
                  <a:lumMod val="75000"/>
                </a:schemeClr>
              </a:solidFill>
              <a:latin typeface="+mn-lt"/>
            </a:endParaRPr>
          </a:p>
          <a:p>
            <a:r>
              <a:rPr lang="en-US" sz="2400" dirty="0">
                <a:latin typeface="+mn-lt"/>
              </a:rPr>
              <a:t>CDC NVDRS - </a:t>
            </a:r>
            <a:r>
              <a:rPr lang="en-US" sz="2400" dirty="0">
                <a:solidFill>
                  <a:schemeClr val="accent1">
                    <a:lumMod val="75000"/>
                  </a:schemeClr>
                </a:solidFill>
                <a:latin typeface="+mn-lt"/>
                <a:hlinkClick r:id="rId5">
                  <a:extLst>
                    <a:ext uri="{A12FA001-AC4F-418D-AE19-62706E023703}">
                      <ahyp:hlinkClr xmlns:ahyp="http://schemas.microsoft.com/office/drawing/2018/hyperlinkcolor" val="tx"/>
                    </a:ext>
                  </a:extLst>
                </a:hlinkClick>
              </a:rPr>
              <a:t>CDC NVDRS</a:t>
            </a:r>
            <a:r>
              <a:rPr lang="en-US" sz="2400" dirty="0">
                <a:solidFill>
                  <a:schemeClr val="accent1">
                    <a:lumMod val="75000"/>
                  </a:schemeClr>
                </a:solidFill>
                <a:latin typeface="+mn-lt"/>
              </a:rPr>
              <a:t> </a:t>
            </a:r>
          </a:p>
        </p:txBody>
      </p:sp>
      <p:pic>
        <p:nvPicPr>
          <p:cNvPr id="2" name="Picture 1">
            <a:extLst>
              <a:ext uri="{FF2B5EF4-FFF2-40B4-BE49-F238E27FC236}">
                <a16:creationId xmlns:a16="http://schemas.microsoft.com/office/drawing/2014/main" id="{DB76E194-1C57-2B7B-105E-617AED02DA8C}"/>
              </a:ext>
            </a:extLst>
          </p:cNvPr>
          <p:cNvPicPr>
            <a:picLocks noChangeAspect="1"/>
          </p:cNvPicPr>
          <p:nvPr/>
        </p:nvPicPr>
        <p:blipFill>
          <a:blip r:embed="rId6"/>
          <a:stretch>
            <a:fillRect/>
          </a:stretch>
        </p:blipFill>
        <p:spPr>
          <a:xfrm>
            <a:off x="0" y="0"/>
            <a:ext cx="9144000" cy="470997"/>
          </a:xfrm>
          <a:prstGeom prst="rect">
            <a:avLst/>
          </a:prstGeom>
        </p:spPr>
      </p:pic>
      <p:sp>
        <p:nvSpPr>
          <p:cNvPr id="4" name="TextBox 3">
            <a:extLst>
              <a:ext uri="{FF2B5EF4-FFF2-40B4-BE49-F238E27FC236}">
                <a16:creationId xmlns:a16="http://schemas.microsoft.com/office/drawing/2014/main" id="{4FCB35A1-4D7D-BAB4-872F-433BCCB1E2D8}"/>
              </a:ext>
            </a:extLst>
          </p:cNvPr>
          <p:cNvSpPr txBox="1"/>
          <p:nvPr/>
        </p:nvSpPr>
        <p:spPr>
          <a:xfrm>
            <a:off x="248064" y="6611779"/>
            <a:ext cx="7449171" cy="246221"/>
          </a:xfrm>
          <a:prstGeom prst="rect">
            <a:avLst/>
          </a:prstGeom>
          <a:noFill/>
        </p:spPr>
        <p:txBody>
          <a:bodyPr wrap="square">
            <a:spAutoFit/>
          </a:bodyPr>
          <a:lstStyle/>
          <a:p>
            <a:r>
              <a:rPr lang="en-US" sz="1000" b="1" dirty="0">
                <a:solidFill>
                  <a:srgbClr val="17375E"/>
                </a:solidFill>
              </a:rPr>
              <a:t>NCDHHS, Division of Public Health </a:t>
            </a:r>
            <a:r>
              <a:rPr lang="el-GR" sz="1000" b="1" dirty="0">
                <a:solidFill>
                  <a:srgbClr val="17375E"/>
                </a:solidFill>
              </a:rPr>
              <a:t>Ι</a:t>
            </a:r>
            <a:r>
              <a:rPr lang="en-US" sz="1000" b="1" dirty="0">
                <a:solidFill>
                  <a:srgbClr val="17375E"/>
                </a:solidFill>
              </a:rPr>
              <a:t> Injury and Violence Prevention Branch I Firearm injury deaths and morbidity in North Carolina, 2021</a:t>
            </a:r>
          </a:p>
        </p:txBody>
      </p:sp>
      <p:sp>
        <p:nvSpPr>
          <p:cNvPr id="6" name="TextBox 5">
            <a:extLst>
              <a:ext uri="{FF2B5EF4-FFF2-40B4-BE49-F238E27FC236}">
                <a16:creationId xmlns:a16="http://schemas.microsoft.com/office/drawing/2014/main" id="{CB07F83E-CEFD-56BF-D087-AB05914B2182}"/>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37</a:t>
            </a:r>
          </a:p>
        </p:txBody>
      </p:sp>
    </p:spTree>
    <p:extLst>
      <p:ext uri="{BB962C8B-B14F-4D97-AF65-F5344CB8AC3E}">
        <p14:creationId xmlns:p14="http://schemas.microsoft.com/office/powerpoint/2010/main" val="27966229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919BA5-EF93-85C2-8240-BB8BF0AE1999}"/>
              </a:ext>
            </a:extLst>
          </p:cNvPr>
          <p:cNvPicPr>
            <a:picLocks noChangeAspect="1"/>
          </p:cNvPicPr>
          <p:nvPr/>
        </p:nvPicPr>
        <p:blipFill>
          <a:blip r:embed="rId2"/>
          <a:stretch>
            <a:fillRect/>
          </a:stretch>
        </p:blipFill>
        <p:spPr>
          <a:xfrm>
            <a:off x="4133088" y="0"/>
            <a:ext cx="5010912" cy="6612423"/>
          </a:xfrm>
          <a:prstGeom prst="rect">
            <a:avLst/>
          </a:prstGeom>
          <a:ln>
            <a:noFill/>
          </a:ln>
          <a:effectLst>
            <a:outerShdw blurRad="292100" dist="139700" dir="2700000" algn="tl" rotWithShape="0">
              <a:srgbClr val="333333">
                <a:alpha val="65000"/>
              </a:srgbClr>
            </a:outerShdw>
          </a:effectLst>
        </p:spPr>
      </p:pic>
      <p:sp>
        <p:nvSpPr>
          <p:cNvPr id="3" name="Title 1">
            <a:extLst>
              <a:ext uri="{FF2B5EF4-FFF2-40B4-BE49-F238E27FC236}">
                <a16:creationId xmlns:a16="http://schemas.microsoft.com/office/drawing/2014/main" id="{0B727E70-45A0-E6A2-1478-A3DCF1384A2C}"/>
              </a:ext>
            </a:extLst>
          </p:cNvPr>
          <p:cNvSpPr>
            <a:spLocks noGrp="1"/>
          </p:cNvSpPr>
          <p:nvPr>
            <p:ph type="title"/>
          </p:nvPr>
        </p:nvSpPr>
        <p:spPr>
          <a:xfrm>
            <a:off x="601941" y="2027977"/>
            <a:ext cx="2838376" cy="2123308"/>
          </a:xfrm>
        </p:spPr>
        <p:txBody>
          <a:bodyPr>
            <a:normAutofit fontScale="90000"/>
          </a:bodyPr>
          <a:lstStyle/>
          <a:p>
            <a:r>
              <a:rPr lang="en-US" sz="4000" b="1" dirty="0">
                <a:solidFill>
                  <a:srgbClr val="17375E"/>
                </a:solidFill>
                <a:latin typeface="Arial" panose="020B0604020202020204" pitchFamily="34" charset="0"/>
                <a:cs typeface="Arial" panose="020B0604020202020204" pitchFamily="34" charset="0"/>
              </a:rPr>
              <a:t>North Carolina Medical Journal </a:t>
            </a:r>
            <a:br>
              <a:rPr lang="en-US" sz="3600" dirty="0">
                <a:solidFill>
                  <a:srgbClr val="17375E"/>
                </a:solidFill>
                <a:latin typeface="Arial" panose="020B0604020202020204" pitchFamily="34" charset="0"/>
                <a:cs typeface="Arial" panose="020B0604020202020204" pitchFamily="34" charset="0"/>
              </a:rPr>
            </a:br>
            <a:br>
              <a:rPr lang="en-US" sz="3600" dirty="0">
                <a:solidFill>
                  <a:schemeClr val="tx2">
                    <a:lumMod val="75000"/>
                  </a:schemeClr>
                </a:solidFill>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Special Issue on Firearm Injury and Violence Prevention</a:t>
            </a:r>
            <a:br>
              <a:rPr lang="en-US" sz="2800" dirty="0">
                <a:latin typeface="Arial" panose="020B0604020202020204" pitchFamily="34" charset="0"/>
                <a:cs typeface="Arial" panose="020B0604020202020204" pitchFamily="34" charset="0"/>
              </a:rPr>
            </a:br>
            <a:br>
              <a:rPr lang="en-US" sz="3600" dirty="0">
                <a:solidFill>
                  <a:schemeClr val="tx2">
                    <a:lumMod val="75000"/>
                  </a:schemeClr>
                </a:solidFill>
                <a:latin typeface="Arial" panose="020B0604020202020204" pitchFamily="34" charset="0"/>
                <a:cs typeface="Arial" panose="020B0604020202020204" pitchFamily="34" charset="0"/>
              </a:rPr>
            </a:br>
            <a:r>
              <a:rPr lang="en-US" sz="1800" u="sng" dirty="0">
                <a:solidFill>
                  <a:srgbClr val="000000"/>
                </a:solidFill>
                <a:effectLst/>
                <a:latin typeface="Calibri" panose="020F0502020204030204" pitchFamily="34" charset="0"/>
                <a:ea typeface="Calibri" panose="020F0502020204030204" pitchFamily="34" charset="0"/>
                <a:hlinkClick r:id="rId3"/>
              </a:rPr>
              <a:t>https://ncmedicaljournal.com/issue/7874</a:t>
            </a:r>
            <a:r>
              <a:rPr lang="en-US" sz="1800" dirty="0">
                <a:solidFill>
                  <a:srgbClr val="000000"/>
                </a:solidFill>
                <a:effectLst/>
                <a:latin typeface="Calibri" panose="020F0502020204030204" pitchFamily="34" charset="0"/>
                <a:ea typeface="Calibri" panose="020F0502020204030204" pitchFamily="34" charset="0"/>
              </a:rPr>
              <a:t> </a:t>
            </a:r>
            <a:endParaRPr lang="en-US" sz="3600" dirty="0">
              <a:solidFill>
                <a:schemeClr val="tx2">
                  <a:lumMod val="75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0659145-1DB0-87E3-A60B-7161CA81A52A}"/>
              </a:ext>
            </a:extLst>
          </p:cNvPr>
          <p:cNvSpPr txBox="1"/>
          <p:nvPr/>
        </p:nvSpPr>
        <p:spPr>
          <a:xfrm>
            <a:off x="248064" y="6611779"/>
            <a:ext cx="7449171" cy="246221"/>
          </a:xfrm>
          <a:prstGeom prst="rect">
            <a:avLst/>
          </a:prstGeom>
          <a:noFill/>
        </p:spPr>
        <p:txBody>
          <a:bodyPr wrap="square">
            <a:spAutoFit/>
          </a:bodyPr>
          <a:lstStyle/>
          <a:p>
            <a:r>
              <a:rPr lang="en-US" sz="1000" b="1" dirty="0">
                <a:solidFill>
                  <a:srgbClr val="17375E"/>
                </a:solidFill>
              </a:rPr>
              <a:t>NCDHHS, Division of Public Health </a:t>
            </a:r>
            <a:r>
              <a:rPr lang="el-GR" sz="1000" b="1" dirty="0">
                <a:solidFill>
                  <a:srgbClr val="17375E"/>
                </a:solidFill>
              </a:rPr>
              <a:t>Ι</a:t>
            </a:r>
            <a:r>
              <a:rPr lang="en-US" sz="1000" b="1" dirty="0">
                <a:solidFill>
                  <a:srgbClr val="17375E"/>
                </a:solidFill>
              </a:rPr>
              <a:t> Injury and Violence Prevention Branch I Firearm injury deaths and morbidity in North Carolina, 2021</a:t>
            </a:r>
          </a:p>
        </p:txBody>
      </p:sp>
    </p:spTree>
    <p:extLst>
      <p:ext uri="{BB962C8B-B14F-4D97-AF65-F5344CB8AC3E}">
        <p14:creationId xmlns:p14="http://schemas.microsoft.com/office/powerpoint/2010/main" val="32771735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6655" y="663362"/>
            <a:ext cx="7276329" cy="845397"/>
          </a:xfrm>
        </p:spPr>
        <p:txBody>
          <a:bodyPr/>
          <a:lstStyle/>
          <a:p>
            <a:r>
              <a:rPr lang="en-US" dirty="0">
                <a:solidFill>
                  <a:srgbClr val="17375E"/>
                </a:solidFill>
              </a:rPr>
              <a:t>IVPB Data Support now available! </a:t>
            </a:r>
          </a:p>
        </p:txBody>
      </p:sp>
      <p:sp>
        <p:nvSpPr>
          <p:cNvPr id="3" name="Text Placeholder 2">
            <a:extLst>
              <a:ext uri="{FF2B5EF4-FFF2-40B4-BE49-F238E27FC236}">
                <a16:creationId xmlns:a16="http://schemas.microsoft.com/office/drawing/2014/main" id="{31E63739-5013-88EC-99BA-A40029891153}"/>
              </a:ext>
            </a:extLst>
          </p:cNvPr>
          <p:cNvSpPr>
            <a:spLocks noGrp="1"/>
          </p:cNvSpPr>
          <p:nvPr>
            <p:ph type="body" sz="quarter" idx="11"/>
          </p:nvPr>
        </p:nvSpPr>
        <p:spPr/>
        <p:txBody>
          <a:bodyPr/>
          <a:lstStyle/>
          <a:p>
            <a:endParaRPr lang="en-US"/>
          </a:p>
        </p:txBody>
      </p:sp>
      <p:pic>
        <p:nvPicPr>
          <p:cNvPr id="4" name="Picture 3">
            <a:extLst>
              <a:ext uri="{FF2B5EF4-FFF2-40B4-BE49-F238E27FC236}">
                <a16:creationId xmlns:a16="http://schemas.microsoft.com/office/drawing/2014/main" id="{A3FF70C4-2594-DC56-7A7F-CAFBBB70C0F0}"/>
              </a:ext>
            </a:extLst>
          </p:cNvPr>
          <p:cNvPicPr>
            <a:picLocks noChangeAspect="1"/>
          </p:cNvPicPr>
          <p:nvPr/>
        </p:nvPicPr>
        <p:blipFill>
          <a:blip r:embed="rId2"/>
          <a:stretch>
            <a:fillRect/>
          </a:stretch>
        </p:blipFill>
        <p:spPr>
          <a:xfrm>
            <a:off x="3116157" y="2546005"/>
            <a:ext cx="5398135" cy="3648633"/>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1A3DDF89-3C62-C20F-C089-DCEE728980D9}"/>
              </a:ext>
            </a:extLst>
          </p:cNvPr>
          <p:cNvSpPr txBox="1"/>
          <p:nvPr/>
        </p:nvSpPr>
        <p:spPr>
          <a:xfrm>
            <a:off x="629708" y="2546005"/>
            <a:ext cx="2347713"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a:hlinkClick r:id="rId3"/>
              </a:rPr>
              <a:t>IVPB Data Request Policy</a:t>
            </a:r>
            <a:endParaRPr lang="en-US" b="1"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hlinkClick r:id="rId4"/>
              </a:rPr>
              <a:t>IVPB Data Support Bookings</a:t>
            </a:r>
            <a:endParaRPr lang="en-US" b="1" dirty="0"/>
          </a:p>
        </p:txBody>
      </p:sp>
      <p:pic>
        <p:nvPicPr>
          <p:cNvPr id="9" name="Picture 8">
            <a:extLst>
              <a:ext uri="{FF2B5EF4-FFF2-40B4-BE49-F238E27FC236}">
                <a16:creationId xmlns:a16="http://schemas.microsoft.com/office/drawing/2014/main" id="{D60196D0-F2F1-32DB-21BD-4ADEC0182969}"/>
              </a:ext>
            </a:extLst>
          </p:cNvPr>
          <p:cNvPicPr>
            <a:picLocks noChangeAspect="1"/>
          </p:cNvPicPr>
          <p:nvPr/>
        </p:nvPicPr>
        <p:blipFill>
          <a:blip r:embed="rId5"/>
          <a:stretch>
            <a:fillRect/>
          </a:stretch>
        </p:blipFill>
        <p:spPr>
          <a:xfrm>
            <a:off x="1009362" y="4554741"/>
            <a:ext cx="1639897" cy="1639897"/>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7BCF41FC-415C-11A8-B289-BD85F04B2EEC}"/>
              </a:ext>
            </a:extLst>
          </p:cNvPr>
          <p:cNvSpPr txBox="1"/>
          <p:nvPr/>
        </p:nvSpPr>
        <p:spPr>
          <a:xfrm>
            <a:off x="596655" y="1449304"/>
            <a:ext cx="7801060" cy="646331"/>
          </a:xfrm>
          <a:prstGeom prst="rect">
            <a:avLst/>
          </a:prstGeom>
          <a:noFill/>
        </p:spPr>
        <p:txBody>
          <a:bodyPr wrap="square" rtlCol="0">
            <a:spAutoFit/>
          </a:bodyPr>
          <a:lstStyle/>
          <a:p>
            <a:r>
              <a:rPr lang="en-US" dirty="0"/>
              <a:t>Book time with an IVPB epidemiologist to discuss available data products, to talk through custom data requests, or for general data questions.</a:t>
            </a:r>
          </a:p>
        </p:txBody>
      </p:sp>
      <p:pic>
        <p:nvPicPr>
          <p:cNvPr id="6" name="Picture 5">
            <a:extLst>
              <a:ext uri="{FF2B5EF4-FFF2-40B4-BE49-F238E27FC236}">
                <a16:creationId xmlns:a16="http://schemas.microsoft.com/office/drawing/2014/main" id="{0B49CCAA-B7BF-1C8C-09F8-E2167D7E1B0E}"/>
              </a:ext>
            </a:extLst>
          </p:cNvPr>
          <p:cNvPicPr>
            <a:picLocks noChangeAspect="1"/>
          </p:cNvPicPr>
          <p:nvPr/>
        </p:nvPicPr>
        <p:blipFill>
          <a:blip r:embed="rId6"/>
          <a:stretch>
            <a:fillRect/>
          </a:stretch>
        </p:blipFill>
        <p:spPr>
          <a:xfrm>
            <a:off x="0" y="0"/>
            <a:ext cx="9144000" cy="470997"/>
          </a:xfrm>
          <a:prstGeom prst="rect">
            <a:avLst/>
          </a:prstGeom>
        </p:spPr>
      </p:pic>
      <p:sp>
        <p:nvSpPr>
          <p:cNvPr id="7" name="TextBox 6">
            <a:extLst>
              <a:ext uri="{FF2B5EF4-FFF2-40B4-BE49-F238E27FC236}">
                <a16:creationId xmlns:a16="http://schemas.microsoft.com/office/drawing/2014/main" id="{9ABD1530-51C3-29B9-04E5-8D4322A32C10}"/>
              </a:ext>
            </a:extLst>
          </p:cNvPr>
          <p:cNvSpPr txBox="1"/>
          <p:nvPr/>
        </p:nvSpPr>
        <p:spPr>
          <a:xfrm>
            <a:off x="248064" y="6611779"/>
            <a:ext cx="7449171" cy="246221"/>
          </a:xfrm>
          <a:prstGeom prst="rect">
            <a:avLst/>
          </a:prstGeom>
          <a:noFill/>
        </p:spPr>
        <p:txBody>
          <a:bodyPr wrap="square">
            <a:spAutoFit/>
          </a:bodyPr>
          <a:lstStyle/>
          <a:p>
            <a:r>
              <a:rPr lang="en-US" sz="1000" b="1" dirty="0">
                <a:solidFill>
                  <a:srgbClr val="17375E"/>
                </a:solidFill>
              </a:rPr>
              <a:t>NCDHHS, Division of Public Health </a:t>
            </a:r>
            <a:r>
              <a:rPr lang="el-GR" sz="1000" b="1" dirty="0">
                <a:solidFill>
                  <a:srgbClr val="17375E"/>
                </a:solidFill>
              </a:rPr>
              <a:t>Ι</a:t>
            </a:r>
            <a:r>
              <a:rPr lang="en-US" sz="1000" b="1" dirty="0">
                <a:solidFill>
                  <a:srgbClr val="17375E"/>
                </a:solidFill>
              </a:rPr>
              <a:t> Injury and Violence Prevention Branch I Firearm injury deaths and morbidity in North Carolina, 2021</a:t>
            </a:r>
          </a:p>
        </p:txBody>
      </p:sp>
      <p:sp>
        <p:nvSpPr>
          <p:cNvPr id="10" name="TextBox 9">
            <a:extLst>
              <a:ext uri="{FF2B5EF4-FFF2-40B4-BE49-F238E27FC236}">
                <a16:creationId xmlns:a16="http://schemas.microsoft.com/office/drawing/2014/main" id="{9B4786BB-3F72-D08B-62CB-5262DD762AAE}"/>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39</a:t>
            </a:r>
          </a:p>
        </p:txBody>
      </p:sp>
    </p:spTree>
    <p:extLst>
      <p:ext uri="{BB962C8B-B14F-4D97-AF65-F5344CB8AC3E}">
        <p14:creationId xmlns:p14="http://schemas.microsoft.com/office/powerpoint/2010/main" val="2387372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93DC36E6-3F63-7012-A162-614356460A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601" y="1752345"/>
            <a:ext cx="8178799" cy="3353308"/>
          </a:xfrm>
          <a:prstGeom prst="rect">
            <a:avLst/>
          </a:prstGeom>
        </p:spPr>
      </p:pic>
      <p:pic>
        <p:nvPicPr>
          <p:cNvPr id="2" name="Picture 1">
            <a:extLst>
              <a:ext uri="{FF2B5EF4-FFF2-40B4-BE49-F238E27FC236}">
                <a16:creationId xmlns:a16="http://schemas.microsoft.com/office/drawing/2014/main" id="{11E0D787-5344-7BD8-7051-78AA24F80293}"/>
              </a:ext>
            </a:extLst>
          </p:cNvPr>
          <p:cNvPicPr>
            <a:picLocks noChangeAspect="1"/>
          </p:cNvPicPr>
          <p:nvPr/>
        </p:nvPicPr>
        <p:blipFill>
          <a:blip r:embed="rId3"/>
          <a:stretch>
            <a:fillRect/>
          </a:stretch>
        </p:blipFill>
        <p:spPr>
          <a:xfrm>
            <a:off x="0" y="0"/>
            <a:ext cx="9144000" cy="470997"/>
          </a:xfrm>
          <a:prstGeom prst="rect">
            <a:avLst/>
          </a:prstGeom>
        </p:spPr>
      </p:pic>
      <p:sp>
        <p:nvSpPr>
          <p:cNvPr id="6" name="TextBox 5">
            <a:extLst>
              <a:ext uri="{FF2B5EF4-FFF2-40B4-BE49-F238E27FC236}">
                <a16:creationId xmlns:a16="http://schemas.microsoft.com/office/drawing/2014/main" id="{F78F4EF6-A159-CF67-87D3-2C50C4DEDA4F}"/>
              </a:ext>
            </a:extLst>
          </p:cNvPr>
          <p:cNvSpPr txBox="1"/>
          <p:nvPr/>
        </p:nvSpPr>
        <p:spPr>
          <a:xfrm>
            <a:off x="248064" y="6611779"/>
            <a:ext cx="7449171" cy="246221"/>
          </a:xfrm>
          <a:prstGeom prst="rect">
            <a:avLst/>
          </a:prstGeom>
          <a:noFill/>
        </p:spPr>
        <p:txBody>
          <a:bodyPr wrap="square">
            <a:spAutoFit/>
          </a:bodyPr>
          <a:lstStyle/>
          <a:p>
            <a:r>
              <a:rPr lang="en-US" sz="1000" b="1" dirty="0">
                <a:solidFill>
                  <a:srgbClr val="17375E"/>
                </a:solidFill>
              </a:rPr>
              <a:t>NCDHHS, Division of Public Health </a:t>
            </a:r>
            <a:r>
              <a:rPr lang="el-GR" sz="1000" b="1" dirty="0">
                <a:solidFill>
                  <a:srgbClr val="17375E"/>
                </a:solidFill>
              </a:rPr>
              <a:t>Ι</a:t>
            </a:r>
            <a:r>
              <a:rPr lang="en-US" sz="1000" b="1" dirty="0">
                <a:solidFill>
                  <a:srgbClr val="17375E"/>
                </a:solidFill>
              </a:rPr>
              <a:t> Injury and Violence Prevention Branch I Firearm injury deaths and morbidity in North Carolina, 2021</a:t>
            </a:r>
          </a:p>
        </p:txBody>
      </p:sp>
      <p:sp>
        <p:nvSpPr>
          <p:cNvPr id="7" name="TextBox 6">
            <a:extLst>
              <a:ext uri="{FF2B5EF4-FFF2-40B4-BE49-F238E27FC236}">
                <a16:creationId xmlns:a16="http://schemas.microsoft.com/office/drawing/2014/main" id="{A25B237C-DAE6-41E2-12FA-7FE10B3808A2}"/>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4</a:t>
            </a:r>
          </a:p>
        </p:txBody>
      </p:sp>
    </p:spTree>
    <p:extLst>
      <p:ext uri="{BB962C8B-B14F-4D97-AF65-F5344CB8AC3E}">
        <p14:creationId xmlns:p14="http://schemas.microsoft.com/office/powerpoint/2010/main" val="2165335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2E6573-BFA5-4387-B1E6-831DBFE7B96B}"/>
              </a:ext>
            </a:extLst>
          </p:cNvPr>
          <p:cNvSpPr>
            <a:spLocks noGrp="1"/>
          </p:cNvSpPr>
          <p:nvPr>
            <p:ph type="body" sz="quarter" idx="10"/>
          </p:nvPr>
        </p:nvSpPr>
        <p:spPr>
          <a:xfrm>
            <a:off x="365760" y="1922351"/>
            <a:ext cx="7449170" cy="1087080"/>
          </a:xfrm>
        </p:spPr>
        <p:txBody>
          <a:bodyPr wrap="square"/>
          <a:lstStyle/>
          <a:p>
            <a:pPr>
              <a:spcBef>
                <a:spcPts val="600"/>
              </a:spcBef>
            </a:pPr>
            <a:r>
              <a:rPr lang="en-US" sz="2200" dirty="0">
                <a:latin typeface="+mn-lt"/>
              </a:rPr>
              <a:t>CDC-funded statewide surveillance system </a:t>
            </a:r>
            <a:r>
              <a:rPr lang="en-US" sz="2200" b="0" dirty="0">
                <a:latin typeface="+mn-lt"/>
              </a:rPr>
              <a:t>collecting data on deaths resulting from violence such as homicide, suicide, legal intervention</a:t>
            </a:r>
          </a:p>
        </p:txBody>
      </p:sp>
      <p:pic>
        <p:nvPicPr>
          <p:cNvPr id="6" name="Picture 5" descr="Diagram&#10;&#10;Description automatically generated">
            <a:extLst>
              <a:ext uri="{FF2B5EF4-FFF2-40B4-BE49-F238E27FC236}">
                <a16:creationId xmlns:a16="http://schemas.microsoft.com/office/drawing/2014/main" id="{E3730956-F0A1-4E47-B101-38B76C1C8B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6091" y="3712096"/>
            <a:ext cx="4933017" cy="2577612"/>
          </a:xfrm>
          <a:prstGeom prst="rect">
            <a:avLst/>
          </a:prstGeom>
        </p:spPr>
      </p:pic>
      <p:sp>
        <p:nvSpPr>
          <p:cNvPr id="4" name="Title 1">
            <a:extLst>
              <a:ext uri="{FF2B5EF4-FFF2-40B4-BE49-F238E27FC236}">
                <a16:creationId xmlns:a16="http://schemas.microsoft.com/office/drawing/2014/main" id="{9494BE47-16E3-F17A-9FEB-EC91C5F60EEC}"/>
              </a:ext>
            </a:extLst>
          </p:cNvPr>
          <p:cNvSpPr txBox="1">
            <a:spLocks/>
          </p:cNvSpPr>
          <p:nvPr/>
        </p:nvSpPr>
        <p:spPr>
          <a:xfrm>
            <a:off x="365760" y="820811"/>
            <a:ext cx="8273562" cy="548640"/>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Gotham Bold" charset="0"/>
                <a:ea typeface="Gotham Bold" charset="0"/>
                <a:cs typeface="Gotham Bold" charset="0"/>
              </a:defRPr>
            </a:lvl1pPr>
          </a:lstStyle>
          <a:p>
            <a:r>
              <a:rPr lang="en-US" dirty="0">
                <a:solidFill>
                  <a:srgbClr val="17375E"/>
                </a:solidFill>
                <a:latin typeface="+mn-lt"/>
              </a:rPr>
              <a:t>NC-VDRS</a:t>
            </a:r>
          </a:p>
          <a:p>
            <a:r>
              <a:rPr lang="en-US" sz="2400" dirty="0">
                <a:solidFill>
                  <a:srgbClr val="17375E"/>
                </a:solidFill>
                <a:latin typeface="+mn-lt"/>
              </a:rPr>
              <a:t>North Carolina-Violent Death Reporting System</a:t>
            </a:r>
          </a:p>
        </p:txBody>
      </p:sp>
      <p:sp>
        <p:nvSpPr>
          <p:cNvPr id="9" name="TextBox 8">
            <a:extLst>
              <a:ext uri="{FF2B5EF4-FFF2-40B4-BE49-F238E27FC236}">
                <a16:creationId xmlns:a16="http://schemas.microsoft.com/office/drawing/2014/main" id="{65986B3B-3EC3-9625-1A0F-15288F299244}"/>
              </a:ext>
            </a:extLst>
          </p:cNvPr>
          <p:cNvSpPr txBox="1"/>
          <p:nvPr/>
        </p:nvSpPr>
        <p:spPr>
          <a:xfrm>
            <a:off x="365760" y="3018396"/>
            <a:ext cx="4833562" cy="1200329"/>
          </a:xfrm>
          <a:prstGeom prst="rect">
            <a:avLst/>
          </a:prstGeom>
          <a:noFill/>
        </p:spPr>
        <p:txBody>
          <a:bodyPr wrap="square">
            <a:spAutoFit/>
          </a:bodyPr>
          <a:lstStyle/>
          <a:p>
            <a:pPr marL="228600" marR="0" lvl="0" indent="-2286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black"/>
                </a:solidFill>
                <a:effectLst/>
                <a:uLnTx/>
                <a:uFillTx/>
                <a:latin typeface="Arial"/>
              </a:rPr>
              <a:t>Funded in 2003</a:t>
            </a:r>
          </a:p>
          <a:p>
            <a:pPr marL="576263" marR="0" lvl="1" indent="-233363" algn="l" defTabSz="6858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prstClr val="black"/>
                </a:solidFill>
                <a:effectLst/>
                <a:uLnTx/>
                <a:uFillTx/>
                <a:latin typeface="Arial"/>
              </a:rPr>
              <a:t>Data collection began in 2004</a:t>
            </a:r>
          </a:p>
          <a:p>
            <a:pPr marL="576263" marR="0" lvl="1" indent="-233363" algn="l" defTabSz="6858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prstClr val="black"/>
                </a:solidFill>
                <a:effectLst/>
                <a:uLnTx/>
                <a:uFillTx/>
                <a:latin typeface="Arial"/>
              </a:rPr>
              <a:t>~35,000 incidents reported to date</a:t>
            </a:r>
          </a:p>
        </p:txBody>
      </p:sp>
      <p:sp>
        <p:nvSpPr>
          <p:cNvPr id="5" name="TextBox 4">
            <a:extLst>
              <a:ext uri="{FF2B5EF4-FFF2-40B4-BE49-F238E27FC236}">
                <a16:creationId xmlns:a16="http://schemas.microsoft.com/office/drawing/2014/main" id="{27ABF6A7-E6F7-EA41-EF30-B157602E1005}"/>
              </a:ext>
            </a:extLst>
          </p:cNvPr>
          <p:cNvSpPr txBox="1"/>
          <p:nvPr/>
        </p:nvSpPr>
        <p:spPr>
          <a:xfrm>
            <a:off x="365760" y="4231461"/>
            <a:ext cx="3444240" cy="769441"/>
          </a:xfrm>
          <a:prstGeom prst="rect">
            <a:avLst/>
          </a:prstGeom>
          <a:noFill/>
        </p:spPr>
        <p:txBody>
          <a:bodyPr wrap="square">
            <a:spAutoFit/>
          </a:bodyPr>
          <a:lstStyle/>
          <a:p>
            <a:pPr marL="228600" marR="0" lvl="0" indent="-2286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black"/>
                </a:solidFill>
                <a:effectLst/>
                <a:uLnTx/>
                <a:uFillTx/>
                <a:latin typeface="Arial"/>
              </a:rPr>
              <a:t>Multi-sourced incident-based system</a:t>
            </a:r>
          </a:p>
        </p:txBody>
      </p:sp>
      <p:pic>
        <p:nvPicPr>
          <p:cNvPr id="2" name="Picture 1">
            <a:extLst>
              <a:ext uri="{FF2B5EF4-FFF2-40B4-BE49-F238E27FC236}">
                <a16:creationId xmlns:a16="http://schemas.microsoft.com/office/drawing/2014/main" id="{BC8C0707-ED8B-AD23-9293-DDC711636228}"/>
              </a:ext>
            </a:extLst>
          </p:cNvPr>
          <p:cNvPicPr>
            <a:picLocks noChangeAspect="1"/>
          </p:cNvPicPr>
          <p:nvPr/>
        </p:nvPicPr>
        <p:blipFill>
          <a:blip r:embed="rId4"/>
          <a:stretch>
            <a:fillRect/>
          </a:stretch>
        </p:blipFill>
        <p:spPr>
          <a:xfrm>
            <a:off x="0" y="0"/>
            <a:ext cx="9144000" cy="470997"/>
          </a:xfrm>
          <a:prstGeom prst="rect">
            <a:avLst/>
          </a:prstGeom>
        </p:spPr>
      </p:pic>
      <p:sp>
        <p:nvSpPr>
          <p:cNvPr id="8" name="TextBox 7">
            <a:extLst>
              <a:ext uri="{FF2B5EF4-FFF2-40B4-BE49-F238E27FC236}">
                <a16:creationId xmlns:a16="http://schemas.microsoft.com/office/drawing/2014/main" id="{C70D0358-2FC5-D9DB-CFCC-5FC70F4EE1F3}"/>
              </a:ext>
            </a:extLst>
          </p:cNvPr>
          <p:cNvSpPr txBox="1"/>
          <p:nvPr/>
        </p:nvSpPr>
        <p:spPr>
          <a:xfrm>
            <a:off x="248064" y="6611779"/>
            <a:ext cx="7449171" cy="246221"/>
          </a:xfrm>
          <a:prstGeom prst="rect">
            <a:avLst/>
          </a:prstGeom>
          <a:noFill/>
        </p:spPr>
        <p:txBody>
          <a:bodyPr wrap="square">
            <a:spAutoFit/>
          </a:bodyPr>
          <a:lstStyle/>
          <a:p>
            <a:r>
              <a:rPr lang="en-US" sz="1000" b="1" dirty="0">
                <a:solidFill>
                  <a:srgbClr val="17375E"/>
                </a:solidFill>
              </a:rPr>
              <a:t>NCDHHS, Division of Public Health </a:t>
            </a:r>
            <a:r>
              <a:rPr lang="el-GR" sz="1000" b="1" dirty="0">
                <a:solidFill>
                  <a:srgbClr val="17375E"/>
                </a:solidFill>
              </a:rPr>
              <a:t>Ι</a:t>
            </a:r>
            <a:r>
              <a:rPr lang="en-US" sz="1000" b="1" dirty="0">
                <a:solidFill>
                  <a:srgbClr val="17375E"/>
                </a:solidFill>
              </a:rPr>
              <a:t> Injury and Violence Prevention Branch I Firearm injury deaths and morbidity in North Carolina, 2021</a:t>
            </a:r>
          </a:p>
        </p:txBody>
      </p:sp>
      <p:sp>
        <p:nvSpPr>
          <p:cNvPr id="10" name="TextBox 9">
            <a:extLst>
              <a:ext uri="{FF2B5EF4-FFF2-40B4-BE49-F238E27FC236}">
                <a16:creationId xmlns:a16="http://schemas.microsoft.com/office/drawing/2014/main" id="{97084F54-4F64-D8AE-C413-B5DB14811F6E}"/>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5</a:t>
            </a:r>
          </a:p>
        </p:txBody>
      </p:sp>
    </p:spTree>
    <p:extLst>
      <p:ext uri="{BB962C8B-B14F-4D97-AF65-F5344CB8AC3E}">
        <p14:creationId xmlns:p14="http://schemas.microsoft.com/office/powerpoint/2010/main" val="3173498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71525" y="1967266"/>
            <a:ext cx="1971675" cy="2547257"/>
          </a:xfrm>
          <a:noFill/>
        </p:spPr>
        <p:txBody>
          <a:bodyPr vert="horz" lIns="91440" tIns="45720" rIns="91440" bIns="45720" rtlCol="0" anchor="ctr">
            <a:normAutofit/>
          </a:bodyPr>
          <a:lstStyle/>
          <a:p>
            <a:pPr algn="ctr" defTabSz="914400"/>
            <a:r>
              <a:rPr lang="en-US" sz="3100" kern="1200">
                <a:solidFill>
                  <a:srgbClr val="FFFFFF"/>
                </a:solidFill>
                <a:latin typeface="+mj-lt"/>
                <a:ea typeface="+mj-ea"/>
                <a:cs typeface="+mj-cs"/>
              </a:rPr>
              <a:t>QR code- use your phone</a:t>
            </a:r>
          </a:p>
        </p:txBody>
      </p:sp>
      <p:pic>
        <p:nvPicPr>
          <p:cNvPr id="6" name="Picture 5" descr="Qr code&#10;&#10;Description automatically generated">
            <a:extLst>
              <a:ext uri="{FF2B5EF4-FFF2-40B4-BE49-F238E27FC236}">
                <a16:creationId xmlns:a16="http://schemas.microsoft.com/office/drawing/2014/main" id="{59D80826-836A-4BBD-AFF6-2C04C25B60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8173" y="885073"/>
            <a:ext cx="4090339" cy="4090339"/>
          </a:xfrm>
          <a:prstGeom prst="rect">
            <a:avLst/>
          </a:prstGeom>
        </p:spPr>
      </p:pic>
      <p:sp>
        <p:nvSpPr>
          <p:cNvPr id="2" name="TextBox 1">
            <a:extLst>
              <a:ext uri="{FF2B5EF4-FFF2-40B4-BE49-F238E27FC236}">
                <a16:creationId xmlns:a16="http://schemas.microsoft.com/office/drawing/2014/main" id="{E485970D-5D36-F681-AAB0-A42089871457}"/>
              </a:ext>
            </a:extLst>
          </p:cNvPr>
          <p:cNvSpPr txBox="1"/>
          <p:nvPr/>
        </p:nvSpPr>
        <p:spPr>
          <a:xfrm>
            <a:off x="980304" y="874455"/>
            <a:ext cx="3667204" cy="25545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7375E"/>
                </a:solidFill>
                <a:effectLst/>
                <a:uLnTx/>
                <a:uFillTx/>
                <a:latin typeface="Arial"/>
                <a:ea typeface="+mn-ea"/>
                <a:cs typeface="+mn-cs"/>
              </a:rPr>
              <a:t>Access more data on the NC-VDRS dashboard</a:t>
            </a:r>
          </a:p>
        </p:txBody>
      </p:sp>
      <p:pic>
        <p:nvPicPr>
          <p:cNvPr id="3" name="Picture 2">
            <a:extLst>
              <a:ext uri="{FF2B5EF4-FFF2-40B4-BE49-F238E27FC236}">
                <a16:creationId xmlns:a16="http://schemas.microsoft.com/office/drawing/2014/main" id="{E3CFB0DE-61F3-D618-0578-2B36783BAAEF}"/>
              </a:ext>
            </a:extLst>
          </p:cNvPr>
          <p:cNvPicPr>
            <a:picLocks noChangeAspect="1"/>
          </p:cNvPicPr>
          <p:nvPr/>
        </p:nvPicPr>
        <p:blipFill>
          <a:blip r:embed="rId3"/>
          <a:stretch>
            <a:fillRect/>
          </a:stretch>
        </p:blipFill>
        <p:spPr>
          <a:xfrm>
            <a:off x="978932" y="3605761"/>
            <a:ext cx="3528535" cy="2739301"/>
          </a:xfrm>
          <a:prstGeom prst="rect">
            <a:avLst/>
          </a:prstGeom>
        </p:spPr>
      </p:pic>
      <p:cxnSp>
        <p:nvCxnSpPr>
          <p:cNvPr id="7" name="Connector: Curved 6">
            <a:extLst>
              <a:ext uri="{FF2B5EF4-FFF2-40B4-BE49-F238E27FC236}">
                <a16:creationId xmlns:a16="http://schemas.microsoft.com/office/drawing/2014/main" id="{9F40CD72-49E7-9D3A-1915-ABF1463DF323}"/>
              </a:ext>
            </a:extLst>
          </p:cNvPr>
          <p:cNvCxnSpPr>
            <a:stCxn id="6" idx="2"/>
          </p:cNvCxnSpPr>
          <p:nvPr/>
        </p:nvCxnSpPr>
        <p:spPr>
          <a:xfrm rot="5400000">
            <a:off x="5262434" y="4455099"/>
            <a:ext cx="840597" cy="1881222"/>
          </a:xfrm>
          <a:prstGeom prst="curvedConnector2">
            <a:avLst/>
          </a:prstGeom>
          <a:ln w="38100">
            <a:tailEnd type="triangle"/>
          </a:ln>
        </p:spPr>
        <p:style>
          <a:lnRef idx="3">
            <a:schemeClr val="accent5"/>
          </a:lnRef>
          <a:fillRef idx="0">
            <a:schemeClr val="accent5"/>
          </a:fillRef>
          <a:effectRef idx="2">
            <a:schemeClr val="accent5"/>
          </a:effectRef>
          <a:fontRef idx="minor">
            <a:schemeClr val="tx1"/>
          </a:fontRef>
        </p:style>
      </p:cxnSp>
      <p:pic>
        <p:nvPicPr>
          <p:cNvPr id="4" name="Picture 3">
            <a:extLst>
              <a:ext uri="{FF2B5EF4-FFF2-40B4-BE49-F238E27FC236}">
                <a16:creationId xmlns:a16="http://schemas.microsoft.com/office/drawing/2014/main" id="{64276492-D805-7C47-12E0-8C3A36A86EAE}"/>
              </a:ext>
            </a:extLst>
          </p:cNvPr>
          <p:cNvPicPr>
            <a:picLocks noChangeAspect="1"/>
          </p:cNvPicPr>
          <p:nvPr/>
        </p:nvPicPr>
        <p:blipFill>
          <a:blip r:embed="rId4"/>
          <a:stretch>
            <a:fillRect/>
          </a:stretch>
        </p:blipFill>
        <p:spPr>
          <a:xfrm>
            <a:off x="0" y="0"/>
            <a:ext cx="9144000" cy="470997"/>
          </a:xfrm>
          <a:prstGeom prst="rect">
            <a:avLst/>
          </a:prstGeom>
        </p:spPr>
      </p:pic>
      <p:sp>
        <p:nvSpPr>
          <p:cNvPr id="11" name="TextBox 10">
            <a:extLst>
              <a:ext uri="{FF2B5EF4-FFF2-40B4-BE49-F238E27FC236}">
                <a16:creationId xmlns:a16="http://schemas.microsoft.com/office/drawing/2014/main" id="{18F88324-6819-6ACC-3625-88AA8A8C926A}"/>
              </a:ext>
            </a:extLst>
          </p:cNvPr>
          <p:cNvSpPr txBox="1"/>
          <p:nvPr/>
        </p:nvSpPr>
        <p:spPr>
          <a:xfrm>
            <a:off x="248064" y="6611779"/>
            <a:ext cx="7449171" cy="246221"/>
          </a:xfrm>
          <a:prstGeom prst="rect">
            <a:avLst/>
          </a:prstGeom>
          <a:noFill/>
        </p:spPr>
        <p:txBody>
          <a:bodyPr wrap="square">
            <a:spAutoFit/>
          </a:bodyPr>
          <a:lstStyle/>
          <a:p>
            <a:r>
              <a:rPr lang="en-US" sz="1000" b="1" dirty="0">
                <a:solidFill>
                  <a:srgbClr val="17375E"/>
                </a:solidFill>
              </a:rPr>
              <a:t>NCDHHS, Division of Public Health </a:t>
            </a:r>
            <a:r>
              <a:rPr lang="el-GR" sz="1000" b="1" dirty="0">
                <a:solidFill>
                  <a:srgbClr val="17375E"/>
                </a:solidFill>
              </a:rPr>
              <a:t>Ι</a:t>
            </a:r>
            <a:r>
              <a:rPr lang="en-US" sz="1000" b="1" dirty="0">
                <a:solidFill>
                  <a:srgbClr val="17375E"/>
                </a:solidFill>
              </a:rPr>
              <a:t> Injury and Violence Prevention Branch I Firearm injury deaths and morbidity in North Carolina, 2021</a:t>
            </a:r>
          </a:p>
        </p:txBody>
      </p:sp>
      <p:sp>
        <p:nvSpPr>
          <p:cNvPr id="12" name="TextBox 11">
            <a:extLst>
              <a:ext uri="{FF2B5EF4-FFF2-40B4-BE49-F238E27FC236}">
                <a16:creationId xmlns:a16="http://schemas.microsoft.com/office/drawing/2014/main" id="{AEC14550-6705-2DEF-B456-6CAFE884B757}"/>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6</a:t>
            </a:r>
          </a:p>
        </p:txBody>
      </p:sp>
    </p:spTree>
    <p:extLst>
      <p:ext uri="{BB962C8B-B14F-4D97-AF65-F5344CB8AC3E}">
        <p14:creationId xmlns:p14="http://schemas.microsoft.com/office/powerpoint/2010/main" val="1389197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2287" y="624054"/>
            <a:ext cx="7995349" cy="548640"/>
          </a:xfrm>
        </p:spPr>
        <p:txBody>
          <a:bodyPr/>
          <a:lstStyle/>
          <a:p>
            <a:r>
              <a:rPr lang="en-US" dirty="0">
                <a:solidFill>
                  <a:srgbClr val="E46C0A"/>
                </a:solidFill>
              </a:rPr>
              <a:t>Firearms</a:t>
            </a:r>
            <a:r>
              <a:rPr lang="en-US" dirty="0"/>
              <a:t> are the most common weapon used in violent deaths in NC. </a:t>
            </a:r>
          </a:p>
        </p:txBody>
      </p:sp>
      <p:pic>
        <p:nvPicPr>
          <p:cNvPr id="6" name="Picture 5">
            <a:extLst>
              <a:ext uri="{FF2B5EF4-FFF2-40B4-BE49-F238E27FC236}">
                <a16:creationId xmlns:a16="http://schemas.microsoft.com/office/drawing/2014/main" id="{A6848252-450A-D243-48A5-20F5A9157C29}"/>
              </a:ext>
            </a:extLst>
          </p:cNvPr>
          <p:cNvPicPr/>
          <p:nvPr/>
        </p:nvPicPr>
        <p:blipFill>
          <a:blip r:embed="rId2"/>
          <a:stretch>
            <a:fillRect/>
          </a:stretch>
        </p:blipFill>
        <p:spPr>
          <a:xfrm>
            <a:off x="605631" y="1699438"/>
            <a:ext cx="7932738" cy="373063"/>
          </a:xfrm>
          <a:prstGeom prst="rect">
            <a:avLst/>
          </a:prstGeom>
        </p:spPr>
      </p:pic>
      <p:pic>
        <p:nvPicPr>
          <p:cNvPr id="7" name="Picture 6">
            <a:extLst>
              <a:ext uri="{FF2B5EF4-FFF2-40B4-BE49-F238E27FC236}">
                <a16:creationId xmlns:a16="http://schemas.microsoft.com/office/drawing/2014/main" id="{18A10ACC-6474-3893-002A-F5281EFC279B}"/>
              </a:ext>
            </a:extLst>
          </p:cNvPr>
          <p:cNvPicPr/>
          <p:nvPr/>
        </p:nvPicPr>
        <p:blipFill>
          <a:blip r:embed="rId3"/>
          <a:stretch>
            <a:fillRect/>
          </a:stretch>
        </p:blipFill>
        <p:spPr>
          <a:xfrm>
            <a:off x="605631" y="1962772"/>
            <a:ext cx="7693032" cy="4511179"/>
          </a:xfrm>
          <a:prstGeom prst="rect">
            <a:avLst/>
          </a:prstGeom>
        </p:spPr>
      </p:pic>
      <p:pic>
        <p:nvPicPr>
          <p:cNvPr id="2" name="Picture 1">
            <a:extLst>
              <a:ext uri="{FF2B5EF4-FFF2-40B4-BE49-F238E27FC236}">
                <a16:creationId xmlns:a16="http://schemas.microsoft.com/office/drawing/2014/main" id="{514E7D8A-F279-49AA-1A04-268AB0E9BD6C}"/>
              </a:ext>
            </a:extLst>
          </p:cNvPr>
          <p:cNvPicPr>
            <a:picLocks noChangeAspect="1"/>
          </p:cNvPicPr>
          <p:nvPr/>
        </p:nvPicPr>
        <p:blipFill>
          <a:blip r:embed="rId4"/>
          <a:stretch>
            <a:fillRect/>
          </a:stretch>
        </p:blipFill>
        <p:spPr>
          <a:xfrm>
            <a:off x="0" y="0"/>
            <a:ext cx="9144000" cy="470997"/>
          </a:xfrm>
          <a:prstGeom prst="rect">
            <a:avLst/>
          </a:prstGeom>
        </p:spPr>
      </p:pic>
      <p:sp>
        <p:nvSpPr>
          <p:cNvPr id="3" name="TextBox 2">
            <a:extLst>
              <a:ext uri="{FF2B5EF4-FFF2-40B4-BE49-F238E27FC236}">
                <a16:creationId xmlns:a16="http://schemas.microsoft.com/office/drawing/2014/main" id="{98B0C6E9-812D-3A58-48F6-D5B39CD1CF64}"/>
              </a:ext>
            </a:extLst>
          </p:cNvPr>
          <p:cNvSpPr txBox="1"/>
          <p:nvPr/>
        </p:nvSpPr>
        <p:spPr>
          <a:xfrm>
            <a:off x="248064" y="6611779"/>
            <a:ext cx="7449171" cy="246221"/>
          </a:xfrm>
          <a:prstGeom prst="rect">
            <a:avLst/>
          </a:prstGeom>
          <a:noFill/>
        </p:spPr>
        <p:txBody>
          <a:bodyPr wrap="square">
            <a:spAutoFit/>
          </a:bodyPr>
          <a:lstStyle/>
          <a:p>
            <a:r>
              <a:rPr lang="en-US" sz="1000" b="1" dirty="0">
                <a:solidFill>
                  <a:srgbClr val="17375E"/>
                </a:solidFill>
              </a:rPr>
              <a:t>NCDHHS, Division of Public Health </a:t>
            </a:r>
            <a:r>
              <a:rPr lang="el-GR" sz="1000" b="1" dirty="0">
                <a:solidFill>
                  <a:srgbClr val="17375E"/>
                </a:solidFill>
              </a:rPr>
              <a:t>Ι</a:t>
            </a:r>
            <a:r>
              <a:rPr lang="en-US" sz="1000" b="1" dirty="0">
                <a:solidFill>
                  <a:srgbClr val="17375E"/>
                </a:solidFill>
              </a:rPr>
              <a:t> Injury and Violence Prevention Branch I Firearm injury deaths and morbidity in North Carolina, 2021</a:t>
            </a:r>
          </a:p>
        </p:txBody>
      </p:sp>
      <p:sp>
        <p:nvSpPr>
          <p:cNvPr id="4" name="TextBox 3">
            <a:extLst>
              <a:ext uri="{FF2B5EF4-FFF2-40B4-BE49-F238E27FC236}">
                <a16:creationId xmlns:a16="http://schemas.microsoft.com/office/drawing/2014/main" id="{A499632A-7E3A-1171-1402-3F981E10ED9B}"/>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7</a:t>
            </a:r>
          </a:p>
        </p:txBody>
      </p:sp>
    </p:spTree>
    <p:extLst>
      <p:ext uri="{BB962C8B-B14F-4D97-AF65-F5344CB8AC3E}">
        <p14:creationId xmlns:p14="http://schemas.microsoft.com/office/powerpoint/2010/main" val="3889656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B76CD-D703-C889-BD64-33BBE6028B6B}"/>
              </a:ext>
            </a:extLst>
          </p:cNvPr>
          <p:cNvPicPr/>
          <p:nvPr/>
        </p:nvPicPr>
        <p:blipFill>
          <a:blip r:embed="rId2"/>
          <a:stretch>
            <a:fillRect/>
          </a:stretch>
        </p:blipFill>
        <p:spPr>
          <a:xfrm>
            <a:off x="405606" y="725662"/>
            <a:ext cx="7932738" cy="457200"/>
          </a:xfrm>
          <a:prstGeom prst="rect">
            <a:avLst/>
          </a:prstGeom>
        </p:spPr>
      </p:pic>
      <p:pic>
        <p:nvPicPr>
          <p:cNvPr id="10" name="Picture 9">
            <a:extLst>
              <a:ext uri="{FF2B5EF4-FFF2-40B4-BE49-F238E27FC236}">
                <a16:creationId xmlns:a16="http://schemas.microsoft.com/office/drawing/2014/main" id="{724D0F1D-AB85-28FD-D380-8ACADD8AB1DB}"/>
              </a:ext>
            </a:extLst>
          </p:cNvPr>
          <p:cNvPicPr/>
          <p:nvPr/>
        </p:nvPicPr>
        <p:blipFill>
          <a:blip r:embed="rId3"/>
          <a:stretch>
            <a:fillRect/>
          </a:stretch>
        </p:blipFill>
        <p:spPr>
          <a:xfrm>
            <a:off x="405606" y="1241012"/>
            <a:ext cx="7932738" cy="639763"/>
          </a:xfrm>
          <a:prstGeom prst="rect">
            <a:avLst/>
          </a:prstGeom>
        </p:spPr>
      </p:pic>
      <p:pic>
        <p:nvPicPr>
          <p:cNvPr id="9" name="Picture 8">
            <a:extLst>
              <a:ext uri="{FF2B5EF4-FFF2-40B4-BE49-F238E27FC236}">
                <a16:creationId xmlns:a16="http://schemas.microsoft.com/office/drawing/2014/main" id="{7A245F55-A0B3-D42C-9BCD-FBC124905A11}"/>
              </a:ext>
            </a:extLst>
          </p:cNvPr>
          <p:cNvPicPr/>
          <p:nvPr/>
        </p:nvPicPr>
        <p:blipFill>
          <a:blip r:embed="rId4"/>
          <a:stretch>
            <a:fillRect/>
          </a:stretch>
        </p:blipFill>
        <p:spPr>
          <a:xfrm>
            <a:off x="405606" y="2066545"/>
            <a:ext cx="7941766" cy="4411390"/>
          </a:xfrm>
          <a:prstGeom prst="rect">
            <a:avLst/>
          </a:prstGeom>
        </p:spPr>
      </p:pic>
      <p:pic>
        <p:nvPicPr>
          <p:cNvPr id="2" name="Picture 1">
            <a:extLst>
              <a:ext uri="{FF2B5EF4-FFF2-40B4-BE49-F238E27FC236}">
                <a16:creationId xmlns:a16="http://schemas.microsoft.com/office/drawing/2014/main" id="{44BE816E-6C2D-8FAC-C619-26260C5B6B9C}"/>
              </a:ext>
            </a:extLst>
          </p:cNvPr>
          <p:cNvPicPr>
            <a:picLocks noChangeAspect="1"/>
          </p:cNvPicPr>
          <p:nvPr/>
        </p:nvPicPr>
        <p:blipFill>
          <a:blip r:embed="rId5"/>
          <a:stretch>
            <a:fillRect/>
          </a:stretch>
        </p:blipFill>
        <p:spPr>
          <a:xfrm>
            <a:off x="0" y="0"/>
            <a:ext cx="9144000" cy="470997"/>
          </a:xfrm>
          <a:prstGeom prst="rect">
            <a:avLst/>
          </a:prstGeom>
        </p:spPr>
      </p:pic>
      <p:sp>
        <p:nvSpPr>
          <p:cNvPr id="6" name="TextBox 5">
            <a:extLst>
              <a:ext uri="{FF2B5EF4-FFF2-40B4-BE49-F238E27FC236}">
                <a16:creationId xmlns:a16="http://schemas.microsoft.com/office/drawing/2014/main" id="{94B16621-6794-7E16-14EC-7CDC1502DDF4}"/>
              </a:ext>
            </a:extLst>
          </p:cNvPr>
          <p:cNvSpPr txBox="1"/>
          <p:nvPr/>
        </p:nvSpPr>
        <p:spPr>
          <a:xfrm>
            <a:off x="248064" y="6611779"/>
            <a:ext cx="7449171" cy="246221"/>
          </a:xfrm>
          <a:prstGeom prst="rect">
            <a:avLst/>
          </a:prstGeom>
          <a:noFill/>
        </p:spPr>
        <p:txBody>
          <a:bodyPr wrap="square">
            <a:spAutoFit/>
          </a:bodyPr>
          <a:lstStyle/>
          <a:p>
            <a:r>
              <a:rPr lang="en-US" sz="1000" b="1" dirty="0">
                <a:solidFill>
                  <a:srgbClr val="17375E"/>
                </a:solidFill>
              </a:rPr>
              <a:t>NCDHHS, Division of Public Health </a:t>
            </a:r>
            <a:r>
              <a:rPr lang="el-GR" sz="1000" b="1" dirty="0">
                <a:solidFill>
                  <a:srgbClr val="17375E"/>
                </a:solidFill>
              </a:rPr>
              <a:t>Ι</a:t>
            </a:r>
            <a:r>
              <a:rPr lang="en-US" sz="1000" b="1" dirty="0">
                <a:solidFill>
                  <a:srgbClr val="17375E"/>
                </a:solidFill>
              </a:rPr>
              <a:t> Injury and Violence Prevention Branch I Firearm injury deaths and morbidity in North Carolina, 2021</a:t>
            </a:r>
          </a:p>
        </p:txBody>
      </p:sp>
      <p:sp>
        <p:nvSpPr>
          <p:cNvPr id="7" name="TextBox 6">
            <a:extLst>
              <a:ext uri="{FF2B5EF4-FFF2-40B4-BE49-F238E27FC236}">
                <a16:creationId xmlns:a16="http://schemas.microsoft.com/office/drawing/2014/main" id="{BCE2EE0E-65EC-3948-7A28-181237142A7F}"/>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8</a:t>
            </a:r>
          </a:p>
        </p:txBody>
      </p:sp>
    </p:spTree>
    <p:extLst>
      <p:ext uri="{BB962C8B-B14F-4D97-AF65-F5344CB8AC3E}">
        <p14:creationId xmlns:p14="http://schemas.microsoft.com/office/powerpoint/2010/main" val="3721243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EA7558F-7530-D901-73F2-7B2D2C128346}"/>
              </a:ext>
            </a:extLst>
          </p:cNvPr>
          <p:cNvPicPr/>
          <p:nvPr/>
        </p:nvPicPr>
        <p:blipFill>
          <a:blip r:embed="rId3"/>
          <a:stretch>
            <a:fillRect/>
          </a:stretch>
        </p:blipFill>
        <p:spPr>
          <a:xfrm>
            <a:off x="525239" y="1573281"/>
            <a:ext cx="7996969" cy="5005632"/>
          </a:xfrm>
          <a:prstGeom prst="rect">
            <a:avLst/>
          </a:prstGeom>
        </p:spPr>
      </p:pic>
      <p:pic>
        <p:nvPicPr>
          <p:cNvPr id="8" name="Picture 7">
            <a:extLst>
              <a:ext uri="{FF2B5EF4-FFF2-40B4-BE49-F238E27FC236}">
                <a16:creationId xmlns:a16="http://schemas.microsoft.com/office/drawing/2014/main" id="{96C5A645-3E23-0DFF-6277-582F6A1AA15F}"/>
              </a:ext>
            </a:extLst>
          </p:cNvPr>
          <p:cNvPicPr/>
          <p:nvPr/>
        </p:nvPicPr>
        <p:blipFill>
          <a:blip r:embed="rId4"/>
          <a:stretch>
            <a:fillRect/>
          </a:stretch>
        </p:blipFill>
        <p:spPr>
          <a:xfrm>
            <a:off x="525239" y="499281"/>
            <a:ext cx="7932738" cy="1006475"/>
          </a:xfrm>
          <a:prstGeom prst="rect">
            <a:avLst/>
          </a:prstGeom>
        </p:spPr>
      </p:pic>
      <p:sp>
        <p:nvSpPr>
          <p:cNvPr id="16" name="TextBox 15">
            <a:extLst>
              <a:ext uri="{FF2B5EF4-FFF2-40B4-BE49-F238E27FC236}">
                <a16:creationId xmlns:a16="http://schemas.microsoft.com/office/drawing/2014/main" id="{1F8513B0-84B8-197A-DC96-A267F5D77806}"/>
              </a:ext>
            </a:extLst>
          </p:cNvPr>
          <p:cNvSpPr txBox="1"/>
          <p:nvPr/>
        </p:nvSpPr>
        <p:spPr>
          <a:xfrm>
            <a:off x="491056" y="566806"/>
            <a:ext cx="1696667" cy="538609"/>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46C0A"/>
                </a:solidFill>
                <a:effectLst/>
                <a:uLnTx/>
                <a:uFillTx/>
                <a:latin typeface="Arial"/>
                <a:ea typeface="+mn-ea"/>
                <a:cs typeface="+mn-cs"/>
              </a:rPr>
              <a:t>Firearms</a:t>
            </a:r>
          </a:p>
        </p:txBody>
      </p:sp>
      <p:pic>
        <p:nvPicPr>
          <p:cNvPr id="10" name="Picture 9">
            <a:extLst>
              <a:ext uri="{FF2B5EF4-FFF2-40B4-BE49-F238E27FC236}">
                <a16:creationId xmlns:a16="http://schemas.microsoft.com/office/drawing/2014/main" id="{7474F991-03DA-6A7E-ABE3-AE331B5F76B7}"/>
              </a:ext>
            </a:extLst>
          </p:cNvPr>
          <p:cNvPicPr/>
          <p:nvPr/>
        </p:nvPicPr>
        <p:blipFill>
          <a:blip r:embed="rId5"/>
          <a:stretch>
            <a:fillRect/>
          </a:stretch>
        </p:blipFill>
        <p:spPr>
          <a:xfrm>
            <a:off x="5478463" y="2235200"/>
            <a:ext cx="3665537" cy="557213"/>
          </a:xfrm>
          <a:prstGeom prst="rect">
            <a:avLst/>
          </a:prstGeom>
        </p:spPr>
      </p:pic>
      <p:pic>
        <p:nvPicPr>
          <p:cNvPr id="2" name="Picture 1">
            <a:extLst>
              <a:ext uri="{FF2B5EF4-FFF2-40B4-BE49-F238E27FC236}">
                <a16:creationId xmlns:a16="http://schemas.microsoft.com/office/drawing/2014/main" id="{57B474CC-DC01-6362-C95D-70D7E5E2A8DD}"/>
              </a:ext>
            </a:extLst>
          </p:cNvPr>
          <p:cNvPicPr>
            <a:picLocks noChangeAspect="1"/>
          </p:cNvPicPr>
          <p:nvPr/>
        </p:nvPicPr>
        <p:blipFill>
          <a:blip r:embed="rId6"/>
          <a:stretch>
            <a:fillRect/>
          </a:stretch>
        </p:blipFill>
        <p:spPr>
          <a:xfrm>
            <a:off x="0" y="0"/>
            <a:ext cx="9144000" cy="470997"/>
          </a:xfrm>
          <a:prstGeom prst="rect">
            <a:avLst/>
          </a:prstGeom>
        </p:spPr>
      </p:pic>
      <p:sp>
        <p:nvSpPr>
          <p:cNvPr id="3" name="TextBox 2">
            <a:extLst>
              <a:ext uri="{FF2B5EF4-FFF2-40B4-BE49-F238E27FC236}">
                <a16:creationId xmlns:a16="http://schemas.microsoft.com/office/drawing/2014/main" id="{DE10BD93-6C01-95AA-B65D-CCAE1A74D3C3}"/>
              </a:ext>
            </a:extLst>
          </p:cNvPr>
          <p:cNvSpPr txBox="1"/>
          <p:nvPr/>
        </p:nvSpPr>
        <p:spPr>
          <a:xfrm>
            <a:off x="248064" y="6611779"/>
            <a:ext cx="7449171" cy="246221"/>
          </a:xfrm>
          <a:prstGeom prst="rect">
            <a:avLst/>
          </a:prstGeom>
          <a:noFill/>
        </p:spPr>
        <p:txBody>
          <a:bodyPr wrap="square">
            <a:spAutoFit/>
          </a:bodyPr>
          <a:lstStyle/>
          <a:p>
            <a:r>
              <a:rPr lang="en-US" sz="1000" b="1" dirty="0">
                <a:solidFill>
                  <a:srgbClr val="17375E"/>
                </a:solidFill>
              </a:rPr>
              <a:t>NCDHHS, Division of Public Health </a:t>
            </a:r>
            <a:r>
              <a:rPr lang="el-GR" sz="1000" b="1" dirty="0">
                <a:solidFill>
                  <a:srgbClr val="17375E"/>
                </a:solidFill>
              </a:rPr>
              <a:t>Ι</a:t>
            </a:r>
            <a:r>
              <a:rPr lang="en-US" sz="1000" b="1" dirty="0">
                <a:solidFill>
                  <a:srgbClr val="17375E"/>
                </a:solidFill>
              </a:rPr>
              <a:t> Injury and Violence Prevention Branch I Firearm injury deaths and morbidity in North Carolina, 2021</a:t>
            </a:r>
          </a:p>
        </p:txBody>
      </p:sp>
      <p:sp>
        <p:nvSpPr>
          <p:cNvPr id="7" name="TextBox 6">
            <a:extLst>
              <a:ext uri="{FF2B5EF4-FFF2-40B4-BE49-F238E27FC236}">
                <a16:creationId xmlns:a16="http://schemas.microsoft.com/office/drawing/2014/main" id="{34BF9622-3798-4E5F-CCB2-0AF01EEF39DD}"/>
              </a:ext>
            </a:extLst>
          </p:cNvPr>
          <p:cNvSpPr txBox="1"/>
          <p:nvPr/>
        </p:nvSpPr>
        <p:spPr>
          <a:xfrm>
            <a:off x="8703655" y="6611778"/>
            <a:ext cx="384562" cy="246221"/>
          </a:xfrm>
          <a:prstGeom prst="rect">
            <a:avLst/>
          </a:prstGeom>
          <a:noFill/>
        </p:spPr>
        <p:txBody>
          <a:bodyPr wrap="square" rtlCol="0">
            <a:spAutoFit/>
          </a:bodyPr>
          <a:lstStyle/>
          <a:p>
            <a:r>
              <a:rPr lang="en-US" sz="1000" b="1" dirty="0">
                <a:solidFill>
                  <a:srgbClr val="17375E"/>
                </a:solidFill>
              </a:rPr>
              <a:t>9</a:t>
            </a:r>
          </a:p>
        </p:txBody>
      </p:sp>
    </p:spTree>
    <p:extLst>
      <p:ext uri="{BB962C8B-B14F-4D97-AF65-F5344CB8AC3E}">
        <p14:creationId xmlns:p14="http://schemas.microsoft.com/office/powerpoint/2010/main" val="25833547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2013 - 2022 Theme</Template>
  <TotalTime>206</TotalTime>
  <Words>2234</Words>
  <Application>Microsoft Office PowerPoint</Application>
  <PresentationFormat>On-screen Show (4:3)</PresentationFormat>
  <Paragraphs>241</Paragraphs>
  <Slides>39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Arial</vt:lpstr>
      <vt:lpstr>Arial Narrow</vt:lpstr>
      <vt:lpstr>Calibri</vt:lpstr>
      <vt:lpstr>Calibri Light</vt:lpstr>
      <vt:lpstr>Courier New</vt:lpstr>
      <vt:lpstr>Franklin Gothic Demi Cond</vt:lpstr>
      <vt:lpstr>Franklin Gothic Medium</vt:lpstr>
      <vt:lpstr>Gotham Bold</vt:lpstr>
      <vt:lpstr>Gotham Light</vt:lpstr>
      <vt:lpstr>Office Theme</vt:lpstr>
      <vt:lpstr>PowerPoint Presentation</vt:lpstr>
      <vt:lpstr>If you or someone you know needs support now, call or text 988 or  chat 988lifeline.org</vt:lpstr>
      <vt:lpstr>PowerPoint Presentation</vt:lpstr>
      <vt:lpstr>PowerPoint Presentation</vt:lpstr>
      <vt:lpstr>PowerPoint Presentation</vt:lpstr>
      <vt:lpstr>QR code- use your phone</vt:lpstr>
      <vt:lpstr>Firearms are the most common weapon used in violent deaths in NC.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Circumstances of  Firearm Suicide</vt:lpstr>
      <vt:lpstr>PowerPoint Presentation</vt:lpstr>
      <vt:lpstr>Circumstances of  Firearm Homicide</vt:lpstr>
      <vt:lpstr>PowerPoint Presentation</vt:lpstr>
      <vt:lpstr>Circumstances of Unintentional Firearm Deaths</vt:lpstr>
      <vt:lpstr>PowerPoint Presentation</vt:lpstr>
      <vt:lpstr>Firearm deaths are just the tip of the iceberg.</vt:lpstr>
      <vt:lpstr>PowerPoint Presentation</vt:lpstr>
      <vt:lpstr>PowerPoint Presentation</vt:lpstr>
      <vt:lpstr>Firearm injury ED visits also increased by 28% from 2019 to 2020 and remain higher in 2022.</vt:lpstr>
      <vt:lpstr>Rates of firearm-related ED visits were also highest among NH Black residents, males, and young adults ages 19-24.</vt:lpstr>
      <vt:lpstr>PowerPoint Presentation</vt:lpstr>
      <vt:lpstr>NC-FASTER Definition Compared to the Current Code-Based Definition for Firearm Injury ED Visits</vt:lpstr>
      <vt:lpstr>Intent coding in the ED visit data is inaccurate and in need of improvement for firearm injury tracking.  </vt:lpstr>
      <vt:lpstr>PowerPoint Presentation</vt:lpstr>
      <vt:lpstr>PowerPoint Presentation</vt:lpstr>
      <vt:lpstr>30% of high school students say they could be ready to fire a loaded gun in less than an hour without a parent or other adult’s permission.</vt:lpstr>
      <vt:lpstr>The financial tole of firearm injury and violence on society is costly</vt:lpstr>
      <vt:lpstr>PowerPoint Presentation</vt:lpstr>
      <vt:lpstr>PowerPoint Presentation</vt:lpstr>
      <vt:lpstr>Ways To Lock Your Firearm</vt:lpstr>
      <vt:lpstr>Where to find more data on firearm injury?</vt:lpstr>
      <vt:lpstr>North Carolina Medical Journal   Special Issue on Firearm Injury and Violence Prevention  https://ncmedicaljournal.com/issue/7874 </vt:lpstr>
      <vt:lpstr>IVPB Data Support now available!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Firearm deaths are just the tip of the iceberg.</dc:title>
  <dc:creator>Welch, Meredith A</dc:creator>
  <cp:lastModifiedBy>Welch, Meredith A</cp:lastModifiedBy>
  <cp:revision>6</cp:revision>
  <dcterms:created xsi:type="dcterms:W3CDTF">2023-10-12T15:20:49Z</dcterms:created>
  <dcterms:modified xsi:type="dcterms:W3CDTF">2023-10-20T14:24:15Z</dcterms:modified>
</cp:coreProperties>
</file>