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09B2A-DCF0-D164-302B-D048C10940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D141289-1E85-84D1-1ACF-B7B0E5EEEB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A088A8-2AC5-46D2-A0BD-13B64D522411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98C79B-9943-F79C-3E2A-A832D11B6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8421D4-791F-183F-3EBA-9C0FCB9F5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B52C72-C23B-4674-9746-19F823333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813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AB8B2EF-C390-46E2-952D-15437D1669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34AA88-245D-0286-3D0D-A4B2E2109E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58303B-07CA-AF10-E08A-F4AC43318C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A088A8-2AC5-46D2-A0BD-13B64D522411}" type="datetimeFigureOut">
              <a:rPr lang="en-US" smtClean="0"/>
              <a:t>7/2/2024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078D6A-5CD2-1A9D-3890-60DF649997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3A1870-6048-BAFF-1250-5B4E76F970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1B52C72-C23B-4674-9746-19F823333E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7282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dashboards.ncdhhs.gov/t/DPH/views/AlcoholDashboard_2020Update_04042021/Story?:isGuestRedirectFromVizportal=y&amp;:embed=y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6DB314F-B258-8F22-D7C5-1E1F5BB8D0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FCA1B1-C539-F5F1-430C-D662573D57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9163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733C60-F426-3C7A-C2BB-0A723B87C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>
                <a:latin typeface="+mn-lt"/>
              </a:rPr>
              <a:t>Higher percent of alcohol use among high school students who were female, white*, or in 11</a:t>
            </a:r>
            <a:r>
              <a:rPr lang="en-US" sz="2200" baseline="30000">
                <a:latin typeface="+mn-lt"/>
              </a:rPr>
              <a:t>th</a:t>
            </a:r>
            <a:r>
              <a:rPr lang="en-US" sz="2200">
                <a:latin typeface="+mn-lt"/>
              </a:rPr>
              <a:t> and 12</a:t>
            </a:r>
            <a:r>
              <a:rPr lang="en-US" sz="2200" baseline="30000">
                <a:latin typeface="+mn-lt"/>
              </a:rPr>
              <a:t>th</a:t>
            </a:r>
            <a:r>
              <a:rPr lang="en-US" sz="2200">
                <a:latin typeface="+mn-lt"/>
              </a:rPr>
              <a:t> grade</a:t>
            </a:r>
            <a:endParaRPr lang="en-US" sz="22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ACBB75B-9169-680B-9E67-E225EACD6D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7719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D920CCB-5CD2-9753-B356-7C4B49032A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BEDEBF-96E8-1C90-4506-182DEB66FB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787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D64190-F08E-82C3-925D-8A0D0BD511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0">
                <a:solidFill>
                  <a:srgbClr val="003B70"/>
                </a:solidFill>
              </a:rPr>
              <a:t>In 2022, an average of </a:t>
            </a:r>
            <a:r>
              <a:rPr lang="en-US" sz="4000">
                <a:solidFill>
                  <a:srgbClr val="003B70"/>
                </a:solidFill>
              </a:rPr>
              <a:t>15 North Carolinians</a:t>
            </a:r>
            <a:r>
              <a:rPr lang="en-US" sz="4000" b="0">
                <a:solidFill>
                  <a:srgbClr val="003B70"/>
                </a:solidFill>
              </a:rPr>
              <a:t> died every day from </a:t>
            </a:r>
            <a:r>
              <a:rPr lang="en-US" sz="4000">
                <a:solidFill>
                  <a:srgbClr val="003B70"/>
                </a:solidFill>
              </a:rPr>
              <a:t>excessive alcohol use</a:t>
            </a:r>
            <a:r>
              <a:rPr lang="en-US" sz="4000" b="0">
                <a:solidFill>
                  <a:srgbClr val="003B70"/>
                </a:solidFill>
              </a:rPr>
              <a:t>. </a:t>
            </a:r>
            <a:endParaRPr lang="en-US" sz="4000" b="0" dirty="0">
              <a:solidFill>
                <a:srgbClr val="003B7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A6F186A-28BE-A586-5BF8-EF5EBA293A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6998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F05E0E-096D-9A9E-4040-7CCAB6205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+mn-lt"/>
              </a:rPr>
              <a:t>Examples of Alcohol-Attributable Deaths</a:t>
            </a:r>
            <a:endParaRPr lang="en-US" sz="32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322438-EF5C-B14F-BC15-85AD5A5E1E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1614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2FAE02D-0DFE-7274-8295-A5A6F26FB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 b="1">
                <a:latin typeface="+mn-lt"/>
              </a:rPr>
              <a:t>Alcohol-attributable death rates increased from 2013 to 2021, with a slight decrease in 2022</a:t>
            </a:r>
            <a:br>
              <a:rPr lang="en-US" altLang="en-US" sz="2800" b="1">
                <a:latin typeface="+mn-lt"/>
              </a:rPr>
            </a:br>
            <a:br>
              <a:rPr lang="en-US" altLang="en-US" sz="2800">
                <a:highlight>
                  <a:srgbClr val="FFFF00"/>
                </a:highlight>
                <a:latin typeface="+mn-lt"/>
              </a:rPr>
            </a:br>
            <a:endParaRPr lang="en-US" sz="2800" dirty="0">
              <a:highlight>
                <a:srgbClr val="FFFF00"/>
              </a:highlight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52A432-0DD7-C829-D5CD-BC232C1B53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32050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43D78BB-FA01-1AA0-9ABC-9F36A4BFF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100">
                <a:latin typeface="+mn-lt"/>
              </a:rPr>
              <a:t>Leading causes of alcohol-attributable deaths in NC are alcoholic liver disease, poisonings (not alcohol)*, and hypertension</a:t>
            </a:r>
            <a:endParaRPr lang="en-US" sz="21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3AA3C1-20A9-D1F1-3B5F-2CE7957506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7409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CDB799F-FB2E-3891-0F12-D77E0A0FD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200">
                <a:latin typeface="+mn-lt"/>
              </a:rPr>
              <a:t>Alcohol-attributable death rates highest among individuals who were male, American Indian*, or aged 65 years and older </a:t>
            </a:r>
            <a:br>
              <a:rPr lang="en-US" sz="2200">
                <a:latin typeface="+mn-lt"/>
              </a:rPr>
            </a:br>
            <a:endParaRPr lang="en-US" sz="22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B1C1C76-23D0-2263-E9EC-6B909940F79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6984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3E1CA15-D6D3-6A2E-9216-4C081B74E3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003B70"/>
                </a:solidFill>
                <a:latin typeface="+mn-lt"/>
              </a:rPr>
              <a:t>Alcohol-attributable death rates highest among </a:t>
            </a:r>
            <a:r>
              <a:rPr lang="en-US">
                <a:solidFill>
                  <a:srgbClr val="7F9E3F"/>
                </a:solidFill>
                <a:latin typeface="+mn-lt"/>
              </a:rPr>
              <a:t>chronic</a:t>
            </a:r>
            <a:r>
              <a:rPr lang="en-US">
                <a:solidFill>
                  <a:schemeClr val="tx1"/>
                </a:solidFill>
                <a:latin typeface="+mn-lt"/>
              </a:rPr>
              <a:t> </a:t>
            </a:r>
            <a:r>
              <a:rPr lang="en-US">
                <a:solidFill>
                  <a:srgbClr val="003B70"/>
                </a:solidFill>
                <a:latin typeface="+mn-lt"/>
              </a:rPr>
              <a:t>causes</a:t>
            </a:r>
            <a:endParaRPr lang="en-US" sz="2000" dirty="0">
              <a:solidFill>
                <a:srgbClr val="003B70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CAA11A-DCF9-9121-487F-DDAE66F481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640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927F87-F267-C73A-E05F-1838BCD22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rgbClr val="003B70"/>
                </a:solidFill>
                <a:latin typeface="+mn-lt"/>
              </a:rPr>
              <a:t>Individuals who were male or American Indian* had highest alcohol-attributable death rates for both </a:t>
            </a:r>
            <a:r>
              <a:rPr lang="en-US" sz="2000">
                <a:solidFill>
                  <a:schemeClr val="accent5"/>
                </a:solidFill>
                <a:latin typeface="+mn-lt"/>
              </a:rPr>
              <a:t>acute</a:t>
            </a:r>
            <a:r>
              <a:rPr lang="en-US" sz="200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>
                <a:solidFill>
                  <a:srgbClr val="003B70"/>
                </a:solidFill>
                <a:latin typeface="+mn-lt"/>
              </a:rPr>
              <a:t>and</a:t>
            </a:r>
            <a:r>
              <a:rPr lang="en-US" sz="200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>
                <a:solidFill>
                  <a:schemeClr val="accent1"/>
                </a:solidFill>
                <a:latin typeface="+mn-lt"/>
              </a:rPr>
              <a:t>chronic</a:t>
            </a:r>
            <a:r>
              <a:rPr lang="en-US" sz="2000">
                <a:solidFill>
                  <a:schemeClr val="tx1"/>
                </a:solidFill>
                <a:latin typeface="+mn-lt"/>
              </a:rPr>
              <a:t> </a:t>
            </a:r>
            <a:r>
              <a:rPr lang="en-US" sz="2000">
                <a:solidFill>
                  <a:srgbClr val="003B70"/>
                </a:solidFill>
                <a:latin typeface="+mn-lt"/>
              </a:rPr>
              <a:t>causes</a:t>
            </a:r>
            <a:endParaRPr lang="en-US" sz="2000" dirty="0">
              <a:solidFill>
                <a:srgbClr val="003B70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82A5CD0-9C3E-E3E3-74CE-3D71E2A809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7447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CEC7F24-78F8-3B63-675F-BEAB1B541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210464-BEE4-9A26-15A6-4A88F6EE629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3362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9604B7D-980A-45D6-9F06-128F640A3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+mn-lt"/>
              </a:rPr>
              <a:t>Technical Notes</a:t>
            </a:r>
            <a:endParaRPr lang="en-US" sz="32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50D2534-BB2A-A480-F3AD-7166A2971E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3357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679BDCF-3B5A-2CC0-B4F3-E346A3B76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+mn-lt"/>
              </a:rPr>
              <a:t>Estimated One Year Economic Cost of Excessive Alcohol Use, 2017 </a:t>
            </a:r>
            <a:endParaRPr lang="en-US" sz="32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DCA169-5147-05E5-E1DF-593AB864ACA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66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ED162C8-314E-C3EB-04B7-D009CC9EA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>
                <a:latin typeface="+mn-lt"/>
              </a:rPr>
              <a:t>Prevention of Excessive Alcohol Use and Related Harms</a:t>
            </a:r>
            <a:endParaRPr lang="en-US" sz="36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C8EA00B-0B9B-4B5B-F278-272B6A5C5E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42459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20093D5-0E39-064C-B639-B2240C8F4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latin typeface="+mn-lt"/>
              </a:rPr>
              <a:t>Community Preventive Services Task Force (CPSTF) recommendations to prevent excessive alcohol use and its related harms</a:t>
            </a:r>
            <a:endParaRPr lang="en-US" sz="20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1726A25-38AF-B695-6C47-D639DE5146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6565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8D89EE-F872-356E-6035-097F5A35A4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+mn-lt"/>
              </a:rPr>
              <a:t>Strategies to reduce excessive alcohol use and its related harms in NC </a:t>
            </a:r>
            <a:endParaRPr lang="en-US" sz="28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2D00968-3446-EDFD-6443-187A712925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2999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AA24A4C-20F6-5677-54B1-756A01310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+mn-lt"/>
              </a:rPr>
              <a:t>NC consumes less alcohol, but receives more revenue from alcohol sales than SC</a:t>
            </a:r>
            <a:endParaRPr lang="en-US" sz="32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CCE483-7085-D14E-3E18-49887BC26AE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018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A948E28-91F1-D088-180D-E91CE9E72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+mn-lt"/>
              </a:rPr>
              <a:t>Dietary Guidelines for Americans</a:t>
            </a:r>
            <a:endParaRPr lang="en-US" sz="32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55FCA4-D76F-FD11-F9FF-9EC04411FC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792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3F4922A-44CE-3B8D-EDEF-0E4F02BE69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>
                <a:latin typeface="+mn-lt"/>
              </a:rPr>
              <a:t>Alcohol Data Resources</a:t>
            </a:r>
            <a:endParaRPr lang="en-US" sz="36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522F3C-1755-41DA-2DA7-861568EB7A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6541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AAB45E-9EA3-EEFC-A93C-12026D0CD9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+mn-lt"/>
              </a:rPr>
              <a:t>Data dissemination helps inform efforts to reduce excessive alcohol use and related harms</a:t>
            </a:r>
            <a:endParaRPr lang="en-US" sz="32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12E02D-93B8-4845-11A0-DD75B7D73F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807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2A4E78-2B63-A8A3-8BC5-9280C0F0BB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+mn-lt"/>
              </a:rPr>
              <a:t>The </a:t>
            </a:r>
            <a:r>
              <a:rPr lang="en-US" sz="2800">
                <a:solidFill>
                  <a:srgbClr val="003B70"/>
                </a:solidFill>
                <a:latin typeface="+mn-lt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NC Alcohol Data Dashboard </a:t>
            </a:r>
            <a:r>
              <a:rPr lang="en-US" sz="2800">
                <a:latin typeface="+mn-lt"/>
              </a:rPr>
              <a:t>presents county-level data summaries</a:t>
            </a:r>
            <a:endParaRPr lang="en-US" sz="28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8A0BF28-00AC-4E65-994B-7F44731083AF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95895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AAB7DF1-5173-10E8-A355-B20C18A50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>
                <a:latin typeface="+mn-lt"/>
              </a:rPr>
              <a:t>North Carolina State Excessive Alcohol Advisory Committee (NC SEAAC)</a:t>
            </a:r>
            <a:endParaRPr lang="en-US" sz="28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40A8C5C-CAE2-87DE-F75C-BA5F00EF61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390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460917E-259D-9D7D-3A54-53F6F2F779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+mn-lt"/>
              </a:rPr>
              <a:t>What is Excessive Alcohol Use?</a:t>
            </a:r>
            <a:endParaRPr lang="en-US" sz="32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653402-A4E0-0600-F889-82B14BAF51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3613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B28BDC3-3C46-2026-E26D-20F7EC609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+mn-lt"/>
              </a:rPr>
              <a:t>Additional excessive alcohol use and its related harms resources</a:t>
            </a:r>
            <a:endParaRPr lang="en-US" sz="32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58A3AFC-4033-DF40-7063-36B98F53CD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7560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F4FC78B-3BDD-C383-B30D-FDB26F291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000" b="1">
                <a:solidFill>
                  <a:srgbClr val="003B70"/>
                </a:solidFill>
                <a:latin typeface="+mn-lt"/>
              </a:rPr>
              <a:t>Questions?</a:t>
            </a:r>
            <a:endParaRPr lang="en-US" sz="6000" b="1" dirty="0">
              <a:solidFill>
                <a:srgbClr val="003B70"/>
              </a:solidFill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7601E0-D0E1-315F-F6D8-931A8F32A39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35777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889B690-886C-8A51-C47E-CC9E3B6150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>
                <a:latin typeface="+mn-lt"/>
              </a:rPr>
              <a:t>Excessive Alcohol Use in North Carolina</a:t>
            </a:r>
            <a:endParaRPr lang="en-US" sz="32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511097E-30A0-4602-B1F4-83B611D7BA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9725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C15E06A-AF85-44B6-F28E-294B3BE80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CB1DA5-D94D-35A1-1339-92EBDBE19D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3134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52F7395-92C7-CC4A-D5AF-D35AA46B7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E43C729-EC3D-E718-54B1-DA622C46205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027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43398C5-4B0A-73DC-751F-D435CEBBD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>
                <a:latin typeface="+mn-lt"/>
              </a:rPr>
              <a:t>Binge drinking percentage highest among adults who were male, Hispanic, or aged 18–34 years</a:t>
            </a:r>
            <a:endParaRPr lang="en-US" sz="26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ED2A155-FDA9-1DC8-2612-165A9CBE61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7818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08F22B-EAEC-3F84-5D73-4D4B6497F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600">
                <a:latin typeface="+mn-lt"/>
              </a:rPr>
              <a:t>Heavy drinking percentage highest among adults who were male, white*, or aged 18–34 years</a:t>
            </a:r>
            <a:endParaRPr lang="en-US" sz="2600" dirty="0">
              <a:latin typeface="+mn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8DABE19-A824-6499-9B96-1B8D2A9E340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51088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C29873B-32D2-1F81-F29E-7B496C940A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89DDD2-AA15-711A-6710-66FD60C224D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7900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284</Words>
  <Application>Microsoft Office PowerPoint</Application>
  <PresentationFormat>On-screen Show (4:3)</PresentationFormat>
  <Paragraphs>25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Aptos</vt:lpstr>
      <vt:lpstr>Aptos Display</vt:lpstr>
      <vt:lpstr>Arial</vt:lpstr>
      <vt:lpstr>Office Theme</vt:lpstr>
      <vt:lpstr>PowerPoint Presentation</vt:lpstr>
      <vt:lpstr>Technical Notes</vt:lpstr>
      <vt:lpstr>What is Excessive Alcohol Use?</vt:lpstr>
      <vt:lpstr>Excessive Alcohol Use in North Carolina</vt:lpstr>
      <vt:lpstr>PowerPoint Presentation</vt:lpstr>
      <vt:lpstr>PowerPoint Presentation</vt:lpstr>
      <vt:lpstr>Binge drinking percentage highest among adults who were male, Hispanic, or aged 18–34 years</vt:lpstr>
      <vt:lpstr>Heavy drinking percentage highest among adults who were male, white*, or aged 18–34 years</vt:lpstr>
      <vt:lpstr>PowerPoint Presentation</vt:lpstr>
      <vt:lpstr>Higher percent of alcohol use among high school students who were female, white*, or in 11th and 12th grade</vt:lpstr>
      <vt:lpstr>PowerPoint Presentation</vt:lpstr>
      <vt:lpstr>In 2022, an average of 15 North Carolinians died every day from excessive alcohol use. </vt:lpstr>
      <vt:lpstr>Examples of Alcohol-Attributable Deaths</vt:lpstr>
      <vt:lpstr>Alcohol-attributable death rates increased from 2013 to 2021, with a slight decrease in 2022  </vt:lpstr>
      <vt:lpstr>Leading causes of alcohol-attributable deaths in NC are alcoholic liver disease, poisonings (not alcohol)*, and hypertension</vt:lpstr>
      <vt:lpstr>Alcohol-attributable death rates highest among individuals who were male, American Indian*, or aged 65 years and older  </vt:lpstr>
      <vt:lpstr>Alcohol-attributable death rates highest among chronic causes</vt:lpstr>
      <vt:lpstr>Individuals who were male or American Indian* had highest alcohol-attributable death rates for both acute and chronic causes</vt:lpstr>
      <vt:lpstr>PowerPoint Presentation</vt:lpstr>
      <vt:lpstr>Estimated One Year Economic Cost of Excessive Alcohol Use, 2017 </vt:lpstr>
      <vt:lpstr>Prevention of Excessive Alcohol Use and Related Harms</vt:lpstr>
      <vt:lpstr>Community Preventive Services Task Force (CPSTF) recommendations to prevent excessive alcohol use and its related harms</vt:lpstr>
      <vt:lpstr>Strategies to reduce excessive alcohol use and its related harms in NC </vt:lpstr>
      <vt:lpstr>NC consumes less alcohol, but receives more revenue from alcohol sales than SC</vt:lpstr>
      <vt:lpstr>Dietary Guidelines for Americans</vt:lpstr>
      <vt:lpstr>Alcohol Data Resources</vt:lpstr>
      <vt:lpstr>Data dissemination helps inform efforts to reduce excessive alcohol use and related harms</vt:lpstr>
      <vt:lpstr>The NC Alcohol Data Dashboard presents county-level data summaries</vt:lpstr>
      <vt:lpstr>North Carolina State Excessive Alcohol Advisory Committee (NC SEAAC)</vt:lpstr>
      <vt:lpstr>Additional excessive alcohol use and its related harms resources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Charlton, Fisher G</dc:creator>
  <cp:lastModifiedBy>Charlton, Fisher G</cp:lastModifiedBy>
  <cp:revision>1</cp:revision>
  <dcterms:created xsi:type="dcterms:W3CDTF">2024-07-02T13:45:25Z</dcterms:created>
  <dcterms:modified xsi:type="dcterms:W3CDTF">2024-07-02T13:45:25Z</dcterms:modified>
</cp:coreProperties>
</file>