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xml" ContentType="application/vnd.openxmlformats-officedocument.themeOverride+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2.xml" ContentType="application/vnd.openxmlformats-officedocument.themeOverrid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5.xml" ContentType="application/vnd.openxmlformats-officedocument.drawingml.chartshapes+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5.xml" ContentType="application/vnd.openxmlformats-officedocument.themeOverride+xml"/>
  <Override PartName="/ppt/drawings/drawing6.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6.xml" ContentType="application/vnd.openxmlformats-officedocument.themeOverride+xml"/>
  <Override PartName="/ppt/drawings/drawing7.xml" ContentType="application/vnd.openxmlformats-officedocument.drawingml.chartshapes+xml"/>
  <Override PartName="/ppt/notesSlides/notesSlide1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7.xml" ContentType="application/vnd.openxmlformats-officedocument.themeOverride+xml"/>
  <Override PartName="/ppt/drawings/drawing8.xml" ContentType="application/vnd.openxmlformats-officedocument.drawingml.chartshapes+xml"/>
  <Override PartName="/ppt/notesSlides/notesSlide1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9.xml" ContentType="application/vnd.openxmlformats-officedocument.drawingml.chartshapes+xml"/>
  <Override PartName="/ppt/notesSlides/notesSlide19.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drawings/drawing10.xml" ContentType="application/vnd.openxmlformats-officedocument.drawingml.chartshapes+xml"/>
  <Override PartName="/ppt/notesSlides/notesSlide20.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8.xml" ContentType="application/vnd.openxmlformats-officedocument.themeOverride+xml"/>
  <Override PartName="/ppt/drawings/drawing11.xml" ContentType="application/vnd.openxmlformats-officedocument.drawingml.chartshapes+xml"/>
  <Override PartName="/ppt/notesSlides/notesSlide21.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heme/themeOverride9.xml" ContentType="application/vnd.openxmlformats-officedocument.themeOverride+xml"/>
  <Override PartName="/ppt/drawings/drawing12.xml" ContentType="application/vnd.openxmlformats-officedocument.drawingml.chartshapes+xml"/>
  <Override PartName="/ppt/notesSlides/notesSlide22.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10.xml" ContentType="application/vnd.openxmlformats-officedocument.themeOverride+xml"/>
  <Override PartName="/ppt/drawings/drawing13.xml" ContentType="application/vnd.openxmlformats-officedocument.drawingml.chartshapes+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drawings/drawing14.xml" ContentType="application/vnd.openxmlformats-officedocument.drawingml.chartshapes+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drawings/drawing15.xml" ContentType="application/vnd.openxmlformats-officedocument.drawingml.chartshapes+xml"/>
  <Override PartName="/ppt/charts/chart2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37"/>
  </p:notesMasterIdLst>
  <p:handoutMasterIdLst>
    <p:handoutMasterId r:id="rId38"/>
  </p:handoutMasterIdLst>
  <p:sldIdLst>
    <p:sldId id="474" r:id="rId5"/>
    <p:sldId id="475" r:id="rId6"/>
    <p:sldId id="476" r:id="rId7"/>
    <p:sldId id="477" r:id="rId8"/>
    <p:sldId id="478" r:id="rId9"/>
    <p:sldId id="479" r:id="rId10"/>
    <p:sldId id="480" r:id="rId11"/>
    <p:sldId id="481" r:id="rId12"/>
    <p:sldId id="482" r:id="rId13"/>
    <p:sldId id="483" r:id="rId14"/>
    <p:sldId id="484" r:id="rId15"/>
    <p:sldId id="485" r:id="rId16"/>
    <p:sldId id="486" r:id="rId17"/>
    <p:sldId id="487" r:id="rId18"/>
    <p:sldId id="488" r:id="rId19"/>
    <p:sldId id="489" r:id="rId20"/>
    <p:sldId id="490" r:id="rId21"/>
    <p:sldId id="491" r:id="rId22"/>
    <p:sldId id="492" r:id="rId23"/>
    <p:sldId id="493" r:id="rId24"/>
    <p:sldId id="494" r:id="rId25"/>
    <p:sldId id="495" r:id="rId26"/>
    <p:sldId id="496" r:id="rId27"/>
    <p:sldId id="497" r:id="rId28"/>
    <p:sldId id="498" r:id="rId29"/>
    <p:sldId id="499" r:id="rId30"/>
    <p:sldId id="500" r:id="rId31"/>
    <p:sldId id="501" r:id="rId32"/>
    <p:sldId id="502" r:id="rId33"/>
    <p:sldId id="503" r:id="rId34"/>
    <p:sldId id="504" r:id="rId35"/>
    <p:sldId id="505"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70"/>
    <a:srgbClr val="568AA4"/>
    <a:srgbClr val="94B6C7"/>
    <a:srgbClr val="5C93D5"/>
    <a:srgbClr val="7CA3DD"/>
    <a:srgbClr val="657E32"/>
    <a:srgbClr val="E9F0F3"/>
    <a:srgbClr val="DBE7EC"/>
    <a:srgbClr val="CEDDEC"/>
    <a:srgbClr val="E4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818" autoAdjust="0"/>
  </p:normalViewPr>
  <p:slideViewPr>
    <p:cSldViewPr snapToGrid="0">
      <p:cViewPr varScale="1">
        <p:scale>
          <a:sx n="95" d="100"/>
          <a:sy n="95" d="100"/>
        </p:scale>
        <p:origin x="242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69" d="100"/>
          <a:sy n="69" d="100"/>
        </p:scale>
        <p:origin x="3234" y="5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2.xml"/><Relationship Id="rId4" Type="http://schemas.openxmlformats.org/officeDocument/2006/relationships/oleObject" Target="NULL"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3.xml"/><Relationship Id="rId4"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4.xml"/><Relationship Id="rId4" Type="http://schemas.openxmlformats.org/officeDocument/2006/relationships/oleObject" Target="NULL"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5.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5.xml"/><Relationship Id="rId1" Type="http://schemas.microsoft.com/office/2011/relationships/chartStyle" Target="style15.xml"/><Relationship Id="rId5" Type="http://schemas.openxmlformats.org/officeDocument/2006/relationships/chartUserShapes" Target="../drawings/drawing6.xml"/><Relationship Id="rId4" Type="http://schemas.openxmlformats.org/officeDocument/2006/relationships/oleObject" Target="NULL"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7.xml"/><Relationship Id="rId4" Type="http://schemas.openxmlformats.org/officeDocument/2006/relationships/oleObject" Target="NULL"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7.xml"/><Relationship Id="rId1" Type="http://schemas.microsoft.com/office/2011/relationships/chartStyle" Target="style17.xml"/><Relationship Id="rId5" Type="http://schemas.openxmlformats.org/officeDocument/2006/relationships/chartUserShapes" Target="../drawings/drawing8.xml"/><Relationship Id="rId4" Type="http://schemas.openxmlformats.org/officeDocument/2006/relationships/oleObject" Target="NULL" TargetMode="External"/></Relationships>
</file>

<file path=ppt/charts/_rels/chart1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9.xml"/></Relationships>
</file>

<file path=ppt/charts/_rels/chart1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0.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20.xml"/><Relationship Id="rId1" Type="http://schemas.microsoft.com/office/2011/relationships/chartStyle" Target="style20.xml"/><Relationship Id="rId5" Type="http://schemas.openxmlformats.org/officeDocument/2006/relationships/chartUserShapes" Target="../drawings/drawing11.xml"/><Relationship Id="rId4" Type="http://schemas.openxmlformats.org/officeDocument/2006/relationships/oleObject" Target="NULL" TargetMode="Externa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21.xml"/><Relationship Id="rId1" Type="http://schemas.microsoft.com/office/2011/relationships/chartStyle" Target="style21.xml"/><Relationship Id="rId5" Type="http://schemas.openxmlformats.org/officeDocument/2006/relationships/chartUserShapes" Target="../drawings/drawing12.xml"/><Relationship Id="rId4" Type="http://schemas.openxmlformats.org/officeDocument/2006/relationships/oleObject" Target="NULL" TargetMode="Externa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22.xml"/><Relationship Id="rId1" Type="http://schemas.microsoft.com/office/2011/relationships/chartStyle" Target="style22.xml"/><Relationship Id="rId5" Type="http://schemas.openxmlformats.org/officeDocument/2006/relationships/chartUserShapes" Target="../drawings/drawing13.xml"/><Relationship Id="rId4" Type="http://schemas.openxmlformats.org/officeDocument/2006/relationships/oleObject" Target="NULL" TargetMode="External"/></Relationships>
</file>

<file path=ppt/charts/_rels/chart2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3.xml"/><Relationship Id="rId1" Type="http://schemas.microsoft.com/office/2011/relationships/chartStyle" Target="style23.xml"/><Relationship Id="rId4" Type="http://schemas.openxmlformats.org/officeDocument/2006/relationships/chartUserShapes" Target="../drawings/drawing14.xml"/></Relationships>
</file>

<file path=ppt/charts/_rels/chart2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4.xml"/><Relationship Id="rId1" Type="http://schemas.microsoft.com/office/2011/relationships/chartStyle" Target="style24.xml"/><Relationship Id="rId4" Type="http://schemas.openxmlformats.org/officeDocument/2006/relationships/chartUserShapes" Target="../drawings/drawing15.xml"/></Relationships>
</file>

<file path=ppt/charts/_rels/chart2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17375E"/>
            </a:solidFill>
            <a:ln>
              <a:noFill/>
            </a:ln>
            <a:effectLst/>
          </c:spPr>
          <c:invertIfNegative val="0"/>
          <c:dLbls>
            <c:dLbl>
              <c:idx val="5"/>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69-454E-AC19-4E7CA127DB94}"/>
                </c:ext>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Slide1_2'!$C$126:$C$131</c:f>
              <c:numCache>
                <c:formatCode>0</c:formatCode>
                <c:ptCount val="6"/>
                <c:pt idx="0">
                  <c:v>21.16463060755396</c:v>
                </c:pt>
                <c:pt idx="1">
                  <c:v>35.869569786396646</c:v>
                </c:pt>
                <c:pt idx="2">
                  <c:v>19.203116407668166</c:v>
                </c:pt>
                <c:pt idx="3">
                  <c:v>23.762683198381229</c:v>
                </c:pt>
                <c:pt idx="4">
                  <c:v>17.529045847223127</c:v>
                </c:pt>
                <c:pt idx="5">
                  <c:v>1.8884763142499168</c:v>
                </c:pt>
              </c:numCache>
            </c:numRef>
          </c:val>
          <c:extLst>
            <c:ext xmlns:c16="http://schemas.microsoft.com/office/drawing/2014/chart" uri="{C3380CC4-5D6E-409C-BE32-E72D297353CC}">
              <c16:uniqueId val="{00000001-9C69-454E-AC19-4E7CA127DB94}"/>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69442895827812"/>
          <c:y val="0.13710190574004336"/>
          <c:w val="0.87719982159936394"/>
          <c:h val="0.71079196622161345"/>
        </c:manualLayout>
      </c:layout>
      <c:lineChart>
        <c:grouping val="standard"/>
        <c:varyColors val="0"/>
        <c:ser>
          <c:idx val="0"/>
          <c:order val="0"/>
          <c:spPr>
            <a:ln w="50800" cap="rnd">
              <a:solidFill>
                <a:srgbClr val="643275"/>
              </a:solidFill>
              <a:round/>
            </a:ln>
            <a:effectLst/>
          </c:spPr>
          <c:marker>
            <c:symbol val="circle"/>
            <c:size val="10"/>
            <c:spPr>
              <a:solidFill>
                <a:srgbClr val="643275"/>
              </a:solidFill>
              <a:ln w="9525">
                <a:noFill/>
              </a:ln>
              <a:effectLst/>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57-4967-9E6A-E178E4BC2AD5}"/>
                </c:ext>
              </c:extLst>
            </c:dLbl>
            <c:dLbl>
              <c:idx val="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57-4967-9E6A-E178E4BC2AD5}"/>
                </c:ext>
              </c:extLst>
            </c:dLbl>
            <c:spPr>
              <a:noFill/>
              <a:ln>
                <a:noFill/>
              </a:ln>
              <a:effectLst/>
            </c:spPr>
            <c:txPr>
              <a:bodyPr rot="0" spcFirstLastPara="1" vertOverflow="ellipsis" vert="horz" wrap="square" anchor="ctr" anchorCtr="1"/>
              <a:lstStyle/>
              <a:p>
                <a:pPr>
                  <a:defRPr sz="2000" b="0" i="0" u="none" strike="noStrike" kern="1200" baseline="0">
                    <a:solidFill>
                      <a:srgbClr val="643275"/>
                    </a:solidFill>
                    <a:latin typeface="Franklin Gothic Demi Cond" panose="020B0706030402020204" pitchFamily="34" charset="0"/>
                    <a:ea typeface="+mn-ea"/>
                    <a:cs typeface="Calibri" panose="020F0502020204030204" pitchFamily="34" charset="0"/>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Trends!$B$3:$B$12</c:f>
              <c:strCache>
                <c:ptCount val="10"/>
                <c:pt idx="0">
                  <c:v>2013</c:v>
                </c:pt>
                <c:pt idx="1">
                  <c:v>2014</c:v>
                </c:pt>
                <c:pt idx="2">
                  <c:v>2015</c:v>
                </c:pt>
                <c:pt idx="3">
                  <c:v>2016</c:v>
                </c:pt>
                <c:pt idx="4">
                  <c:v>2017</c:v>
                </c:pt>
                <c:pt idx="5">
                  <c:v>2018</c:v>
                </c:pt>
                <c:pt idx="6">
                  <c:v>2019</c:v>
                </c:pt>
                <c:pt idx="7">
                  <c:v>2020</c:v>
                </c:pt>
                <c:pt idx="8">
                  <c:v>2021</c:v>
                </c:pt>
                <c:pt idx="9">
                  <c:v>2022</c:v>
                </c:pt>
              </c:strCache>
            </c:strRef>
          </c:cat>
          <c:val>
            <c:numRef>
              <c:f>Trends!$C$3:$C$12</c:f>
              <c:numCache>
                <c:formatCode>#,##0</c:formatCode>
                <c:ptCount val="10"/>
                <c:pt idx="0">
                  <c:v>989</c:v>
                </c:pt>
                <c:pt idx="1">
                  <c:v>1079</c:v>
                </c:pt>
                <c:pt idx="2">
                  <c:v>1175</c:v>
                </c:pt>
                <c:pt idx="3">
                  <c:v>1226</c:v>
                </c:pt>
                <c:pt idx="4">
                  <c:v>1276</c:v>
                </c:pt>
                <c:pt idx="5">
                  <c:v>1351</c:v>
                </c:pt>
                <c:pt idx="6">
                  <c:v>1499</c:v>
                </c:pt>
                <c:pt idx="7">
                  <c:v>1549</c:v>
                </c:pt>
                <c:pt idx="8">
                  <c:v>1651</c:v>
                </c:pt>
                <c:pt idx="9">
                  <c:v>1846</c:v>
                </c:pt>
              </c:numCache>
            </c:numRef>
          </c:val>
          <c:smooth val="0"/>
          <c:extLst>
            <c:ext xmlns:c16="http://schemas.microsoft.com/office/drawing/2014/chart" uri="{C3380CC4-5D6E-409C-BE32-E72D297353CC}">
              <c16:uniqueId val="{00000002-4F57-4967-9E6A-E178E4BC2AD5}"/>
            </c:ext>
          </c:extLst>
        </c:ser>
        <c:dLbls>
          <c:showLegendKey val="0"/>
          <c:showVal val="0"/>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36237545055106984"/>
          <c:y val="4.0924284192627627E-2"/>
          <c:w val="0.58546368915044056"/>
          <c:h val="0.95156445912542476"/>
        </c:manualLayout>
      </c:layout>
      <c:barChart>
        <c:barDir val="bar"/>
        <c:grouping val="clustered"/>
        <c:varyColors val="0"/>
        <c:ser>
          <c:idx val="0"/>
          <c:order val="0"/>
          <c:spPr>
            <a:solidFill>
              <a:sysClr val="window" lastClr="FFFFFF">
                <a:lumMod val="75000"/>
              </a:sysClr>
            </a:solidFill>
            <a:ln>
              <a:noFill/>
            </a:ln>
            <a:effectLst/>
          </c:spPr>
          <c:invertIfNegative val="0"/>
          <c:dPt>
            <c:idx val="0"/>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1-F21B-428C-9E0E-72C0E249AAA2}"/>
              </c:ext>
            </c:extLst>
          </c:dPt>
          <c:dPt>
            <c:idx val="1"/>
            <c:invertIfNegative val="0"/>
            <c:bubble3D val="0"/>
            <c:spPr>
              <a:solidFill>
                <a:srgbClr val="643275"/>
              </a:solidFill>
              <a:ln>
                <a:noFill/>
              </a:ln>
              <a:effectLst/>
            </c:spPr>
            <c:extLst>
              <c:ext xmlns:c16="http://schemas.microsoft.com/office/drawing/2014/chart" uri="{C3380CC4-5D6E-409C-BE32-E72D297353CC}">
                <c16:uniqueId val="{00000003-F21B-428C-9E0E-72C0E249AAA2}"/>
              </c:ext>
            </c:extLst>
          </c:dPt>
          <c:dPt>
            <c:idx val="2"/>
            <c:invertIfNegative val="0"/>
            <c:bubble3D val="0"/>
            <c:spPr>
              <a:solidFill>
                <a:sysClr val="window" lastClr="FFFFFF">
                  <a:lumMod val="75000"/>
                </a:sysClr>
              </a:solidFill>
              <a:ln>
                <a:noFill/>
              </a:ln>
              <a:effectLst/>
            </c:spPr>
            <c:extLst>
              <c:ext xmlns:c16="http://schemas.microsoft.com/office/drawing/2014/chart" uri="{C3380CC4-5D6E-409C-BE32-E72D297353CC}">
                <c16:uniqueId val="{00000005-F21B-428C-9E0E-72C0E249AAA2}"/>
              </c:ext>
            </c:extLst>
          </c:dPt>
          <c:dLbls>
            <c:dLbl>
              <c:idx val="1"/>
              <c:tx>
                <c:rich>
                  <a:bodyPr/>
                  <a:lstStyle/>
                  <a:p>
                    <a:fld id="{E9F5B985-AE82-470F-ABC9-11C7200245CA}" type="VALUE">
                      <a:rPr lang="en-US">
                        <a:solidFill>
                          <a:srgbClr val="643275"/>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21B-428C-9E0E-72C0E249AAA2}"/>
                </c:ext>
              </c:extLst>
            </c:dLbl>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Leading Cause'!$B$4:$B$14</c:f>
              <c:strCache>
                <c:ptCount val="11"/>
                <c:pt idx="0">
                  <c:v>Poisoning - Unintentional</c:v>
                </c:pt>
                <c:pt idx="1">
                  <c:v>Fall - Unintentional</c:v>
                </c:pt>
                <c:pt idx="2">
                  <c:v>MVT - Unintentional</c:v>
                </c:pt>
                <c:pt idx="3">
                  <c:v>Firearm - Self-Inflicted</c:v>
                </c:pt>
                <c:pt idx="4">
                  <c:v>Firearm - Assault</c:v>
                </c:pt>
                <c:pt idx="5">
                  <c:v>Suffocation - Self-Inflicted</c:v>
                </c:pt>
                <c:pt idx="6">
                  <c:v>Suffocation - Unintentional</c:v>
                </c:pt>
                <c:pt idx="7">
                  <c:v>Poisoning - Self-Inflicted</c:v>
                </c:pt>
                <c:pt idx="8">
                  <c:v>Unspecified - Unintentional</c:v>
                </c:pt>
                <c:pt idx="9">
                  <c:v>Fire/Burn - Unintentional</c:v>
                </c:pt>
                <c:pt idx="10">
                  <c:v>All Other Injury Deaths</c:v>
                </c:pt>
              </c:strCache>
            </c:strRef>
          </c:cat>
          <c:val>
            <c:numRef>
              <c:f>'Death Leading Cause'!$C$4:$C$14</c:f>
              <c:numCache>
                <c:formatCode>#,##0</c:formatCode>
                <c:ptCount val="11"/>
                <c:pt idx="0">
                  <c:v>4199</c:v>
                </c:pt>
                <c:pt idx="1">
                  <c:v>1846</c:v>
                </c:pt>
                <c:pt idx="2">
                  <c:v>1796</c:v>
                </c:pt>
                <c:pt idx="3">
                  <c:v>993</c:v>
                </c:pt>
                <c:pt idx="4">
                  <c:v>777</c:v>
                </c:pt>
                <c:pt idx="5">
                  <c:v>331</c:v>
                </c:pt>
                <c:pt idx="6">
                  <c:v>218</c:v>
                </c:pt>
                <c:pt idx="7">
                  <c:v>195</c:v>
                </c:pt>
                <c:pt idx="8">
                  <c:v>165</c:v>
                </c:pt>
                <c:pt idx="9">
                  <c:v>138</c:v>
                </c:pt>
                <c:pt idx="10">
                  <c:v>922</c:v>
                </c:pt>
              </c:numCache>
            </c:numRef>
          </c:val>
          <c:extLst>
            <c:ext xmlns:c16="http://schemas.microsoft.com/office/drawing/2014/chart" uri="{C3380CC4-5D6E-409C-BE32-E72D297353CC}">
              <c16:uniqueId val="{00000006-F21B-428C-9E0E-72C0E249AAA2}"/>
            </c:ext>
          </c:extLst>
        </c:ser>
        <c:dLbls>
          <c:dLblPos val="outEnd"/>
          <c:showLegendKey val="0"/>
          <c:showVal val="1"/>
          <c:showCatName val="0"/>
          <c:showSerName val="0"/>
          <c:showPercent val="0"/>
          <c:showBubbleSize val="0"/>
        </c:dLbls>
        <c:gapWidth val="57"/>
        <c:axId val="358141192"/>
        <c:axId val="358138568"/>
      </c:barChart>
      <c:catAx>
        <c:axId val="358141192"/>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1"/>
        <c:axPos val="b"/>
        <c:numFmt formatCode="#,##0" sourceLinked="1"/>
        <c:majorTickMark val="none"/>
        <c:minorTickMark val="none"/>
        <c:tickLblPos val="nextTo"/>
        <c:crossAx val="358141192"/>
        <c:crosses val="max"/>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20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8.889404937341E-2"/>
          <c:y val="0.10178489757745797"/>
          <c:w val="0.8979681614406938"/>
          <c:h val="0.73463034362084045"/>
        </c:manualLayout>
      </c:layout>
      <c:barChart>
        <c:barDir val="col"/>
        <c:grouping val="clustered"/>
        <c:varyColors val="0"/>
        <c:ser>
          <c:idx val="0"/>
          <c:order val="0"/>
          <c:spPr>
            <a:solidFill>
              <a:srgbClr val="643275"/>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Figures'!$C$3:$C$15</c:f>
              <c:numCache>
                <c:formatCode>General</c:formatCode>
                <c:ptCount val="13"/>
                <c:pt idx="0">
                  <c:v>0</c:v>
                </c:pt>
                <c:pt idx="1">
                  <c:v>2</c:v>
                </c:pt>
                <c:pt idx="2">
                  <c:v>0</c:v>
                </c:pt>
                <c:pt idx="3">
                  <c:v>1</c:v>
                </c:pt>
                <c:pt idx="4">
                  <c:v>0</c:v>
                </c:pt>
                <c:pt idx="5">
                  <c:v>1</c:v>
                </c:pt>
                <c:pt idx="6">
                  <c:v>15</c:v>
                </c:pt>
                <c:pt idx="7">
                  <c:v>19</c:v>
                </c:pt>
                <c:pt idx="8">
                  <c:v>41</c:v>
                </c:pt>
                <c:pt idx="9">
                  <c:v>144</c:v>
                </c:pt>
                <c:pt idx="10">
                  <c:v>242</c:v>
                </c:pt>
                <c:pt idx="11">
                  <c:v>567</c:v>
                </c:pt>
                <c:pt idx="12">
                  <c:v>814</c:v>
                </c:pt>
              </c:numCache>
            </c:numRef>
          </c:val>
          <c:extLst>
            <c:ext xmlns:c16="http://schemas.microsoft.com/office/drawing/2014/chart" uri="{C3380CC4-5D6E-409C-BE32-E72D297353CC}">
              <c16:uniqueId val="{00000000-B40A-4D4D-91A0-50ED1C6BEAF1}"/>
            </c:ext>
          </c:extLst>
        </c:ser>
        <c:dLbls>
          <c:showLegendKey val="0"/>
          <c:showVal val="0"/>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7.467517177470874E-2"/>
          <c:y val="0.12462049660672213"/>
          <c:w val="0.90455048982776487"/>
          <c:h val="0.67566385403870555"/>
        </c:manualLayout>
      </c:layout>
      <c:lineChart>
        <c:grouping val="stacked"/>
        <c:varyColors val="0"/>
        <c:ser>
          <c:idx val="0"/>
          <c:order val="0"/>
          <c:spPr>
            <a:ln w="28575" cap="rnd">
              <a:solidFill>
                <a:srgbClr val="643275">
                  <a:alpha val="99000"/>
                </a:srgbClr>
              </a:solidFill>
              <a:round/>
            </a:ln>
            <a:effectLst/>
          </c:spPr>
          <c:marker>
            <c:symbol val="circle"/>
            <c:size val="8"/>
            <c:spPr>
              <a:solidFill>
                <a:srgbClr val="643275"/>
              </a:solidFill>
              <a:ln w="9525">
                <a:noFill/>
              </a:ln>
              <a:effectLst/>
            </c:spPr>
          </c:marker>
          <c:dLbls>
            <c:dLbl>
              <c:idx val="0"/>
              <c:tx>
                <c:rich>
                  <a:bodyPr/>
                  <a:lstStyle/>
                  <a:p>
                    <a:fld id="{8D17A868-3850-425C-8AF0-4463D27DC98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E209-4B36-A7FC-11A5A32378F6}"/>
                </c:ext>
              </c:extLst>
            </c:dLbl>
            <c:dLbl>
              <c:idx val="1"/>
              <c:tx>
                <c:rich>
                  <a:bodyPr/>
                  <a:lstStyle/>
                  <a:p>
                    <a:fld id="{1CA09247-6A06-4A5F-A4C4-50A299C5FC7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E209-4B36-A7FC-11A5A32378F6}"/>
                </c:ext>
              </c:extLst>
            </c:dLbl>
            <c:dLbl>
              <c:idx val="2"/>
              <c:tx>
                <c:rich>
                  <a:bodyPr/>
                  <a:lstStyle/>
                  <a:p>
                    <a:fld id="{8596BCBD-EE86-4A73-8BB0-A8A4B65837D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E209-4B36-A7FC-11A5A32378F6}"/>
                </c:ext>
              </c:extLst>
            </c:dLbl>
            <c:dLbl>
              <c:idx val="3"/>
              <c:tx>
                <c:rich>
                  <a:bodyPr/>
                  <a:lstStyle/>
                  <a:p>
                    <a:fld id="{AFB394CC-C945-4BE6-B66A-B33DEEB94EED}"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E209-4B36-A7FC-11A5A32378F6}"/>
                </c:ext>
              </c:extLst>
            </c:dLbl>
            <c:dLbl>
              <c:idx val="4"/>
              <c:tx>
                <c:rich>
                  <a:bodyPr/>
                  <a:lstStyle/>
                  <a:p>
                    <a:fld id="{92FA84FC-9298-444D-BBA6-DA339B7409E8}"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E209-4B36-A7FC-11A5A32378F6}"/>
                </c:ext>
              </c:extLst>
            </c:dLbl>
            <c:dLbl>
              <c:idx val="5"/>
              <c:tx>
                <c:rich>
                  <a:bodyPr/>
                  <a:lstStyle/>
                  <a:p>
                    <a:fld id="{1F8BAADA-3FCA-4D13-B9B1-57F40D4F40F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E209-4B36-A7FC-11A5A32378F6}"/>
                </c:ext>
              </c:extLst>
            </c:dLbl>
            <c:dLbl>
              <c:idx val="6"/>
              <c:tx>
                <c:rich>
                  <a:bodyPr/>
                  <a:lstStyle/>
                  <a:p>
                    <a:fld id="{3D8BC515-E376-4BE5-92C9-5D980E7A9BCB}"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E209-4B36-A7FC-11A5A32378F6}"/>
                </c:ext>
              </c:extLst>
            </c:dLbl>
            <c:dLbl>
              <c:idx val="7"/>
              <c:tx>
                <c:rich>
                  <a:bodyPr/>
                  <a:lstStyle/>
                  <a:p>
                    <a:fld id="{7A2F861E-CC05-4FF5-A450-0EE9DC72E73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E209-4B36-A7FC-11A5A32378F6}"/>
                </c:ext>
              </c:extLst>
            </c:dLbl>
            <c:dLbl>
              <c:idx val="8"/>
              <c:tx>
                <c:rich>
                  <a:bodyPr/>
                  <a:lstStyle/>
                  <a:p>
                    <a:fld id="{297DA035-47CA-43BD-AA38-857DC9AF251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E209-4B36-A7FC-11A5A32378F6}"/>
                </c:ext>
              </c:extLst>
            </c:dLbl>
            <c:dLbl>
              <c:idx val="9"/>
              <c:tx>
                <c:rich>
                  <a:bodyPr/>
                  <a:lstStyle/>
                  <a:p>
                    <a:fld id="{69DA0629-47D6-4FF5-8FF2-5ED5A7635803}"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E209-4B36-A7FC-11A5A32378F6}"/>
                </c:ext>
              </c:extLst>
            </c:dLbl>
            <c:dLbl>
              <c:idx val="10"/>
              <c:tx>
                <c:rich>
                  <a:bodyPr/>
                  <a:lstStyle/>
                  <a:p>
                    <a:fld id="{F0657236-65CE-45D6-86DB-ED4AF6200DB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A-E209-4B36-A7FC-11A5A32378F6}"/>
                </c:ext>
              </c:extLst>
            </c:dLbl>
            <c:dLbl>
              <c:idx val="11"/>
              <c:layout>
                <c:manualLayout>
                  <c:x val="-1.7743533418286793E-3"/>
                  <c:y val="-4.8933013808057854E-3"/>
                </c:manualLayout>
              </c:layout>
              <c:tx>
                <c:rich>
                  <a:bodyPr/>
                  <a:lstStyle/>
                  <a:p>
                    <a:fld id="{E6D4BA9D-BDA2-4707-8BE1-03726D3F79BD}"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E209-4B36-A7FC-11A5A32378F6}"/>
                </c:ext>
              </c:extLst>
            </c:dLbl>
            <c:dLbl>
              <c:idx val="12"/>
              <c:tx>
                <c:rich>
                  <a:bodyPr/>
                  <a:lstStyle/>
                  <a:p>
                    <a:fld id="{BBAE20BE-5D55-4800-804A-E83D920F0CE4}"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E209-4B36-A7FC-11A5A32378F6}"/>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'Death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'Death Dem Figures'!$D$3:$D$15</c:f>
              <c:numCache>
                <c:formatCode>0.0</c:formatCode>
                <c:ptCount val="13"/>
                <c:pt idx="0">
                  <c:v>0</c:v>
                </c:pt>
                <c:pt idx="1">
                  <c:v>0</c:v>
                </c:pt>
                <c:pt idx="2">
                  <c:v>0</c:v>
                </c:pt>
                <c:pt idx="3">
                  <c:v>0</c:v>
                </c:pt>
                <c:pt idx="4">
                  <c:v>0</c:v>
                </c:pt>
                <c:pt idx="5">
                  <c:v>0</c:v>
                </c:pt>
                <c:pt idx="6">
                  <c:v>1.0428855391405372</c:v>
                </c:pt>
                <c:pt idx="7">
                  <c:v>1.3992142307451554</c:v>
                </c:pt>
                <c:pt idx="8">
                  <c:v>3.0378291228527732</c:v>
                </c:pt>
                <c:pt idx="9">
                  <c:v>10.510158725292916</c:v>
                </c:pt>
                <c:pt idx="10">
                  <c:v>21.853186320988993</c:v>
                </c:pt>
                <c:pt idx="11">
                  <c:v>100.99049050742823</c:v>
                </c:pt>
                <c:pt idx="12">
                  <c:v>470.25656134999451</c:v>
                </c:pt>
              </c:numCache>
            </c:numRef>
          </c:val>
          <c:smooth val="0"/>
          <c:extLst>
            <c:ext xmlns:c15="http://schemas.microsoft.com/office/drawing/2012/chart" uri="{02D57815-91ED-43cb-92C2-25804820EDAC}">
              <c15:datalabelsRange>
                <c15:f>'Death Dem Figures'!$D$3:$D$15</c15:f>
                <c15:dlblRangeCache>
                  <c:ptCount val="13"/>
                  <c:pt idx="0">
                    <c:v>0.0</c:v>
                  </c:pt>
                  <c:pt idx="1">
                    <c:v>*</c:v>
                  </c:pt>
                  <c:pt idx="2">
                    <c:v>0.0</c:v>
                  </c:pt>
                  <c:pt idx="3">
                    <c:v>*</c:v>
                  </c:pt>
                  <c:pt idx="4">
                    <c:v>0.0</c:v>
                  </c:pt>
                  <c:pt idx="5">
                    <c:v>*</c:v>
                  </c:pt>
                  <c:pt idx="6">
                    <c:v>1.0</c:v>
                  </c:pt>
                  <c:pt idx="7">
                    <c:v>1.4</c:v>
                  </c:pt>
                  <c:pt idx="8">
                    <c:v>3.0</c:v>
                  </c:pt>
                  <c:pt idx="9">
                    <c:v>10.5</c:v>
                  </c:pt>
                  <c:pt idx="10">
                    <c:v>21.9</c:v>
                  </c:pt>
                  <c:pt idx="11">
                    <c:v>101.0</c:v>
                  </c:pt>
                  <c:pt idx="12">
                    <c:v>470.3</c:v>
                  </c:pt>
                </c15:dlblRangeCache>
              </c15:datalabelsRange>
            </c:ext>
            <c:ext xmlns:c16="http://schemas.microsoft.com/office/drawing/2014/chart" uri="{C3380CC4-5D6E-409C-BE32-E72D297353CC}">
              <c16:uniqueId val="{0000000D-E209-4B36-A7FC-11A5A32378F6}"/>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879315790183224E-2"/>
          <c:y val="0.11191408298679373"/>
          <c:w val="0.90623792872486331"/>
          <c:h val="0.72952106043490172"/>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643275"/>
              </a:solidFill>
              <a:ln>
                <a:noFill/>
              </a:ln>
              <a:effectLst/>
            </c:spPr>
            <c:extLst>
              <c:ext xmlns:c16="http://schemas.microsoft.com/office/drawing/2014/chart" uri="{C3380CC4-5D6E-409C-BE32-E72D297353CC}">
                <c16:uniqueId val="{00000001-00B0-466C-A685-8650C368AA6C}"/>
              </c:ext>
            </c:extLst>
          </c:dPt>
          <c:dPt>
            <c:idx val="7"/>
            <c:invertIfNegative val="0"/>
            <c:bubble3D val="0"/>
            <c:spPr>
              <a:solidFill>
                <a:srgbClr val="643275"/>
              </a:solidFill>
              <a:ln>
                <a:noFill/>
              </a:ln>
              <a:effectLst/>
            </c:spPr>
            <c:extLst>
              <c:ext xmlns:c16="http://schemas.microsoft.com/office/drawing/2014/chart" uri="{C3380CC4-5D6E-409C-BE32-E72D297353CC}">
                <c16:uniqueId val="{00000003-00B0-466C-A685-8650C368AA6C}"/>
              </c:ext>
            </c:extLst>
          </c:dPt>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'Death Dem Figures'!$B$46:$B$54</c:f>
              <c:strCache>
                <c:ptCount val="9"/>
                <c:pt idx="0">
                  <c:v>Female</c:v>
                </c:pt>
                <c:pt idx="1">
                  <c:v>Male</c:v>
                </c:pt>
                <c:pt idx="3">
                  <c:v>AI/NA
NH</c:v>
                </c:pt>
                <c:pt idx="4">
                  <c:v>Asian
NH</c:v>
                </c:pt>
                <c:pt idx="5">
                  <c:v>Black
NH</c:v>
                </c:pt>
                <c:pt idx="6">
                  <c:v>Hispanic</c:v>
                </c:pt>
                <c:pt idx="7">
                  <c:v>White 
NH</c:v>
                </c:pt>
                <c:pt idx="8">
                  <c:v>Other
NH</c:v>
                </c:pt>
              </c:strCache>
            </c:strRef>
          </c:cat>
          <c:val>
            <c:numRef>
              <c:f>'Death Dem Figures'!$C$46:$C$54</c:f>
              <c:numCache>
                <c:formatCode>General</c:formatCode>
                <c:ptCount val="9"/>
                <c:pt idx="0">
                  <c:v>946</c:v>
                </c:pt>
                <c:pt idx="1">
                  <c:v>900</c:v>
                </c:pt>
                <c:pt idx="3">
                  <c:v>8</c:v>
                </c:pt>
                <c:pt idx="4">
                  <c:v>23</c:v>
                </c:pt>
                <c:pt idx="5">
                  <c:v>185</c:v>
                </c:pt>
                <c:pt idx="6">
                  <c:v>41</c:v>
                </c:pt>
                <c:pt idx="7">
                  <c:v>1576</c:v>
                </c:pt>
                <c:pt idx="8">
                  <c:v>13</c:v>
                </c:pt>
              </c:numCache>
            </c:numRef>
          </c:val>
          <c:extLst>
            <c:ext xmlns:c16="http://schemas.microsoft.com/office/drawing/2014/chart" uri="{C3380CC4-5D6E-409C-BE32-E72D297353CC}">
              <c16:uniqueId val="{00000004-00B0-466C-A685-8650C368AA6C}"/>
            </c:ext>
          </c:extLst>
        </c:ser>
        <c:dLbls>
          <c:showLegendKey val="0"/>
          <c:showVal val="0"/>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1820036677467451"/>
          <c:y val="0.13710190574004336"/>
          <c:w val="0.86652603982525256"/>
          <c:h val="0.76048984738526482"/>
        </c:manualLayout>
      </c:layout>
      <c:lineChart>
        <c:grouping val="standard"/>
        <c:varyColors val="0"/>
        <c:ser>
          <c:idx val="0"/>
          <c:order val="0"/>
          <c:spPr>
            <a:ln w="50800" cap="rnd">
              <a:solidFill>
                <a:srgbClr val="17375E"/>
              </a:solidFill>
              <a:round/>
            </a:ln>
            <a:effectLst/>
          </c:spPr>
          <c:marker>
            <c:symbol val="circle"/>
            <c:size val="10"/>
            <c:spPr>
              <a:solidFill>
                <a:srgbClr val="17375E"/>
              </a:solidFill>
              <a:ln w="9525">
                <a:no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7B54-4979-825F-EB3AD8296DD2}"/>
                </c:ext>
              </c:extLst>
            </c:dLbl>
            <c:dLbl>
              <c:idx val="2"/>
              <c:delete val="1"/>
              <c:extLst>
                <c:ext xmlns:c15="http://schemas.microsoft.com/office/drawing/2012/chart" uri="{CE6537A1-D6FC-4f65-9D91-7224C49458BB}"/>
                <c:ext xmlns:c16="http://schemas.microsoft.com/office/drawing/2014/chart" uri="{C3380CC4-5D6E-409C-BE32-E72D297353CC}">
                  <c16:uniqueId val="{00000001-7B54-4979-825F-EB3AD8296DD2}"/>
                </c:ext>
              </c:extLst>
            </c:dLbl>
            <c:dLbl>
              <c:idx val="3"/>
              <c:delete val="1"/>
              <c:extLst>
                <c:ext xmlns:c15="http://schemas.microsoft.com/office/drawing/2012/chart" uri="{CE6537A1-D6FC-4f65-9D91-7224C49458BB}"/>
                <c:ext xmlns:c16="http://schemas.microsoft.com/office/drawing/2014/chart" uri="{C3380CC4-5D6E-409C-BE32-E72D297353CC}">
                  <c16:uniqueId val="{00000002-7B54-4979-825F-EB3AD8296DD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Trends!$B$25:$B$29</c:f>
              <c:strCache>
                <c:ptCount val="5"/>
                <c:pt idx="0">
                  <c:v>2018</c:v>
                </c:pt>
                <c:pt idx="1">
                  <c:v>2019</c:v>
                </c:pt>
                <c:pt idx="2">
                  <c:v>2020</c:v>
                </c:pt>
                <c:pt idx="3">
                  <c:v>2021</c:v>
                </c:pt>
                <c:pt idx="4">
                  <c:v>2022</c:v>
                </c:pt>
              </c:strCache>
            </c:strRef>
          </c:cat>
          <c:val>
            <c:numRef>
              <c:f>Trends!$C$25:$C$29</c:f>
              <c:numCache>
                <c:formatCode>#,##0</c:formatCode>
                <c:ptCount val="5"/>
                <c:pt idx="0">
                  <c:v>24056</c:v>
                </c:pt>
                <c:pt idx="1">
                  <c:v>25220</c:v>
                </c:pt>
                <c:pt idx="2">
                  <c:v>24925</c:v>
                </c:pt>
                <c:pt idx="3">
                  <c:v>25284</c:v>
                </c:pt>
                <c:pt idx="4">
                  <c:v>25727</c:v>
                </c:pt>
              </c:numCache>
            </c:numRef>
          </c:val>
          <c:smooth val="0"/>
          <c:extLst>
            <c:ext xmlns:c16="http://schemas.microsoft.com/office/drawing/2014/chart" uri="{C3380CC4-5D6E-409C-BE32-E72D297353CC}">
              <c16:uniqueId val="{00000003-7B54-4979-825F-EB3AD8296DD2}"/>
            </c:ext>
          </c:extLst>
        </c:ser>
        <c:dLbls>
          <c:dLblPos val="t"/>
          <c:showLegendKey val="0"/>
          <c:showVal val="1"/>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14790039500556"/>
          <c:y val="0.11404543397592541"/>
          <c:w val="0.88880435956449577"/>
          <c:h val="0.72273098544934533"/>
        </c:manualLayout>
      </c:layout>
      <c:barChart>
        <c:barDir val="col"/>
        <c:grouping val="clustered"/>
        <c:varyColors val="0"/>
        <c:ser>
          <c:idx val="0"/>
          <c:order val="0"/>
          <c:spPr>
            <a:solidFill>
              <a:srgbClr val="17375E"/>
            </a:solidFill>
            <a:ln>
              <a:noFill/>
            </a:ln>
            <a:effectLst/>
          </c:spPr>
          <c:invertIfNegative val="0"/>
          <c:dLbls>
            <c:dLbl>
              <c:idx val="12"/>
              <c:layout>
                <c:manualLayout>
                  <c:x val="0"/>
                  <c:y val="-2.540866602201040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ECB-474A-8130-813ED95140E7}"/>
                </c:ext>
              </c:extLst>
            </c:dLbl>
            <c:numFmt formatCode="#,##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Figures'!$C$3:$C$15</c:f>
              <c:numCache>
                <c:formatCode>General</c:formatCode>
                <c:ptCount val="13"/>
                <c:pt idx="0">
                  <c:v>105</c:v>
                </c:pt>
                <c:pt idx="1">
                  <c:v>121</c:v>
                </c:pt>
                <c:pt idx="2">
                  <c:v>114</c:v>
                </c:pt>
                <c:pt idx="3">
                  <c:v>107</c:v>
                </c:pt>
                <c:pt idx="4">
                  <c:v>139</c:v>
                </c:pt>
                <c:pt idx="5">
                  <c:v>133</c:v>
                </c:pt>
                <c:pt idx="6">
                  <c:v>461</c:v>
                </c:pt>
                <c:pt idx="7">
                  <c:v>639</c:v>
                </c:pt>
                <c:pt idx="8">
                  <c:v>1109</c:v>
                </c:pt>
                <c:pt idx="9">
                  <c:v>2776</c:v>
                </c:pt>
                <c:pt idx="10">
                  <c:v>5456</c:v>
                </c:pt>
                <c:pt idx="11">
                  <c:v>7651</c:v>
                </c:pt>
                <c:pt idx="12">
                  <c:v>6916</c:v>
                </c:pt>
              </c:numCache>
            </c:numRef>
          </c:val>
          <c:extLst>
            <c:ext xmlns:c16="http://schemas.microsoft.com/office/drawing/2014/chart" uri="{C3380CC4-5D6E-409C-BE32-E72D297353CC}">
              <c16:uniqueId val="{00000001-7ECB-474A-8130-813ED95140E7}"/>
            </c:ext>
          </c:extLst>
        </c:ser>
        <c:dLbls>
          <c:showLegendKey val="0"/>
          <c:showVal val="0"/>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9.6113840923050531E-2"/>
          <c:y val="0.12462049660672213"/>
          <c:w val="0.8917913207761845"/>
          <c:h val="0.7199946298272818"/>
        </c:manualLayout>
      </c:layout>
      <c:lineChart>
        <c:grouping val="stacked"/>
        <c:varyColors val="0"/>
        <c:ser>
          <c:idx val="0"/>
          <c:order val="0"/>
          <c:spPr>
            <a:ln w="28575" cap="rnd">
              <a:solidFill>
                <a:srgbClr val="17375E">
                  <a:alpha val="99000"/>
                </a:srgbClr>
              </a:solidFill>
              <a:round/>
            </a:ln>
            <a:effectLst/>
          </c:spPr>
          <c:marker>
            <c:symbol val="circle"/>
            <c:size val="8"/>
            <c:spPr>
              <a:solidFill>
                <a:srgbClr val="17375E"/>
              </a:solidFill>
              <a:ln w="9525">
                <a:noFill/>
              </a:ln>
              <a:effectLst/>
            </c:spPr>
          </c:marker>
          <c:dLbls>
            <c:dLbl>
              <c:idx val="0"/>
              <c:tx>
                <c:rich>
                  <a:bodyPr/>
                  <a:lstStyle/>
                  <a:p>
                    <a:fld id="{28C416E9-1B1D-4DFE-8D9B-DDAB267F3E4E}"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0-49C5-492C-92D4-249000905B77}"/>
                </c:ext>
              </c:extLst>
            </c:dLbl>
            <c:dLbl>
              <c:idx val="1"/>
              <c:tx>
                <c:rich>
                  <a:bodyPr/>
                  <a:lstStyle/>
                  <a:p>
                    <a:fld id="{4F70F951-9C57-4104-AA6B-3A1D0A4FD3DC}"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49C5-492C-92D4-249000905B77}"/>
                </c:ext>
              </c:extLst>
            </c:dLbl>
            <c:dLbl>
              <c:idx val="2"/>
              <c:tx>
                <c:rich>
                  <a:bodyPr/>
                  <a:lstStyle/>
                  <a:p>
                    <a:fld id="{E1C5360B-B5A8-45E8-8212-999695DDDAC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2-49C5-492C-92D4-249000905B77}"/>
                </c:ext>
              </c:extLst>
            </c:dLbl>
            <c:dLbl>
              <c:idx val="3"/>
              <c:tx>
                <c:rich>
                  <a:bodyPr/>
                  <a:lstStyle/>
                  <a:p>
                    <a:fld id="{76CBADAA-B33A-4053-806B-AD72E03B314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3-49C5-492C-92D4-249000905B77}"/>
                </c:ext>
              </c:extLst>
            </c:dLbl>
            <c:dLbl>
              <c:idx val="4"/>
              <c:tx>
                <c:rich>
                  <a:bodyPr/>
                  <a:lstStyle/>
                  <a:p>
                    <a:fld id="{ED262345-264E-46CB-95D9-42430806400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49C5-492C-92D4-249000905B77}"/>
                </c:ext>
              </c:extLst>
            </c:dLbl>
            <c:dLbl>
              <c:idx val="5"/>
              <c:tx>
                <c:rich>
                  <a:bodyPr/>
                  <a:lstStyle/>
                  <a:p>
                    <a:fld id="{0CA522DB-258C-4810-9597-7A212DAC2622}"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5-49C5-492C-92D4-249000905B77}"/>
                </c:ext>
              </c:extLst>
            </c:dLbl>
            <c:dLbl>
              <c:idx val="6"/>
              <c:tx>
                <c:rich>
                  <a:bodyPr/>
                  <a:lstStyle/>
                  <a:p>
                    <a:fld id="{7AB7B80B-CEFE-46E5-B575-FB464CE8C61F}"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6-49C5-492C-92D4-249000905B77}"/>
                </c:ext>
              </c:extLst>
            </c:dLbl>
            <c:dLbl>
              <c:idx val="7"/>
              <c:tx>
                <c:rich>
                  <a:bodyPr/>
                  <a:lstStyle/>
                  <a:p>
                    <a:fld id="{85F27841-9C7F-4CD9-94F5-54B8100FB206}"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49C5-492C-92D4-249000905B77}"/>
                </c:ext>
              </c:extLst>
            </c:dLbl>
            <c:dLbl>
              <c:idx val="8"/>
              <c:tx>
                <c:rich>
                  <a:bodyPr/>
                  <a:lstStyle/>
                  <a:p>
                    <a:fld id="{A8A0BF88-C6D6-4CBD-A0E5-4076679635B9}"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8-49C5-492C-92D4-249000905B77}"/>
                </c:ext>
              </c:extLst>
            </c:dLbl>
            <c:dLbl>
              <c:idx val="9"/>
              <c:tx>
                <c:rich>
                  <a:bodyPr/>
                  <a:lstStyle/>
                  <a:p>
                    <a:fld id="{0E730686-A7C7-447B-92F3-2BE61CAE2EC1}"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9-49C5-492C-92D4-249000905B77}"/>
                </c:ext>
              </c:extLst>
            </c:dLbl>
            <c:dLbl>
              <c:idx val="10"/>
              <c:layout>
                <c:manualLayout>
                  <c:x val="6.6745775189216931E-3"/>
                  <c:y val="-5.8056937256245758E-3"/>
                </c:manualLayout>
              </c:layout>
              <c:tx>
                <c:rich>
                  <a:bodyPr/>
                  <a:lstStyle/>
                  <a:p>
                    <a:fld id="{63105459-1B21-4FBC-B320-2E7E38A96AE9}"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49C5-492C-92D4-249000905B77}"/>
                </c:ext>
              </c:extLst>
            </c:dLbl>
            <c:dLbl>
              <c:idx val="11"/>
              <c:layout>
                <c:manualLayout>
                  <c:x val="-1.7743533418286793E-3"/>
                  <c:y val="-4.8933013808057854E-3"/>
                </c:manualLayout>
              </c:layout>
              <c:tx>
                <c:rich>
                  <a:bodyPr/>
                  <a:lstStyle/>
                  <a:p>
                    <a:fld id="{0BED5ADC-2554-45C3-B2C6-2DB2C5C83D2A}" type="CELLRANGE">
                      <a:rPr lang="en-US"/>
                      <a:pPr/>
                      <a:t>[CELLRANGE]</a:t>
                    </a:fld>
                    <a:endParaRPr lang="en-US"/>
                  </a:p>
                </c:rich>
              </c:tx>
              <c:dLblPos val="r"/>
              <c:showLegendKey val="0"/>
              <c:showVal val="0"/>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B-49C5-492C-92D4-249000905B77}"/>
                </c:ext>
              </c:extLst>
            </c:dLbl>
            <c:dLbl>
              <c:idx val="12"/>
              <c:tx>
                <c:rich>
                  <a:bodyPr/>
                  <a:lstStyle/>
                  <a:p>
                    <a:fld id="{40158764-7379-4CFB-880A-F94EC337CE80}" type="CELLRANGE">
                      <a:rPr lang="en-US"/>
                      <a:pPr/>
                      <a:t>[CELLRANGE]</a:t>
                    </a:fld>
                    <a:endParaRPr lang="en-US"/>
                  </a:p>
                </c:rich>
              </c:tx>
              <c:dLblPos val="t"/>
              <c:showLegendKey val="0"/>
              <c:showVal val="0"/>
              <c:showCatName val="0"/>
              <c:showSerName val="0"/>
              <c:showPercent val="0"/>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C-49C5-492C-92D4-249000905B77}"/>
                </c:ext>
              </c:extLst>
            </c:dLbl>
            <c:numFmt formatCode="#,##0.0" sourceLinked="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'Hosp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'Hosp Dem Figures'!$D$3:$D$15</c:f>
              <c:numCache>
                <c:formatCode>#,##0.0</c:formatCode>
                <c:ptCount val="13"/>
                <c:pt idx="0">
                  <c:v>86.671564297919062</c:v>
                </c:pt>
                <c:pt idx="1">
                  <c:v>25.177490906972295</c:v>
                </c:pt>
                <c:pt idx="2">
                  <c:v>17.95951547117734</c:v>
                </c:pt>
                <c:pt idx="3">
                  <c:v>15.92366166832352</c:v>
                </c:pt>
                <c:pt idx="4">
                  <c:v>19.485416777644762</c:v>
                </c:pt>
                <c:pt idx="5">
                  <c:v>18.56867617904113</c:v>
                </c:pt>
                <c:pt idx="6">
                  <c:v>32.051348902919173</c:v>
                </c:pt>
                <c:pt idx="7">
                  <c:v>47.057783865587062</c:v>
                </c:pt>
                <c:pt idx="8">
                  <c:v>82.169573103505513</c:v>
                </c:pt>
                <c:pt idx="9">
                  <c:v>202.61250431536899</c:v>
                </c:pt>
                <c:pt idx="10">
                  <c:v>492.69001887320633</c:v>
                </c:pt>
                <c:pt idx="11">
                  <c:v>1362.7482237607292</c:v>
                </c:pt>
                <c:pt idx="12">
                  <c:v>3995.4476391849657</c:v>
                </c:pt>
              </c:numCache>
            </c:numRef>
          </c:val>
          <c:smooth val="0"/>
          <c:extLst>
            <c:ext xmlns:c15="http://schemas.microsoft.com/office/drawing/2012/chart" uri="{02D57815-91ED-43cb-92C2-25804820EDAC}">
              <c15:datalabelsRange>
                <c15:f>'Hosp Dem Figures'!$D$3:$D$15</c15:f>
                <c15:dlblRangeCache>
                  <c:ptCount val="13"/>
                  <c:pt idx="0">
                    <c:v>86.7</c:v>
                  </c:pt>
                  <c:pt idx="1">
                    <c:v>25.2</c:v>
                  </c:pt>
                  <c:pt idx="2">
                    <c:v>18.0</c:v>
                  </c:pt>
                  <c:pt idx="3">
                    <c:v>15.9</c:v>
                  </c:pt>
                  <c:pt idx="4">
                    <c:v>19.5</c:v>
                  </c:pt>
                  <c:pt idx="5">
                    <c:v>18.6</c:v>
                  </c:pt>
                  <c:pt idx="6">
                    <c:v>32.1</c:v>
                  </c:pt>
                  <c:pt idx="7">
                    <c:v>47.1</c:v>
                  </c:pt>
                  <c:pt idx="8">
                    <c:v>82.2</c:v>
                  </c:pt>
                  <c:pt idx="9">
                    <c:v>202.6</c:v>
                  </c:pt>
                  <c:pt idx="10">
                    <c:v>492.7</c:v>
                  </c:pt>
                  <c:pt idx="11">
                    <c:v>1,362.7</c:v>
                  </c:pt>
                  <c:pt idx="12">
                    <c:v>3,995.4</c:v>
                  </c:pt>
                </c15:dlblRangeCache>
              </c15:datalabelsRange>
            </c:ext>
            <c:ext xmlns:c16="http://schemas.microsoft.com/office/drawing/2014/chart" uri="{C3380CC4-5D6E-409C-BE32-E72D297353CC}">
              <c16:uniqueId val="{0000000D-49C5-492C-92D4-249000905B77}"/>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011280614525683E-2"/>
          <c:y val="0.13196757894250005"/>
          <c:w val="0.89177138352823715"/>
          <c:h val="0.69861005412600941"/>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DCCA-43F9-BB0B-1155B138294C}"/>
              </c:ext>
            </c:extLst>
          </c:dPt>
          <c:dPt>
            <c:idx val="7"/>
            <c:invertIfNegative val="0"/>
            <c:bubble3D val="0"/>
            <c:spPr>
              <a:solidFill>
                <a:srgbClr val="17375E"/>
              </a:solidFill>
              <a:ln>
                <a:noFill/>
              </a:ln>
              <a:effectLst/>
            </c:spPr>
            <c:extLst>
              <c:ext xmlns:c16="http://schemas.microsoft.com/office/drawing/2014/chart" uri="{C3380CC4-5D6E-409C-BE32-E72D297353CC}">
                <c16:uniqueId val="{00000003-DCCA-43F9-BB0B-1155B138294C}"/>
              </c:ext>
            </c:extLst>
          </c:dPt>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 Dem Figures'!$B$46:$B$54</c:f>
              <c:strCache>
                <c:ptCount val="9"/>
                <c:pt idx="0">
                  <c:v>Female</c:v>
                </c:pt>
                <c:pt idx="1">
                  <c:v>Male</c:v>
                </c:pt>
                <c:pt idx="3">
                  <c:v>AI/NA
NH</c:v>
                </c:pt>
                <c:pt idx="4">
                  <c:v>Asian
NH</c:v>
                </c:pt>
                <c:pt idx="5">
                  <c:v>Black
NH</c:v>
                </c:pt>
                <c:pt idx="6">
                  <c:v>Hispanic</c:v>
                </c:pt>
                <c:pt idx="7">
                  <c:v>White 
NH</c:v>
                </c:pt>
                <c:pt idx="8">
                  <c:v>Other
NH</c:v>
                </c:pt>
              </c:strCache>
            </c:strRef>
          </c:cat>
          <c:val>
            <c:numRef>
              <c:f>'Hosp Dem Figures'!$C$46:$C$54</c:f>
              <c:numCache>
                <c:formatCode>#,##0</c:formatCode>
                <c:ptCount val="9"/>
                <c:pt idx="0">
                  <c:v>15943</c:v>
                </c:pt>
                <c:pt idx="1">
                  <c:v>9783</c:v>
                </c:pt>
                <c:pt idx="3">
                  <c:v>200</c:v>
                </c:pt>
                <c:pt idx="4">
                  <c:v>185</c:v>
                </c:pt>
                <c:pt idx="5">
                  <c:v>2775</c:v>
                </c:pt>
                <c:pt idx="6">
                  <c:v>747</c:v>
                </c:pt>
                <c:pt idx="7">
                  <c:v>21363</c:v>
                </c:pt>
                <c:pt idx="8">
                  <c:v>211</c:v>
                </c:pt>
              </c:numCache>
            </c:numRef>
          </c:val>
          <c:extLst>
            <c:ext xmlns:c16="http://schemas.microsoft.com/office/drawing/2014/chart" uri="{C3380CC4-5D6E-409C-BE32-E72D297353CC}">
              <c16:uniqueId val="{00000004-DCCA-43F9-BB0B-1155B138294C}"/>
            </c:ext>
          </c:extLst>
        </c:ser>
        <c:dLbls>
          <c:showLegendKey val="0"/>
          <c:showVal val="0"/>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69978451260143337"/>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7EE3-41F7-8161-93090273D812}"/>
              </c:ext>
            </c:extLst>
          </c:dPt>
          <c:dPt>
            <c:idx val="7"/>
            <c:invertIfNegative val="0"/>
            <c:bubble3D val="0"/>
            <c:spPr>
              <a:solidFill>
                <a:srgbClr val="17375E"/>
              </a:solidFill>
              <a:ln>
                <a:noFill/>
              </a:ln>
              <a:effectLst/>
            </c:spPr>
            <c:extLst>
              <c:ext xmlns:c16="http://schemas.microsoft.com/office/drawing/2014/chart" uri="{C3380CC4-5D6E-409C-BE32-E72D297353CC}">
                <c16:uniqueId val="{00000003-7EE3-41F7-8161-93090273D812}"/>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'Hosp Dem Figures'!$B$46:$B$53</c:f>
              <c:strCache>
                <c:ptCount val="8"/>
                <c:pt idx="0">
                  <c:v>Female</c:v>
                </c:pt>
                <c:pt idx="1">
                  <c:v>Male</c:v>
                </c:pt>
                <c:pt idx="3">
                  <c:v>AI/NA
NH</c:v>
                </c:pt>
                <c:pt idx="4">
                  <c:v>Asian
NH</c:v>
                </c:pt>
                <c:pt idx="5">
                  <c:v>Black
NH</c:v>
                </c:pt>
                <c:pt idx="6">
                  <c:v>Hispanic</c:v>
                </c:pt>
                <c:pt idx="7">
                  <c:v>White 
NH</c:v>
                </c:pt>
              </c:strCache>
              <c:extLst/>
            </c:strRef>
          </c:cat>
          <c:val>
            <c:numRef>
              <c:f>'Hosp Dem Figures'!$D$46:$D$53</c:f>
              <c:numCache>
                <c:formatCode>0.0</c:formatCode>
                <c:ptCount val="8"/>
                <c:pt idx="0">
                  <c:v>291.65889940155319</c:v>
                </c:pt>
                <c:pt idx="1">
                  <c:v>187.06803976099349</c:v>
                </c:pt>
                <c:pt idx="3">
                  <c:v>180.74684596753787</c:v>
                </c:pt>
                <c:pt idx="4">
                  <c:v>49.512237551686759</c:v>
                </c:pt>
                <c:pt idx="5">
                  <c:v>123.15680857437673</c:v>
                </c:pt>
                <c:pt idx="6">
                  <c:v>62.523121837225609</c:v>
                </c:pt>
                <c:pt idx="7">
                  <c:v>327.20963380642382</c:v>
                </c:pt>
              </c:numCache>
              <c:extLst/>
            </c:numRef>
          </c:val>
          <c:extLst>
            <c:ext xmlns:c16="http://schemas.microsoft.com/office/drawing/2014/chart" uri="{C3380CC4-5D6E-409C-BE32-E72D297353CC}">
              <c16:uniqueId val="{00000004-7EE3-41F7-8161-93090273D812}"/>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14018533090312"/>
          <c:y val="2.8125000000000001E-2"/>
          <c:w val="0.60317112244367632"/>
          <c:h val="0.93125000000000002"/>
        </c:manualLayout>
      </c:layout>
      <c:barChart>
        <c:barDir val="bar"/>
        <c:grouping val="clustered"/>
        <c:varyColors val="0"/>
        <c:ser>
          <c:idx val="0"/>
          <c:order val="0"/>
          <c:spPr>
            <a:solidFill>
              <a:schemeClr val="bg1">
                <a:lumMod val="65000"/>
              </a:schemeClr>
            </a:solidFill>
            <a:ln>
              <a:noFill/>
            </a:ln>
            <a:effectLst/>
          </c:spPr>
          <c:invertIfNegative val="0"/>
          <c:dLbls>
            <c:dLbl>
              <c:idx val="5"/>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A6E-40BA-AE7A-4B134E2093B3}"/>
                </c:ext>
              </c:extLst>
            </c:dLbl>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Slide1_2'!$E$126:$E$131</c:f>
              <c:numCache>
                <c:formatCode>0</c:formatCode>
                <c:ptCount val="6"/>
                <c:pt idx="0">
                  <c:v>20.022966913870221</c:v>
                </c:pt>
                <c:pt idx="1">
                  <c:v>34.409570438514457</c:v>
                </c:pt>
                <c:pt idx="2">
                  <c:v>18.884566451360342</c:v>
                </c:pt>
                <c:pt idx="3">
                  <c:v>26.682896196254973</c:v>
                </c:pt>
                <c:pt idx="4">
                  <c:v>20.936372571762732</c:v>
                </c:pt>
                <c:pt idx="5">
                  <c:v>3.2663778396390777</c:v>
                </c:pt>
              </c:numCache>
            </c:numRef>
          </c:val>
          <c:extLst>
            <c:ext xmlns:c16="http://schemas.microsoft.com/office/drawing/2014/chart" uri="{C3380CC4-5D6E-409C-BE32-E72D297353CC}">
              <c16:uniqueId val="{00000001-0A6E-40BA-AE7A-4B134E2093B3}"/>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3808918014710209"/>
          <c:y val="0.13710190574004336"/>
          <c:w val="0.85051536716408549"/>
          <c:h val="0.76048984738526482"/>
        </c:manualLayout>
      </c:layout>
      <c:lineChart>
        <c:grouping val="standard"/>
        <c:varyColors val="0"/>
        <c:ser>
          <c:idx val="0"/>
          <c:order val="0"/>
          <c:spPr>
            <a:ln w="50800" cap="rnd">
              <a:solidFill>
                <a:srgbClr val="52849C"/>
              </a:solidFill>
              <a:round/>
            </a:ln>
            <a:effectLst/>
          </c:spPr>
          <c:marker>
            <c:symbol val="circle"/>
            <c:size val="10"/>
            <c:spPr>
              <a:solidFill>
                <a:srgbClr val="52849C"/>
              </a:solidFill>
              <a:ln w="9525">
                <a:no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0-874D-4278-B110-5CBF9CAC127F}"/>
                </c:ext>
              </c:extLst>
            </c:dLbl>
            <c:dLbl>
              <c:idx val="2"/>
              <c:delete val="1"/>
              <c:extLst>
                <c:ext xmlns:c15="http://schemas.microsoft.com/office/drawing/2012/chart" uri="{CE6537A1-D6FC-4f65-9D91-7224C49458BB}"/>
                <c:ext xmlns:c16="http://schemas.microsoft.com/office/drawing/2014/chart" uri="{C3380CC4-5D6E-409C-BE32-E72D297353CC}">
                  <c16:uniqueId val="{00000001-874D-4278-B110-5CBF9CAC127F}"/>
                </c:ext>
              </c:extLst>
            </c:dLbl>
            <c:dLbl>
              <c:idx val="3"/>
              <c:delete val="1"/>
              <c:extLst>
                <c:ext xmlns:c15="http://schemas.microsoft.com/office/drawing/2012/chart" uri="{CE6537A1-D6FC-4f65-9D91-7224C49458BB}"/>
                <c:ext xmlns:c16="http://schemas.microsoft.com/office/drawing/2014/chart" uri="{C3380CC4-5D6E-409C-BE32-E72D297353CC}">
                  <c16:uniqueId val="{00000002-874D-4278-B110-5CBF9CAC127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rgbClr val="52849C"/>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Trends!$B$47:$B$51</c:f>
              <c:strCache>
                <c:ptCount val="5"/>
                <c:pt idx="0">
                  <c:v>2018</c:v>
                </c:pt>
                <c:pt idx="1">
                  <c:v>2019</c:v>
                </c:pt>
                <c:pt idx="2">
                  <c:v>2020</c:v>
                </c:pt>
                <c:pt idx="3">
                  <c:v>2021</c:v>
                </c:pt>
                <c:pt idx="4">
                  <c:v>2022</c:v>
                </c:pt>
              </c:strCache>
            </c:strRef>
          </c:cat>
          <c:val>
            <c:numRef>
              <c:f>Trends!$C$47:$C$51</c:f>
              <c:numCache>
                <c:formatCode>#,##0</c:formatCode>
                <c:ptCount val="5"/>
                <c:pt idx="0">
                  <c:v>225837</c:v>
                </c:pt>
                <c:pt idx="1">
                  <c:v>222102</c:v>
                </c:pt>
                <c:pt idx="2">
                  <c:v>182920</c:v>
                </c:pt>
                <c:pt idx="3">
                  <c:v>193349</c:v>
                </c:pt>
                <c:pt idx="4">
                  <c:v>221168</c:v>
                </c:pt>
              </c:numCache>
            </c:numRef>
          </c:val>
          <c:smooth val="0"/>
          <c:extLst>
            <c:ext xmlns:c16="http://schemas.microsoft.com/office/drawing/2014/chart" uri="{C3380CC4-5D6E-409C-BE32-E72D297353CC}">
              <c16:uniqueId val="{00000003-874D-4278-B110-5CBF9CAC127F}"/>
            </c:ext>
          </c:extLst>
        </c:ser>
        <c:dLbls>
          <c:showLegendKey val="0"/>
          <c:showVal val="0"/>
          <c:showCatName val="0"/>
          <c:showSerName val="0"/>
          <c:showPercent val="0"/>
          <c:showBubbleSize val="0"/>
        </c:dLbls>
        <c:marker val="1"/>
        <c:smooth val="0"/>
        <c:axId val="485496536"/>
        <c:axId val="485503752"/>
      </c:lineChart>
      <c:catAx>
        <c:axId val="485496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503752"/>
        <c:crosses val="autoZero"/>
        <c:auto val="1"/>
        <c:lblAlgn val="ctr"/>
        <c:lblOffset val="100"/>
        <c:noMultiLvlLbl val="0"/>
      </c:catAx>
      <c:valAx>
        <c:axId val="485503752"/>
        <c:scaling>
          <c:orientation val="minMax"/>
          <c:min val="0"/>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485496536"/>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1549962082063889"/>
          <c:y val="0.11404543397592541"/>
          <c:w val="0.87811325737559764"/>
          <c:h val="0.7073903365570231"/>
        </c:manualLayout>
      </c:layout>
      <c:barChart>
        <c:barDir val="col"/>
        <c:grouping val="clustered"/>
        <c:varyColors val="0"/>
        <c:ser>
          <c:idx val="0"/>
          <c:order val="0"/>
          <c:spPr>
            <a:solidFill>
              <a:srgbClr val="52849C"/>
            </a:solidFill>
            <a:ln>
              <a:noFill/>
            </a:ln>
            <a:effectLst/>
          </c:spPr>
          <c:invertIfNegative val="0"/>
          <c:dLbls>
            <c:dLbl>
              <c:idx val="3"/>
              <c:layout>
                <c:manualLayout>
                  <c:x val="6.10920125079882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469-4A2D-ADFA-7E8E233226B5}"/>
                </c:ext>
              </c:extLst>
            </c:dLbl>
            <c:dLbl>
              <c:idx val="6"/>
              <c:layout>
                <c:manualLayout>
                  <c:x val="-7.6365015634985885E-3"/>
                  <c:y val="-1.0721123712016836E-1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69-4A2D-ADFA-7E8E233226B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Figures'!$C$3:$C$15</c:f>
              <c:numCache>
                <c:formatCode>General</c:formatCode>
                <c:ptCount val="13"/>
                <c:pt idx="0">
                  <c:v>3342</c:v>
                </c:pt>
                <c:pt idx="1">
                  <c:v>10869</c:v>
                </c:pt>
                <c:pt idx="2">
                  <c:v>8449</c:v>
                </c:pt>
                <c:pt idx="3">
                  <c:v>7456</c:v>
                </c:pt>
                <c:pt idx="4">
                  <c:v>5512</c:v>
                </c:pt>
                <c:pt idx="5">
                  <c:v>5442</c:v>
                </c:pt>
                <c:pt idx="6">
                  <c:v>11881</c:v>
                </c:pt>
                <c:pt idx="7">
                  <c:v>12808</c:v>
                </c:pt>
                <c:pt idx="8">
                  <c:v>17687</c:v>
                </c:pt>
                <c:pt idx="9">
                  <c:v>27562</c:v>
                </c:pt>
                <c:pt idx="10">
                  <c:v>37057</c:v>
                </c:pt>
                <c:pt idx="11">
                  <c:v>40910</c:v>
                </c:pt>
                <c:pt idx="12">
                  <c:v>31537</c:v>
                </c:pt>
              </c:numCache>
            </c:numRef>
          </c:val>
          <c:extLst>
            <c:ext xmlns:c16="http://schemas.microsoft.com/office/drawing/2014/chart" uri="{C3380CC4-5D6E-409C-BE32-E72D297353CC}">
              <c16:uniqueId val="{00000002-8469-4A2D-ADFA-7E8E233226B5}"/>
            </c:ext>
          </c:extLst>
        </c:ser>
        <c:dLbls>
          <c:dLblPos val="outEnd"/>
          <c:showLegendKey val="0"/>
          <c:showVal val="1"/>
          <c:showCatName val="0"/>
          <c:showSerName val="0"/>
          <c:showPercent val="0"/>
          <c:showBubbleSize val="0"/>
        </c:dLbls>
        <c:gapWidth val="57"/>
        <c:overlap val="-3"/>
        <c:axId val="358141192"/>
        <c:axId val="358138568"/>
      </c:bar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layout>
            <c:manualLayout>
              <c:xMode val="edge"/>
              <c:yMode val="edge"/>
              <c:x val="0.47967367671656347"/>
              <c:y val="0.929071295755549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dk2" tx2="lt2" accent1="accent1" accent2="accent2" accent3="accent3" accent4="accent4" accent5="accent5" accent6="accent6" hlink="hlink" folHlink="folHlink"/>
  <c:chart>
    <c:autoTitleDeleted val="1"/>
    <c:plotArea>
      <c:layout>
        <c:manualLayout>
          <c:layoutTarget val="inner"/>
          <c:xMode val="edge"/>
          <c:yMode val="edge"/>
          <c:x val="0.10437540288394893"/>
          <c:y val="0.12462049660672213"/>
          <c:w val="0.88381684011894657"/>
          <c:h val="0.7131745104751932"/>
        </c:manualLayout>
      </c:layout>
      <c:lineChart>
        <c:grouping val="stacked"/>
        <c:varyColors val="0"/>
        <c:ser>
          <c:idx val="0"/>
          <c:order val="0"/>
          <c:spPr>
            <a:ln w="28575" cap="rnd">
              <a:solidFill>
                <a:srgbClr val="52849C">
                  <a:alpha val="99000"/>
                </a:srgbClr>
              </a:solidFill>
              <a:round/>
            </a:ln>
            <a:effectLst/>
          </c:spPr>
          <c:marker>
            <c:symbol val="circle"/>
            <c:size val="8"/>
            <c:spPr>
              <a:solidFill>
                <a:srgbClr val="52849C"/>
              </a:solidFill>
              <a:ln w="9525">
                <a:noFill/>
              </a:ln>
              <a:effectLst/>
            </c:spPr>
          </c:marker>
          <c:dLbls>
            <c:dLbl>
              <c:idx val="10"/>
              <c:layout>
                <c:manualLayout>
                  <c:x val="-5.0479615401424448E-2"/>
                  <c:y val="-5.6104073947278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5C1-4847-BA2A-286C79A291C6}"/>
                </c:ext>
              </c:extLst>
            </c:dLbl>
            <c:dLbl>
              <c:idx val="11"/>
              <c:layout>
                <c:manualLayout>
                  <c:x val="-6.7775210744415171E-2"/>
                  <c:y val="-4.24638352431010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C1-4847-BA2A-286C79A291C6}"/>
                </c:ext>
              </c:extLst>
            </c:dLbl>
            <c:numFmt formatCode="#,##0.0" sourceLinked="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'ED Dem Figures'!$B$3:$B$15</c:f>
              <c:strCache>
                <c:ptCount val="13"/>
                <c:pt idx="0">
                  <c:v>&lt;1</c:v>
                </c:pt>
                <c:pt idx="1">
                  <c:v>01-04</c:v>
                </c:pt>
                <c:pt idx="2">
                  <c:v>05-09</c:v>
                </c:pt>
                <c:pt idx="3">
                  <c:v>10-14</c:v>
                </c:pt>
                <c:pt idx="4">
                  <c:v>15-19</c:v>
                </c:pt>
                <c:pt idx="5">
                  <c:v>20-24</c:v>
                </c:pt>
                <c:pt idx="6">
                  <c:v>25-34</c:v>
                </c:pt>
                <c:pt idx="7">
                  <c:v>35-44</c:v>
                </c:pt>
                <c:pt idx="8">
                  <c:v>45-54</c:v>
                </c:pt>
                <c:pt idx="9">
                  <c:v>55-64</c:v>
                </c:pt>
                <c:pt idx="10">
                  <c:v>65-74</c:v>
                </c:pt>
                <c:pt idx="11">
                  <c:v>75-84</c:v>
                </c:pt>
                <c:pt idx="12">
                  <c:v>&gt;84</c:v>
                </c:pt>
              </c:strCache>
            </c:strRef>
          </c:cat>
          <c:val>
            <c:numRef>
              <c:f>'ED Dem Figures'!$D$3:$D$15</c:f>
              <c:numCache>
                <c:formatCode>#,##0.0</c:formatCode>
                <c:ptCount val="13"/>
                <c:pt idx="0">
                  <c:v>2758.6320750823379</c:v>
                </c:pt>
                <c:pt idx="1">
                  <c:v>2261.6045344453046</c:v>
                </c:pt>
                <c:pt idx="2">
                  <c:v>1331.052159789275</c:v>
                </c:pt>
                <c:pt idx="3">
                  <c:v>1109.5964616730857</c:v>
                </c:pt>
                <c:pt idx="4">
                  <c:v>772.68789408904979</c:v>
                </c:pt>
                <c:pt idx="5">
                  <c:v>759.77996816798372</c:v>
                </c:pt>
                <c:pt idx="6">
                  <c:v>826.03487270191488</c:v>
                </c:pt>
                <c:pt idx="7">
                  <c:v>943.21767723073413</c:v>
                </c:pt>
                <c:pt idx="8">
                  <c:v>1310.4898462413905</c:v>
                </c:pt>
                <c:pt idx="9">
                  <c:v>2011.6735749064119</c:v>
                </c:pt>
                <c:pt idx="10">
                  <c:v>3346.3368822185503</c:v>
                </c:pt>
                <c:pt idx="11">
                  <c:v>7286.6330981638248</c:v>
                </c:pt>
                <c:pt idx="12">
                  <c:v>18219.264343113977</c:v>
                </c:pt>
              </c:numCache>
            </c:numRef>
          </c:val>
          <c:smooth val="0"/>
          <c:extLst>
            <c:ext xmlns:c16="http://schemas.microsoft.com/office/drawing/2014/chart" uri="{C3380CC4-5D6E-409C-BE32-E72D297353CC}">
              <c16:uniqueId val="{00000002-45C1-4847-BA2A-286C79A291C6}"/>
            </c:ext>
          </c:extLst>
        </c:ser>
        <c:dLbls>
          <c:dLblPos val="t"/>
          <c:showLegendKey val="0"/>
          <c:showVal val="1"/>
          <c:showCatName val="0"/>
          <c:showSerName val="0"/>
          <c:showPercent val="0"/>
          <c:showBubbleSize val="0"/>
        </c:dLbls>
        <c:marker val="1"/>
        <c:smooth val="0"/>
        <c:axId val="358141192"/>
        <c:axId val="358138568"/>
      </c:lineChart>
      <c:catAx>
        <c:axId val="35814119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r>
                  <a:rPr lang="en-US"/>
                  <a:t>Age Group</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38568"/>
        <c:crosses val="autoZero"/>
        <c:auto val="1"/>
        <c:lblAlgn val="ctr"/>
        <c:lblOffset val="100"/>
        <c:noMultiLvlLbl val="0"/>
      </c:catAx>
      <c:valAx>
        <c:axId val="358138568"/>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Franklin Gothic Demi Cond" panose="020B0706030402020204" pitchFamily="34" charset="0"/>
                <a:ea typeface="+mn-ea"/>
                <a:cs typeface="Calibri" panose="020F0502020204030204" pitchFamily="34" charset="0"/>
              </a:defRPr>
            </a:pPr>
            <a:endParaRPr lang="en-US"/>
          </a:p>
        </c:txPr>
        <c:crossAx val="35814119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sz="1600">
          <a:solidFill>
            <a:schemeClr val="tx1"/>
          </a:solidFill>
          <a:latin typeface="Franklin Gothic Demi Cond" panose="020B0706030402020204" pitchFamily="34" charset="0"/>
          <a:cs typeface="Calibri" panose="020F0502020204030204" pitchFamily="34" charset="0"/>
        </a:defRPr>
      </a:pPr>
      <a:endParaRPr lang="en-US"/>
    </a:p>
  </c:txPr>
  <c:externalData r:id="rId4">
    <c:autoUpdate val="0"/>
  </c:externalData>
  <c:userShapes r:id="rId5"/>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04395602170258"/>
          <c:y val="0.13196757894250005"/>
          <c:w val="0.88051962615308366"/>
          <c:h val="0.69880522049108229"/>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1-DC4C-407B-9502-2910662C9E1F}"/>
              </c:ext>
            </c:extLst>
          </c:dPt>
          <c:dPt>
            <c:idx val="7"/>
            <c:invertIfNegative val="0"/>
            <c:bubble3D val="0"/>
            <c:spPr>
              <a:solidFill>
                <a:srgbClr val="52849C"/>
              </a:solidFill>
              <a:ln>
                <a:noFill/>
              </a:ln>
              <a:effectLst/>
            </c:spPr>
            <c:extLst>
              <c:ext xmlns:c16="http://schemas.microsoft.com/office/drawing/2014/chart" uri="{C3380CC4-5D6E-409C-BE32-E72D297353CC}">
                <c16:uniqueId val="{00000003-DC4C-407B-9502-2910662C9E1F}"/>
              </c:ext>
            </c:extLst>
          </c:dPt>
          <c:dLbls>
            <c:numFmt formatCode="#,##0" sourceLinked="0"/>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Figures'!$B$46:$B$54</c:f>
              <c:strCache>
                <c:ptCount val="9"/>
                <c:pt idx="0">
                  <c:v>Female</c:v>
                </c:pt>
                <c:pt idx="1">
                  <c:v>Male</c:v>
                </c:pt>
                <c:pt idx="3">
                  <c:v>AI/NA
NH</c:v>
                </c:pt>
                <c:pt idx="4">
                  <c:v>Asian
NH</c:v>
                </c:pt>
                <c:pt idx="5">
                  <c:v>Black
NH</c:v>
                </c:pt>
                <c:pt idx="6">
                  <c:v>Hispanic</c:v>
                </c:pt>
                <c:pt idx="7">
                  <c:v>White 
NH</c:v>
                </c:pt>
                <c:pt idx="8">
                  <c:v>Other
NH</c:v>
                </c:pt>
              </c:strCache>
            </c:strRef>
          </c:cat>
          <c:val>
            <c:numRef>
              <c:f>'ED Dem Figures'!$C$46:$C$54</c:f>
              <c:numCache>
                <c:formatCode>#,##0</c:formatCode>
                <c:ptCount val="9"/>
                <c:pt idx="0">
                  <c:v>131226</c:v>
                </c:pt>
                <c:pt idx="1">
                  <c:v>89437</c:v>
                </c:pt>
                <c:pt idx="3">
                  <c:v>1939</c:v>
                </c:pt>
                <c:pt idx="4">
                  <c:v>1540</c:v>
                </c:pt>
                <c:pt idx="5">
                  <c:v>42002</c:v>
                </c:pt>
                <c:pt idx="6">
                  <c:v>10071</c:v>
                </c:pt>
                <c:pt idx="7">
                  <c:v>158471</c:v>
                </c:pt>
                <c:pt idx="8">
                  <c:v>4414</c:v>
                </c:pt>
              </c:numCache>
            </c:numRef>
          </c:val>
          <c:extLst>
            <c:ext xmlns:c16="http://schemas.microsoft.com/office/drawing/2014/chart" uri="{C3380CC4-5D6E-409C-BE32-E72D297353CC}">
              <c16:uniqueId val="{00000004-DC4C-407B-9502-2910662C9E1F}"/>
            </c:ext>
          </c:extLst>
        </c:ser>
        <c:dLbls>
          <c:showLegendKey val="0"/>
          <c:showVal val="0"/>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59358449854646E-2"/>
          <c:y val="0.12022014869286712"/>
          <c:w val="0.891096278085728"/>
          <c:h val="0.69411915849408845"/>
        </c:manualLayout>
      </c:layout>
      <c:barChart>
        <c:barDir val="col"/>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1-CF53-4C04-B609-3831CC96C96C}"/>
              </c:ext>
            </c:extLst>
          </c:dPt>
          <c:dPt>
            <c:idx val="7"/>
            <c:invertIfNegative val="0"/>
            <c:bubble3D val="0"/>
            <c:spPr>
              <a:solidFill>
                <a:srgbClr val="52849C"/>
              </a:solidFill>
              <a:ln>
                <a:noFill/>
              </a:ln>
              <a:effectLst/>
            </c:spPr>
            <c:extLst>
              <c:ext xmlns:c16="http://schemas.microsoft.com/office/drawing/2014/chart" uri="{C3380CC4-5D6E-409C-BE32-E72D297353CC}">
                <c16:uniqueId val="{00000003-CF53-4C04-B609-3831CC96C96C}"/>
              </c:ext>
            </c:extLst>
          </c:dPt>
          <c:dLbls>
            <c:spPr>
              <a:no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 Dem Figures'!$B$46:$B$53</c:f>
              <c:strCache>
                <c:ptCount val="8"/>
                <c:pt idx="0">
                  <c:v>Female</c:v>
                </c:pt>
                <c:pt idx="1">
                  <c:v>Male</c:v>
                </c:pt>
                <c:pt idx="3">
                  <c:v>AI/NA
NH</c:v>
                </c:pt>
                <c:pt idx="4">
                  <c:v>Asian
NH</c:v>
                </c:pt>
                <c:pt idx="5">
                  <c:v>Black
NH</c:v>
                </c:pt>
                <c:pt idx="6">
                  <c:v>Hispanic</c:v>
                </c:pt>
                <c:pt idx="7">
                  <c:v>White 
NH</c:v>
                </c:pt>
              </c:strCache>
              <c:extLst/>
            </c:strRef>
          </c:cat>
          <c:val>
            <c:numRef>
              <c:f>'ED Dem Figures'!$D$46:$D$53</c:f>
              <c:numCache>
                <c:formatCode>#,##0</c:formatCode>
                <c:ptCount val="8"/>
                <c:pt idx="0">
                  <c:v>2400.6291621945816</c:v>
                </c:pt>
                <c:pt idx="1">
                  <c:v>1710.1915845961335</c:v>
                </c:pt>
                <c:pt idx="3">
                  <c:v>1752.3406716552795</c:v>
                </c:pt>
                <c:pt idx="4">
                  <c:v>412.15592340323036</c:v>
                </c:pt>
                <c:pt idx="5">
                  <c:v>1864.0837022489986</c:v>
                </c:pt>
                <c:pt idx="6">
                  <c:v>842.9322088657284</c:v>
                </c:pt>
                <c:pt idx="7">
                  <c:v>2427.2451378054484</c:v>
                </c:pt>
              </c:numCache>
              <c:extLst/>
            </c:numRef>
          </c:val>
          <c:extLst>
            <c:ext xmlns:c16="http://schemas.microsoft.com/office/drawing/2014/chart" uri="{C3380CC4-5D6E-409C-BE32-E72D297353CC}">
              <c16:uniqueId val="{00000004-CF53-4C04-B609-3831CC96C96C}"/>
            </c:ext>
          </c:extLst>
        </c:ser>
        <c:dLbls>
          <c:dLblPos val="outEnd"/>
          <c:showLegendKey val="0"/>
          <c:showVal val="1"/>
          <c:showCatName val="0"/>
          <c:showSerName val="0"/>
          <c:showPercent val="0"/>
          <c:showBubbleSize val="0"/>
        </c:dLbls>
        <c:gapWidth val="35"/>
        <c:overlap val="-27"/>
        <c:axId val="844182936"/>
        <c:axId val="844183264"/>
      </c:barChart>
      <c:catAx>
        <c:axId val="84418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3264"/>
        <c:crosses val="autoZero"/>
        <c:auto val="1"/>
        <c:lblAlgn val="ctr"/>
        <c:lblOffset val="100"/>
        <c:tickLblSkip val="1"/>
        <c:noMultiLvlLbl val="0"/>
      </c:catAx>
      <c:valAx>
        <c:axId val="84418326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Franklin Gothic Demi Cond" panose="020B0706030402020204" pitchFamily="34" charset="0"/>
                <a:ea typeface="+mn-ea"/>
                <a:cs typeface="+mn-cs"/>
              </a:defRPr>
            </a:pPr>
            <a:endParaRPr lang="en-US"/>
          </a:p>
        </c:txPr>
        <c:crossAx val="84418293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Franklin Gothic Demi Cond" panose="020B0706030402020204" pitchFamily="34" charset="0"/>
        </a:defRPr>
      </a:pPr>
      <a:endParaRPr lang="en-US"/>
    </a:p>
  </c:txPr>
  <c:externalData r:id="rId3">
    <c:autoUpdate val="0"/>
  </c:externalData>
  <c:userShapes r:id="rId4"/>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89749202708455E-2"/>
          <c:y val="2.0328015891066281E-2"/>
          <c:w val="0.94334951958022839"/>
          <c:h val="0.95934396821786749"/>
        </c:manualLayout>
      </c:layout>
      <c:barChart>
        <c:barDir val="bar"/>
        <c:grouping val="stacked"/>
        <c:varyColors val="0"/>
        <c:ser>
          <c:idx val="0"/>
          <c:order val="0"/>
          <c:spPr>
            <a:solidFill>
              <a:schemeClr val="accent1"/>
            </a:solidFill>
            <a:ln>
              <a:noFill/>
            </a:ln>
            <a:effectLst/>
          </c:spPr>
          <c:invertIfNegative val="0"/>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from chair</c:v>
                </c:pt>
                <c:pt idx="11">
                  <c:v>Fall on same level from slipping, tripping and stumbling with subsequent striking against unspecified object</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Figures'!$C$117:$C$132</c:f>
              <c:numCache>
                <c:formatCode>General</c:formatCode>
                <c:ptCount val="16"/>
              </c:numCache>
            </c:numRef>
          </c:val>
          <c:extLst>
            <c:ext xmlns:c16="http://schemas.microsoft.com/office/drawing/2014/chart" uri="{C3380CC4-5D6E-409C-BE32-E72D297353CC}">
              <c16:uniqueId val="{00000000-9D84-470E-8D8A-36F079E9409A}"/>
            </c:ext>
          </c:extLst>
        </c:ser>
        <c:ser>
          <c:idx val="6"/>
          <c:order val="1"/>
          <c:spPr>
            <a:no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00" b="0" i="0" u="none" strike="noStrike" kern="1200" baseline="0">
                    <a:solidFill>
                      <a:schemeClr val="tx1"/>
                    </a:solidFill>
                    <a:latin typeface="Franklin Gothic Demi Cond" panose="020B0706030402020204" pitchFamily="34" charset="0"/>
                    <a:ea typeface="+mn-ea"/>
                    <a:cs typeface="+mn-cs"/>
                  </a:defRPr>
                </a:pPr>
                <a:endParaRPr lang="en-US"/>
              </a:p>
            </c:txPr>
            <c:dLblPos val="inEnd"/>
            <c:showLegendKey val="0"/>
            <c:showVal val="0"/>
            <c:showCatName val="1"/>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from chair</c:v>
                </c:pt>
                <c:pt idx="11">
                  <c:v>Fall on same level from slipping, tripping and stumbling with subsequent striking against unspecified object</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Figures'!$I$117:$I$132</c:f>
              <c:numCache>
                <c:formatCode>General</c:formatCode>
                <c:ptCount val="16"/>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numCache>
            </c:numRef>
          </c:val>
          <c:extLst>
            <c:ext xmlns:c16="http://schemas.microsoft.com/office/drawing/2014/chart" uri="{C3380CC4-5D6E-409C-BE32-E72D297353CC}">
              <c16:uniqueId val="{00000001-9D84-470E-8D8A-36F079E9409A}"/>
            </c:ext>
          </c:extLst>
        </c:ser>
        <c:ser>
          <c:idx val="7"/>
          <c:order val="2"/>
          <c:spPr>
            <a:solidFill>
              <a:srgbClr val="52849C"/>
            </a:solidFill>
            <a:ln>
              <a:noFill/>
            </a:ln>
            <a:effectLst/>
          </c:spPr>
          <c:invertIfNegative val="0"/>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from chair</c:v>
                </c:pt>
                <c:pt idx="11">
                  <c:v>Fall on same level from slipping, tripping and stumbling with subsequent striking against unspecified object</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Figures'!$K$117:$K$132</c:f>
              <c:numCache>
                <c:formatCode>0.0</c:formatCode>
                <c:ptCount val="16"/>
                <c:pt idx="0">
                  <c:v>57.57975837372495</c:v>
                </c:pt>
                <c:pt idx="1">
                  <c:v>10.900311075743327</c:v>
                </c:pt>
                <c:pt idx="2">
                  <c:v>4.9166244664689289</c:v>
                </c:pt>
                <c:pt idx="3">
                  <c:v>4.1647073717716845</c:v>
                </c:pt>
                <c:pt idx="4">
                  <c:v>3.2685560298053966</c:v>
                </c:pt>
                <c:pt idx="5">
                  <c:v>2.8182196339434276</c:v>
                </c:pt>
                <c:pt idx="6">
                  <c:v>2.7210084641539463</c:v>
                </c:pt>
                <c:pt idx="7">
                  <c:v>1.974064964190118</c:v>
                </c:pt>
                <c:pt idx="8">
                  <c:v>1.1570389929827101</c:v>
                </c:pt>
                <c:pt idx="9">
                  <c:v>1.1172502351153875</c:v>
                </c:pt>
                <c:pt idx="10">
                  <c:v>1.0675142877812343</c:v>
                </c:pt>
                <c:pt idx="11">
                  <c:v>0.96894668306445775</c:v>
                </c:pt>
                <c:pt idx="12">
                  <c:v>0.7776893583158504</c:v>
                </c:pt>
                <c:pt idx="13">
                  <c:v>0.71981480141792664</c:v>
                </c:pt>
                <c:pt idx="14">
                  <c:v>0.64159372061057662</c:v>
                </c:pt>
                <c:pt idx="15">
                  <c:v>5.2069015409100956</c:v>
                </c:pt>
              </c:numCache>
            </c:numRef>
          </c:val>
          <c:extLst>
            <c:ext xmlns:c16="http://schemas.microsoft.com/office/drawing/2014/chart" uri="{C3380CC4-5D6E-409C-BE32-E72D297353CC}">
              <c16:uniqueId val="{00000002-9D84-470E-8D8A-36F079E9409A}"/>
            </c:ext>
          </c:extLst>
        </c:ser>
        <c:ser>
          <c:idx val="8"/>
          <c:order val="3"/>
          <c:spPr>
            <a:noFill/>
            <a:ln>
              <a:noFill/>
            </a:ln>
            <a:effectLst/>
          </c:spPr>
          <c:invertIfNegative val="0"/>
          <c:dLbls>
            <c:numFmt formatCode="0.0&quot;%&quot;" sourceLinked="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Franklin Gothic Demi Cond" panose="020B070603040202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'ED Dem Figures'!$B$117:$B$132</c:f>
              <c:strCache>
                <c:ptCount val="16"/>
                <c:pt idx="0">
                  <c:v>Unspecified fall</c:v>
                </c:pt>
                <c:pt idx="1">
                  <c:v>Fall on same level from slipping, tripping and stumbling without subsequent striking against object</c:v>
                </c:pt>
                <c:pt idx="2">
                  <c:v>Fall on same level, unspecified</c:v>
                </c:pt>
                <c:pt idx="3">
                  <c:v>Fall on same level from slipping, tripping and stumbling with subsequent striking against other object</c:v>
                </c:pt>
                <c:pt idx="4">
                  <c:v>Other fall on same level</c:v>
                </c:pt>
                <c:pt idx="5">
                  <c:v>Fall from bed</c:v>
                </c:pt>
                <c:pt idx="6">
                  <c:v>Fall (on) (from) unspecified stairs and steps</c:v>
                </c:pt>
                <c:pt idx="7">
                  <c:v>Other fall from one level to another</c:v>
                </c:pt>
                <c:pt idx="8">
                  <c:v>Fall (on) (from) other stairs and steps</c:v>
                </c:pt>
                <c:pt idx="9">
                  <c:v>Fall on and from ladder</c:v>
                </c:pt>
                <c:pt idx="10">
                  <c:v>Fall from chair</c:v>
                </c:pt>
                <c:pt idx="11">
                  <c:v>Fall on same level from slipping, tripping and stumbling with subsequent striking against unspecified object</c:v>
                </c:pt>
                <c:pt idx="12">
                  <c:v>Fall in (into) shower or empty bathtub</c:v>
                </c:pt>
                <c:pt idx="13">
                  <c:v>Fall on same level from slipping, tripping and stumbling with subsequent striking against furniture</c:v>
                </c:pt>
                <c:pt idx="14">
                  <c:v>Fall from non-moving wheelchair</c:v>
                </c:pt>
                <c:pt idx="15">
                  <c:v>All Other Injury Deaths</c:v>
                </c:pt>
              </c:strCache>
            </c:strRef>
          </c:cat>
          <c:val>
            <c:numRef>
              <c:f>'ED Dem Figures'!$L$117:$L$132</c:f>
              <c:numCache>
                <c:formatCode>0.0</c:formatCode>
                <c:ptCount val="16"/>
                <c:pt idx="0">
                  <c:v>57.57975837372495</c:v>
                </c:pt>
                <c:pt idx="1">
                  <c:v>10.900311075743327</c:v>
                </c:pt>
                <c:pt idx="2">
                  <c:v>4.9166244664689289</c:v>
                </c:pt>
                <c:pt idx="3">
                  <c:v>4.1647073717716845</c:v>
                </c:pt>
                <c:pt idx="4">
                  <c:v>3.2685560298053966</c:v>
                </c:pt>
                <c:pt idx="5">
                  <c:v>2.8182196339434276</c:v>
                </c:pt>
                <c:pt idx="6">
                  <c:v>2.7210084641539463</c:v>
                </c:pt>
                <c:pt idx="7">
                  <c:v>1.974064964190118</c:v>
                </c:pt>
                <c:pt idx="8">
                  <c:v>1.1570389929827101</c:v>
                </c:pt>
                <c:pt idx="9">
                  <c:v>1.1172502351153875</c:v>
                </c:pt>
                <c:pt idx="10">
                  <c:v>1.0675142877812343</c:v>
                </c:pt>
                <c:pt idx="11">
                  <c:v>0.96894668306445775</c:v>
                </c:pt>
                <c:pt idx="12">
                  <c:v>0.7776893583158504</c:v>
                </c:pt>
                <c:pt idx="13">
                  <c:v>0.71981480141792664</c:v>
                </c:pt>
                <c:pt idx="14">
                  <c:v>0.64159372061057662</c:v>
                </c:pt>
                <c:pt idx="15">
                  <c:v>5.2069015409100956</c:v>
                </c:pt>
              </c:numCache>
            </c:numRef>
          </c:val>
          <c:extLst>
            <c:ext xmlns:c16="http://schemas.microsoft.com/office/drawing/2014/chart" uri="{C3380CC4-5D6E-409C-BE32-E72D297353CC}">
              <c16:uniqueId val="{00000003-9D84-470E-8D8A-36F079E9409A}"/>
            </c:ext>
          </c:extLst>
        </c:ser>
        <c:dLbls>
          <c:showLegendKey val="0"/>
          <c:showVal val="0"/>
          <c:showCatName val="0"/>
          <c:showSerName val="0"/>
          <c:showPercent val="0"/>
          <c:showBubbleSize val="0"/>
        </c:dLbls>
        <c:gapWidth val="35"/>
        <c:overlap val="100"/>
        <c:axId val="649828784"/>
        <c:axId val="649821240"/>
      </c:barChart>
      <c:catAx>
        <c:axId val="649828784"/>
        <c:scaling>
          <c:orientation val="maxMin"/>
        </c:scaling>
        <c:delete val="0"/>
        <c:axPos val="l"/>
        <c:numFmt formatCode="General" sourceLinked="1"/>
        <c:majorTickMark val="none"/>
        <c:minorTickMark val="none"/>
        <c:tickLblPos val="none"/>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9821240"/>
        <c:crosses val="autoZero"/>
        <c:auto val="1"/>
        <c:lblAlgn val="ctr"/>
        <c:lblOffset val="100"/>
        <c:noMultiLvlLbl val="0"/>
      </c:catAx>
      <c:valAx>
        <c:axId val="649821240"/>
        <c:scaling>
          <c:orientation val="minMax"/>
          <c:max val="60"/>
          <c:min val="-140"/>
        </c:scaling>
        <c:delete val="0"/>
        <c:axPos val="t"/>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98287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F9E3F"/>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Slide1_2'!$A$126:$A$131</c:f>
              <c:strCache>
                <c:ptCount val="6"/>
                <c:pt idx="0">
                  <c:v>0-17</c:v>
                </c:pt>
                <c:pt idx="1">
                  <c:v>18-44</c:v>
                </c:pt>
                <c:pt idx="2">
                  <c:v>45-59</c:v>
                </c:pt>
                <c:pt idx="3">
                  <c:v>60+</c:v>
                </c:pt>
                <c:pt idx="4">
                  <c:v>65+</c:v>
                </c:pt>
                <c:pt idx="5">
                  <c:v>85+</c:v>
                </c:pt>
              </c:strCache>
            </c:strRef>
          </c:cat>
          <c:val>
            <c:numRef>
              <c:f>'Background Slide1_2'!$F$126:$F$131</c:f>
              <c:numCache>
                <c:formatCode>0</c:formatCode>
                <c:ptCount val="6"/>
                <c:pt idx="0">
                  <c:v>17.02687708622144</c:v>
                </c:pt>
                <c:pt idx="1">
                  <c:v>18.664540615034134</c:v>
                </c:pt>
                <c:pt idx="2">
                  <c:v>21.647498675679344</c:v>
                </c:pt>
                <c:pt idx="3">
                  <c:v>38.900998509763198</c:v>
                </c:pt>
                <c:pt idx="4">
                  <c:v>47.744403974303978</c:v>
                </c:pt>
                <c:pt idx="5">
                  <c:v>113.95515632960542</c:v>
                </c:pt>
              </c:numCache>
            </c:numRef>
          </c:val>
          <c:extLst>
            <c:ext xmlns:c16="http://schemas.microsoft.com/office/drawing/2014/chart" uri="{C3380CC4-5D6E-409C-BE32-E72D297353CC}">
              <c16:uniqueId val="{00000000-A3F2-466A-8193-35C09557F7FA}"/>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600" b="0" i="0" u="none" strike="noStrike" kern="1200" baseline="0">
                <a:solidFill>
                  <a:schemeClr val="bg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190238729005108"/>
          <c:y val="3.4993092520380138E-2"/>
          <c:w val="0.60549409115036001"/>
          <c:h val="0.94078092035012595"/>
        </c:manualLayout>
      </c:layout>
      <c:barChart>
        <c:barDir val="bar"/>
        <c:grouping val="clustered"/>
        <c:varyColors val="0"/>
        <c:ser>
          <c:idx val="0"/>
          <c:order val="0"/>
          <c:tx>
            <c:strRef>
              <c:f>'Background Slide1_2'!$A$158</c:f>
              <c:strCache>
                <c:ptCount val="1"/>
                <c:pt idx="0">
                  <c:v>Older adults (65+) by race</c:v>
                </c:pt>
              </c:strCache>
            </c:strRef>
          </c:tx>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8BB1-4A09-B8DB-6FE7540441FB}"/>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Slide1_2'!$A$159:$A$163</c:f>
              <c:strCache>
                <c:ptCount val="5"/>
                <c:pt idx="0">
                  <c:v>White*</c:v>
                </c:pt>
                <c:pt idx="1">
                  <c:v>Black*</c:v>
                </c:pt>
                <c:pt idx="2">
                  <c:v>American Indian/ Alaskan Native*</c:v>
                </c:pt>
                <c:pt idx="3">
                  <c:v>Asian*</c:v>
                </c:pt>
                <c:pt idx="4">
                  <c:v>Hispanic </c:v>
                </c:pt>
              </c:strCache>
            </c:strRef>
          </c:cat>
          <c:val>
            <c:numRef>
              <c:f>'Background Slide1_2'!$C$159:$C$163</c:f>
              <c:numCache>
                <c:formatCode>0</c:formatCode>
                <c:ptCount val="5"/>
                <c:pt idx="0">
                  <c:v>76.820433929060513</c:v>
                </c:pt>
                <c:pt idx="1">
                  <c:v>17.387284993983684</c:v>
                </c:pt>
                <c:pt idx="2">
                  <c:v>0.9535899164276268</c:v>
                </c:pt>
                <c:pt idx="3">
                  <c:v>1.8101425054655249</c:v>
                </c:pt>
                <c:pt idx="4">
                  <c:v>3.0285486550626421</c:v>
                </c:pt>
              </c:numCache>
            </c:numRef>
          </c:val>
          <c:extLst>
            <c:ext xmlns:c16="http://schemas.microsoft.com/office/drawing/2014/chart" uri="{C3380CC4-5D6E-409C-BE32-E72D297353CC}">
              <c16:uniqueId val="{00000002-8BB1-4A09-B8DB-6FE7540441FB}"/>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0"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120392284204981"/>
          <c:y val="3.0326797707019206E-2"/>
          <c:w val="0.38786305466205134"/>
          <c:h val="0.94623117806590584"/>
        </c:manualLayout>
      </c:layout>
      <c:barChart>
        <c:barDir val="bar"/>
        <c:grouping val="clustered"/>
        <c:varyColors val="0"/>
        <c:ser>
          <c:idx val="0"/>
          <c:order val="0"/>
          <c:spPr>
            <a:solidFill>
              <a:srgbClr val="17375E"/>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 4,5&amp;6'!$B$33:$B$40</c:f>
              <c:strCache>
                <c:ptCount val="8"/>
                <c:pt idx="0">
                  <c:v>Veterans</c:v>
                </c:pt>
                <c:pt idx="1">
                  <c:v>Speak English less than "very well"</c:v>
                </c:pt>
                <c:pt idx="2">
                  <c:v>Have a disability</c:v>
                </c:pt>
                <c:pt idx="3">
                  <c:v>Have less than high school education</c:v>
                </c:pt>
                <c:pt idx="4">
                  <c:v>Have high school education/GED</c:v>
                </c:pt>
                <c:pt idx="5">
                  <c:v>In the labor force</c:v>
                </c:pt>
                <c:pt idx="6">
                  <c:v>Income below poverty level (PL)</c:v>
                </c:pt>
                <c:pt idx="7">
                  <c:v>Income 100%-149% of PL</c:v>
                </c:pt>
              </c:strCache>
            </c:strRef>
          </c:cat>
          <c:val>
            <c:numRef>
              <c:f>'Background Slide 4,5&amp;6'!$C$33:$C$40</c:f>
              <c:numCache>
                <c:formatCode>General</c:formatCode>
                <c:ptCount val="8"/>
                <c:pt idx="0">
                  <c:v>16.399999999999999</c:v>
                </c:pt>
                <c:pt idx="1">
                  <c:v>2.5</c:v>
                </c:pt>
                <c:pt idx="2">
                  <c:v>33.6</c:v>
                </c:pt>
                <c:pt idx="3">
                  <c:v>13.1</c:v>
                </c:pt>
                <c:pt idx="4">
                  <c:v>29.9</c:v>
                </c:pt>
                <c:pt idx="5">
                  <c:v>17.399999999999999</c:v>
                </c:pt>
                <c:pt idx="6">
                  <c:v>9.8000000000000007</c:v>
                </c:pt>
                <c:pt idx="7">
                  <c:v>10.1</c:v>
                </c:pt>
              </c:numCache>
            </c:numRef>
          </c:val>
          <c:extLst>
            <c:ext xmlns:c16="http://schemas.microsoft.com/office/drawing/2014/chart" uri="{C3380CC4-5D6E-409C-BE32-E72D297353CC}">
              <c16:uniqueId val="{00000000-0D40-40EE-A643-B6B09443EB28}"/>
            </c:ext>
          </c:extLst>
        </c:ser>
        <c:dLbls>
          <c:showLegendKey val="0"/>
          <c:showVal val="0"/>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max val="50"/>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10734875636022"/>
          <c:y val="2.2524133219302644E-2"/>
          <c:w val="0.608926572459075"/>
          <c:h val="0.93299258831719645"/>
        </c:manualLayout>
      </c:layout>
      <c:barChart>
        <c:barDir val="bar"/>
        <c:grouping val="clustered"/>
        <c:varyColors val="0"/>
        <c:ser>
          <c:idx val="0"/>
          <c:order val="0"/>
          <c:tx>
            <c:v>North Carolina</c:v>
          </c:tx>
          <c:spPr>
            <a:solidFill>
              <a:schemeClr val="bg1">
                <a:lumMod val="65000"/>
              </a:schemeClr>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1-CBF7-4729-A602-1AE985C8E2E3}"/>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Slide 4,5&amp;6'!$B$103:$B$108</c:f>
              <c:strCache>
                <c:ptCount val="6"/>
                <c:pt idx="0">
                  <c:v>Ambulatory</c:v>
                </c:pt>
                <c:pt idx="1">
                  <c:v>Independent living</c:v>
                </c:pt>
                <c:pt idx="2">
                  <c:v>Hearing</c:v>
                </c:pt>
                <c:pt idx="3">
                  <c:v>Cognitive</c:v>
                </c:pt>
                <c:pt idx="4">
                  <c:v>Self-care</c:v>
                </c:pt>
                <c:pt idx="5">
                  <c:v>Vision</c:v>
                </c:pt>
              </c:strCache>
            </c:strRef>
          </c:cat>
          <c:val>
            <c:numRef>
              <c:f>'Background Slide 4,5&amp;6'!$C$103:$C$108</c:f>
              <c:numCache>
                <c:formatCode>General</c:formatCode>
                <c:ptCount val="6"/>
                <c:pt idx="0">
                  <c:v>21.1</c:v>
                </c:pt>
                <c:pt idx="1">
                  <c:v>13.1</c:v>
                </c:pt>
                <c:pt idx="2">
                  <c:v>14</c:v>
                </c:pt>
                <c:pt idx="3">
                  <c:v>8.3000000000000007</c:v>
                </c:pt>
                <c:pt idx="4">
                  <c:v>7</c:v>
                </c:pt>
                <c:pt idx="5">
                  <c:v>6.2</c:v>
                </c:pt>
              </c:numCache>
            </c:numRef>
          </c:val>
          <c:extLst>
            <c:ext xmlns:c16="http://schemas.microsoft.com/office/drawing/2014/chart" uri="{C3380CC4-5D6E-409C-BE32-E72D297353CC}">
              <c16:uniqueId val="{00000002-CBF7-4729-A602-1AE985C8E2E3}"/>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General" sourceLinked="1"/>
        <c:majorTickMark val="out"/>
        <c:minorTickMark val="none"/>
        <c:tickLblPos val="nextTo"/>
        <c:crossAx val="543626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189551012372475"/>
          <c:y val="0.25385730185038397"/>
          <c:w val="0.75071213904613165"/>
          <c:h val="0.70165956795859363"/>
        </c:manualLayout>
      </c:layout>
      <c:barChart>
        <c:barDir val="bar"/>
        <c:grouping val="clustered"/>
        <c:varyColors val="0"/>
        <c:ser>
          <c:idx val="2"/>
          <c:order val="0"/>
          <c:tx>
            <c:strRef>
              <c:f>'Background Slide 4,5&amp;6'!$K$143</c:f>
              <c:strCache>
                <c:ptCount val="1"/>
                <c:pt idx="0">
                  <c:v>1 or more chronic disease</c:v>
                </c:pt>
              </c:strCache>
            </c:strRef>
          </c:tx>
          <c:spPr>
            <a:solidFill>
              <a:srgbClr val="1F497D"/>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'[3]Background Slide 4&amp;5'!$B$145:$B$146</c:f>
              <c:strCache>
                <c:ptCount val="2"/>
                <c:pt idx="0">
                  <c:v>65-74</c:v>
                </c:pt>
                <c:pt idx="1">
                  <c:v>75+</c:v>
                </c:pt>
              </c:strCache>
            </c:strRef>
          </c:cat>
          <c:val>
            <c:numRef>
              <c:f>('Background Slide 4,5&amp;6'!$L$145,'Background Slide 4,5&amp;6'!$L$146)</c:f>
              <c:numCache>
                <c:formatCode>General</c:formatCode>
                <c:ptCount val="2"/>
                <c:pt idx="0">
                  <c:v>82.1</c:v>
                </c:pt>
                <c:pt idx="1">
                  <c:v>85.5</c:v>
                </c:pt>
              </c:numCache>
            </c:numRef>
          </c:val>
          <c:extLst>
            <c:ext xmlns:c16="http://schemas.microsoft.com/office/drawing/2014/chart" uri="{C3380CC4-5D6E-409C-BE32-E72D297353CC}">
              <c16:uniqueId val="{00000000-5ECC-40F3-A65E-D93200B8EC78}"/>
            </c:ext>
          </c:extLst>
        </c:ser>
        <c:ser>
          <c:idx val="1"/>
          <c:order val="1"/>
          <c:tx>
            <c:strRef>
              <c:f>'Background Slide 4,5&amp;6'!$I$143</c:f>
              <c:strCache>
                <c:ptCount val="1"/>
                <c:pt idx="0">
                  <c:v>2 or more chronic disease</c:v>
                </c:pt>
              </c:strCache>
            </c:strRef>
          </c:tx>
          <c:spPr>
            <a:solidFill>
              <a:srgbClr val="52849C"/>
            </a:solidFill>
            <a:ln>
              <a:noFill/>
            </a:ln>
            <a:effectLst/>
          </c:spPr>
          <c:invertIfNegative val="0"/>
          <c:dPt>
            <c:idx val="0"/>
            <c:invertIfNegative val="0"/>
            <c:bubble3D val="0"/>
            <c:spPr>
              <a:solidFill>
                <a:srgbClr val="52849C"/>
              </a:solidFill>
              <a:ln>
                <a:noFill/>
              </a:ln>
              <a:effectLst/>
            </c:spPr>
            <c:extLst>
              <c:ext xmlns:c16="http://schemas.microsoft.com/office/drawing/2014/chart" uri="{C3380CC4-5D6E-409C-BE32-E72D297353CC}">
                <c16:uniqueId val="{00000002-5ECC-40F3-A65E-D93200B8EC78}"/>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'[3]Background Slide 4&amp;5'!$B$145:$B$146</c:f>
              <c:strCache>
                <c:ptCount val="2"/>
                <c:pt idx="0">
                  <c:v>65-74</c:v>
                </c:pt>
                <c:pt idx="1">
                  <c:v>75+</c:v>
                </c:pt>
              </c:strCache>
            </c:strRef>
          </c:cat>
          <c:val>
            <c:numRef>
              <c:f>('Background Slide 4,5&amp;6'!$J$145,'Background Slide 4,5&amp;6'!$J$146)</c:f>
              <c:numCache>
                <c:formatCode>General</c:formatCode>
                <c:ptCount val="2"/>
                <c:pt idx="0">
                  <c:v>55.6</c:v>
                </c:pt>
                <c:pt idx="1">
                  <c:v>58.1</c:v>
                </c:pt>
              </c:numCache>
            </c:numRef>
          </c:val>
          <c:extLst>
            <c:ext xmlns:c16="http://schemas.microsoft.com/office/drawing/2014/chart" uri="{C3380CC4-5D6E-409C-BE32-E72D297353CC}">
              <c16:uniqueId val="{00000003-5ECC-40F3-A65E-D93200B8EC78}"/>
            </c:ext>
          </c:extLst>
        </c:ser>
        <c:ser>
          <c:idx val="0"/>
          <c:order val="2"/>
          <c:tx>
            <c:strRef>
              <c:f>'Background Slide 4,5&amp;6'!$G$143</c:f>
              <c:strCache>
                <c:ptCount val="1"/>
                <c:pt idx="0">
                  <c:v>1 chronic disease</c:v>
                </c:pt>
              </c:strCache>
            </c:strRef>
          </c:tx>
          <c:spPr>
            <a:solidFill>
              <a:schemeClr val="bg1">
                <a:lumMod val="65000"/>
              </a:schemeClr>
            </a:solidFill>
            <a:ln>
              <a:noFill/>
            </a:ln>
            <a:effectLst/>
          </c:spPr>
          <c:invertIfNegative val="0"/>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'[3]Background Slide 4&amp;5'!$B$145:$B$146</c:f>
              <c:strCache>
                <c:ptCount val="2"/>
                <c:pt idx="0">
                  <c:v>65-74</c:v>
                </c:pt>
                <c:pt idx="1">
                  <c:v>75+</c:v>
                </c:pt>
              </c:strCache>
            </c:strRef>
          </c:cat>
          <c:val>
            <c:numRef>
              <c:f>('Background Slide 4,5&amp;6'!$H$145,'Background Slide 4,5&amp;6'!$H$146)</c:f>
              <c:numCache>
                <c:formatCode>General</c:formatCode>
                <c:ptCount val="2"/>
                <c:pt idx="0">
                  <c:v>26.5</c:v>
                </c:pt>
                <c:pt idx="1">
                  <c:v>27.4</c:v>
                </c:pt>
              </c:numCache>
            </c:numRef>
          </c:val>
          <c:extLst>
            <c:ext xmlns:c16="http://schemas.microsoft.com/office/drawing/2014/chart" uri="{C3380CC4-5D6E-409C-BE32-E72D297353CC}">
              <c16:uniqueId val="{00000004-5ECC-40F3-A65E-D93200B8EC78}"/>
            </c:ext>
          </c:extLst>
        </c:ser>
        <c:dLbls>
          <c:dLblPos val="outEnd"/>
          <c:showLegendKey val="0"/>
          <c:showVal val="1"/>
          <c:showCatName val="0"/>
          <c:showSerName val="0"/>
          <c:showPercent val="0"/>
          <c:showBubbleSize val="0"/>
        </c:dLbls>
        <c:gapWidth val="35"/>
        <c:axId val="543626536"/>
        <c:axId val="543624896"/>
      </c:ba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1"/>
        <c:axPos val="t"/>
        <c:numFmt formatCode="General" sourceLinked="1"/>
        <c:majorTickMark val="out"/>
        <c:minorTickMark val="none"/>
        <c:tickLblPos val="nextTo"/>
        <c:crossAx val="543626536"/>
        <c:crosses val="autoZero"/>
        <c:crossBetween val="between"/>
      </c:valAx>
      <c:spPr>
        <a:noFill/>
        <a:ln>
          <a:noFill/>
        </a:ln>
        <a:effectLst/>
      </c:spPr>
    </c:plotArea>
    <c:legend>
      <c:legendPos val="r"/>
      <c:layout>
        <c:manualLayout>
          <c:xMode val="edge"/>
          <c:yMode val="edge"/>
          <c:x val="8.854989415000987E-2"/>
          <c:y val="1.0502253086536812E-2"/>
          <c:w val="0.40529087889404619"/>
          <c:h val="0.2413295691203376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952951450938021"/>
          <c:y val="2.960953982493704E-2"/>
          <c:w val="0.49684948027182246"/>
          <c:h val="0.94078092035012595"/>
        </c:manualLayout>
      </c:layout>
      <c:barChart>
        <c:barDir val="bar"/>
        <c:grouping val="clustered"/>
        <c:varyColors val="0"/>
        <c:ser>
          <c:idx val="0"/>
          <c:order val="0"/>
          <c:spPr>
            <a:solidFill>
              <a:schemeClr val="bg1">
                <a:lumMod val="75000"/>
              </a:schemeClr>
            </a:solidFill>
            <a:ln>
              <a:noFill/>
            </a:ln>
            <a:effectLst/>
          </c:spPr>
          <c:invertIfNegative val="0"/>
          <c:dPt>
            <c:idx val="1"/>
            <c:invertIfNegative val="0"/>
            <c:bubble3D val="0"/>
            <c:spPr>
              <a:solidFill>
                <a:srgbClr val="17375E"/>
              </a:solidFill>
              <a:ln>
                <a:noFill/>
              </a:ln>
              <a:effectLst/>
            </c:spPr>
            <c:extLst>
              <c:ext xmlns:c16="http://schemas.microsoft.com/office/drawing/2014/chart" uri="{C3380CC4-5D6E-409C-BE32-E72D297353CC}">
                <c16:uniqueId val="{00000001-5FC6-4203-9F4F-0F5E39E9AD4B}"/>
              </c:ext>
            </c:extLst>
          </c:dPt>
          <c:dPt>
            <c:idx val="3"/>
            <c:invertIfNegative val="0"/>
            <c:bubble3D val="0"/>
            <c:spPr>
              <a:solidFill>
                <a:srgbClr val="17375E"/>
              </a:solidFill>
              <a:ln>
                <a:noFill/>
              </a:ln>
              <a:effectLst/>
            </c:spPr>
            <c:extLst>
              <c:ext xmlns:c16="http://schemas.microsoft.com/office/drawing/2014/chart" uri="{C3380CC4-5D6E-409C-BE32-E72D297353CC}">
                <c16:uniqueId val="{00000003-5FC6-4203-9F4F-0F5E39E9AD4B}"/>
              </c:ext>
            </c:extLst>
          </c:dPt>
          <c:dPt>
            <c:idx val="5"/>
            <c:invertIfNegative val="0"/>
            <c:bubble3D val="0"/>
            <c:spPr>
              <a:solidFill>
                <a:srgbClr val="17375E"/>
              </a:solidFill>
              <a:ln>
                <a:noFill/>
              </a:ln>
              <a:effectLst/>
            </c:spPr>
            <c:extLst>
              <c:ext xmlns:c16="http://schemas.microsoft.com/office/drawing/2014/chart" uri="{C3380CC4-5D6E-409C-BE32-E72D297353CC}">
                <c16:uniqueId val="{00000005-5FC6-4203-9F4F-0F5E39E9AD4B}"/>
              </c:ext>
            </c:extLst>
          </c:dPt>
          <c:dPt>
            <c:idx val="6"/>
            <c:invertIfNegative val="0"/>
            <c:bubble3D val="0"/>
            <c:spPr>
              <a:solidFill>
                <a:srgbClr val="17375E"/>
              </a:solidFill>
              <a:ln>
                <a:noFill/>
              </a:ln>
              <a:effectLst/>
            </c:spPr>
            <c:extLst>
              <c:ext xmlns:c16="http://schemas.microsoft.com/office/drawing/2014/chart" uri="{C3380CC4-5D6E-409C-BE32-E72D297353CC}">
                <c16:uniqueId val="{00000007-5FC6-4203-9F4F-0F5E39E9AD4B}"/>
              </c:ext>
            </c:extLst>
          </c:dPt>
          <c:dPt>
            <c:idx val="10"/>
            <c:invertIfNegative val="0"/>
            <c:bubble3D val="0"/>
            <c:spPr>
              <a:solidFill>
                <a:srgbClr val="17375E"/>
              </a:solidFill>
              <a:ln>
                <a:noFill/>
              </a:ln>
              <a:effectLst/>
            </c:spPr>
            <c:extLst>
              <c:ext xmlns:c16="http://schemas.microsoft.com/office/drawing/2014/chart" uri="{C3380CC4-5D6E-409C-BE32-E72D297353CC}">
                <c16:uniqueId val="{00000009-5FC6-4203-9F4F-0F5E39E9AD4B}"/>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-BRFSS'!$O$12:$O$23</c:f>
              <c:strCache>
                <c:ptCount val="12"/>
                <c:pt idx="0">
                  <c:v>Male</c:v>
                </c:pt>
                <c:pt idx="1">
                  <c:v>Female</c:v>
                </c:pt>
                <c:pt idx="2">
                  <c:v>45-54</c:v>
                </c:pt>
                <c:pt idx="3">
                  <c:v>55-64</c:v>
                </c:pt>
                <c:pt idx="4">
                  <c:v>65-74</c:v>
                </c:pt>
                <c:pt idx="5">
                  <c:v>75+</c:v>
                </c:pt>
                <c:pt idx="6">
                  <c:v>&lt; Highschool</c:v>
                </c:pt>
                <c:pt idx="7">
                  <c:v>Highschool/GED</c:v>
                </c:pt>
                <c:pt idx="8">
                  <c:v>Some post highschool</c:v>
                </c:pt>
                <c:pt idx="9">
                  <c:v>College Grad</c:v>
                </c:pt>
                <c:pt idx="10">
                  <c:v>Disability</c:v>
                </c:pt>
                <c:pt idx="11">
                  <c:v>No Disability</c:v>
                </c:pt>
              </c:strCache>
            </c:strRef>
          </c:cat>
          <c:val>
            <c:numRef>
              <c:f>'Background -BRFSS'!$P$12:$P$23</c:f>
              <c:numCache>
                <c:formatCode>General</c:formatCode>
                <c:ptCount val="12"/>
                <c:pt idx="0">
                  <c:v>12.4</c:v>
                </c:pt>
                <c:pt idx="1">
                  <c:v>13.5</c:v>
                </c:pt>
                <c:pt idx="2">
                  <c:v>10</c:v>
                </c:pt>
                <c:pt idx="3">
                  <c:v>11.8</c:v>
                </c:pt>
                <c:pt idx="4">
                  <c:v>13.8</c:v>
                </c:pt>
                <c:pt idx="5">
                  <c:v>19.399999999999999</c:v>
                </c:pt>
                <c:pt idx="6">
                  <c:v>22.2</c:v>
                </c:pt>
                <c:pt idx="7">
                  <c:v>12.8</c:v>
                </c:pt>
                <c:pt idx="8">
                  <c:v>12.9</c:v>
                </c:pt>
                <c:pt idx="9">
                  <c:v>8.6</c:v>
                </c:pt>
                <c:pt idx="10">
                  <c:v>27.6</c:v>
                </c:pt>
                <c:pt idx="11">
                  <c:v>5.3</c:v>
                </c:pt>
              </c:numCache>
            </c:numRef>
          </c:val>
          <c:extLst>
            <c:ext xmlns:c16="http://schemas.microsoft.com/office/drawing/2014/chart" uri="{C3380CC4-5D6E-409C-BE32-E72D297353CC}">
              <c16:uniqueId val="{0000000A-5FC6-4203-9F4F-0F5E39E9AD4B}"/>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dPt>
            <c:idx val="0"/>
            <c:marker>
              <c:symbol val="none"/>
            </c:marker>
            <c:bubble3D val="0"/>
            <c:spPr>
              <a:ln w="28575" cap="rnd">
                <a:solidFill>
                  <a:srgbClr val="FA8606">
                    <a:alpha val="50000"/>
                  </a:srgbClr>
                </a:solidFill>
                <a:round/>
              </a:ln>
              <a:effectLst/>
            </c:spPr>
            <c:extLst>
              <c:ext xmlns:c16="http://schemas.microsoft.com/office/drawing/2014/chart" uri="{C3380CC4-5D6E-409C-BE32-E72D297353CC}">
                <c16:uniqueId val="{0000000C-5FC6-4203-9F4F-0F5E39E9AD4B}"/>
              </c:ext>
            </c:extLst>
          </c:dPt>
          <c:xVal>
            <c:numRef>
              <c:f>'Background -BRFSS'!$Q$12:$Q$13</c:f>
              <c:numCache>
                <c:formatCode>General</c:formatCode>
                <c:ptCount val="2"/>
                <c:pt idx="0">
                  <c:v>12.8</c:v>
                </c:pt>
                <c:pt idx="1">
                  <c:v>12.8</c:v>
                </c:pt>
              </c:numCache>
            </c:numRef>
          </c:xVal>
          <c:yVal>
            <c:numLit>
              <c:formatCode>General</c:formatCode>
              <c:ptCount val="2"/>
              <c:pt idx="0">
                <c:v>0</c:v>
              </c:pt>
              <c:pt idx="1">
                <c:v>1</c:v>
              </c:pt>
            </c:numLit>
          </c:yVal>
          <c:smooth val="0"/>
          <c:extLst>
            <c:ext xmlns:c16="http://schemas.microsoft.com/office/drawing/2014/chart" uri="{C3380CC4-5D6E-409C-BE32-E72D297353CC}">
              <c16:uniqueId val="{0000000D-5FC6-4203-9F4F-0F5E39E9AD4B}"/>
            </c:ext>
          </c:extLst>
        </c:ser>
        <c:dLbls>
          <c:showLegendKey val="0"/>
          <c:showVal val="0"/>
          <c:showCatName val="0"/>
          <c:showSerName val="0"/>
          <c:showPercent val="0"/>
          <c:showBubbleSize val="0"/>
        </c:dLbls>
        <c:axId val="566558496"/>
        <c:axId val="56655685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max val="35"/>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6655685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66558496"/>
        <c:crosses val="max"/>
        <c:crossBetween val="midCat"/>
      </c:valAx>
      <c:valAx>
        <c:axId val="566558496"/>
        <c:scaling>
          <c:orientation val="minMax"/>
        </c:scaling>
        <c:delete val="1"/>
        <c:axPos val="b"/>
        <c:numFmt formatCode="General" sourceLinked="1"/>
        <c:majorTickMark val="out"/>
        <c:minorTickMark val="none"/>
        <c:tickLblPos val="nextTo"/>
        <c:crossAx val="5665568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368740012837971"/>
          <c:y val="2.960953982493704E-2"/>
          <c:w val="0.48269159465282302"/>
          <c:h val="0.87574409817851429"/>
        </c:manualLayout>
      </c:layout>
      <c:barChart>
        <c:barDir val="bar"/>
        <c:grouping val="clustered"/>
        <c:varyColors val="0"/>
        <c:ser>
          <c:idx val="0"/>
          <c:order val="0"/>
          <c:spPr>
            <a:solidFill>
              <a:schemeClr val="bg1">
                <a:lumMod val="75000"/>
              </a:schemeClr>
            </a:solidFill>
            <a:ln>
              <a:noFill/>
            </a:ln>
            <a:effectLst/>
          </c:spPr>
          <c:invertIfNegative val="0"/>
          <c:dPt>
            <c:idx val="0"/>
            <c:invertIfNegative val="0"/>
            <c:bubble3D val="0"/>
            <c:spPr>
              <a:solidFill>
                <a:srgbClr val="17375E"/>
              </a:solidFill>
              <a:ln>
                <a:noFill/>
              </a:ln>
              <a:effectLst/>
            </c:spPr>
            <c:extLst>
              <c:ext xmlns:c16="http://schemas.microsoft.com/office/drawing/2014/chart" uri="{C3380CC4-5D6E-409C-BE32-E72D297353CC}">
                <c16:uniqueId val="{00000001-C06B-49C9-8EA3-B691C9EC2685}"/>
              </c:ext>
            </c:extLst>
          </c:dPt>
          <c:dPt>
            <c:idx val="1"/>
            <c:invertIfNegative val="0"/>
            <c:bubble3D val="0"/>
            <c:spPr>
              <a:solidFill>
                <a:srgbClr val="17375E"/>
              </a:solidFill>
              <a:ln>
                <a:noFill/>
              </a:ln>
              <a:effectLst/>
            </c:spPr>
            <c:extLst>
              <c:ext xmlns:c16="http://schemas.microsoft.com/office/drawing/2014/chart" uri="{C3380CC4-5D6E-409C-BE32-E72D297353CC}">
                <c16:uniqueId val="{00000003-C06B-49C9-8EA3-B691C9EC2685}"/>
              </c:ext>
            </c:extLst>
          </c:dPt>
          <c:dPt>
            <c:idx val="2"/>
            <c:invertIfNegative val="0"/>
            <c:bubble3D val="0"/>
            <c:spPr>
              <a:solidFill>
                <a:srgbClr val="17375E"/>
              </a:solidFill>
              <a:ln>
                <a:noFill/>
              </a:ln>
              <a:effectLst/>
            </c:spPr>
            <c:extLst>
              <c:ext xmlns:c16="http://schemas.microsoft.com/office/drawing/2014/chart" uri="{C3380CC4-5D6E-409C-BE32-E72D297353CC}">
                <c16:uniqueId val="{00000005-C06B-49C9-8EA3-B691C9EC2685}"/>
              </c:ext>
            </c:extLst>
          </c:dPt>
          <c:dPt>
            <c:idx val="7"/>
            <c:invertIfNegative val="0"/>
            <c:bubble3D val="0"/>
            <c:spPr>
              <a:solidFill>
                <a:srgbClr val="17375E"/>
              </a:solidFill>
              <a:ln>
                <a:noFill/>
              </a:ln>
              <a:effectLst/>
            </c:spPr>
            <c:extLst>
              <c:ext xmlns:c16="http://schemas.microsoft.com/office/drawing/2014/chart" uri="{C3380CC4-5D6E-409C-BE32-E72D297353CC}">
                <c16:uniqueId val="{00000007-C06B-49C9-8EA3-B691C9EC2685}"/>
              </c:ext>
            </c:extLst>
          </c:dPt>
          <c:dPt>
            <c:idx val="10"/>
            <c:invertIfNegative val="0"/>
            <c:bubble3D val="0"/>
            <c:spPr>
              <a:solidFill>
                <a:srgbClr val="17375E"/>
              </a:solidFill>
              <a:ln>
                <a:noFill/>
              </a:ln>
              <a:effectLst/>
            </c:spPr>
            <c:extLst>
              <c:ext xmlns:c16="http://schemas.microsoft.com/office/drawing/2014/chart" uri="{C3380CC4-5D6E-409C-BE32-E72D297353CC}">
                <c16:uniqueId val="{00000009-C06B-49C9-8EA3-B691C9EC2685}"/>
              </c:ext>
            </c:extLst>
          </c:dPt>
          <c:dPt>
            <c:idx val="11"/>
            <c:invertIfNegative val="0"/>
            <c:bubble3D val="0"/>
            <c:spPr>
              <a:solidFill>
                <a:srgbClr val="17375E"/>
              </a:solidFill>
              <a:ln>
                <a:noFill/>
              </a:ln>
              <a:effectLst/>
            </c:spPr>
            <c:extLst>
              <c:ext xmlns:c16="http://schemas.microsoft.com/office/drawing/2014/chart" uri="{C3380CC4-5D6E-409C-BE32-E72D297353CC}">
                <c16:uniqueId val="{0000000B-C06B-49C9-8EA3-B691C9EC2685}"/>
              </c:ext>
            </c:extLst>
          </c:dPt>
          <c:dLbls>
            <c:numFmt formatCode="0&quot;%&quot;"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Franklin Gothic Demi Cond" panose="020B07060304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'Background -BRFSS'!$S$12:$S$23</c:f>
              <c:strCache>
                <c:ptCount val="12"/>
                <c:pt idx="0">
                  <c:v>Veteran </c:v>
                </c:pt>
                <c:pt idx="1">
                  <c:v>Non-Veteran</c:v>
                </c:pt>
                <c:pt idx="2">
                  <c:v>Urban</c:v>
                </c:pt>
                <c:pt idx="3">
                  <c:v>Suburban</c:v>
                </c:pt>
                <c:pt idx="4">
                  <c:v>Rural </c:v>
                </c:pt>
                <c:pt idx="8">
                  <c:v>1st Quartile</c:v>
                </c:pt>
                <c:pt idx="9">
                  <c:v>2nd Quartile</c:v>
                </c:pt>
                <c:pt idx="10">
                  <c:v>3rd Quartile</c:v>
                </c:pt>
                <c:pt idx="11">
                  <c:v>4th Quartile</c:v>
                </c:pt>
              </c:strCache>
            </c:strRef>
          </c:cat>
          <c:val>
            <c:numRef>
              <c:f>'Background -BRFSS'!$T$12:$T$23</c:f>
              <c:numCache>
                <c:formatCode>General</c:formatCode>
                <c:ptCount val="12"/>
                <c:pt idx="0">
                  <c:v>14.8</c:v>
                </c:pt>
                <c:pt idx="1">
                  <c:v>12.7</c:v>
                </c:pt>
                <c:pt idx="2">
                  <c:v>11.2</c:v>
                </c:pt>
                <c:pt idx="3">
                  <c:v>11.9</c:v>
                </c:pt>
                <c:pt idx="4">
                  <c:v>15.2</c:v>
                </c:pt>
                <c:pt idx="8">
                  <c:v>12.4</c:v>
                </c:pt>
                <c:pt idx="9">
                  <c:v>13.3</c:v>
                </c:pt>
                <c:pt idx="10">
                  <c:v>12.7</c:v>
                </c:pt>
                <c:pt idx="11">
                  <c:v>14.3</c:v>
                </c:pt>
              </c:numCache>
            </c:numRef>
          </c:val>
          <c:extLst>
            <c:ext xmlns:c16="http://schemas.microsoft.com/office/drawing/2014/chart" uri="{C3380CC4-5D6E-409C-BE32-E72D297353CC}">
              <c16:uniqueId val="{0000000C-C06B-49C9-8EA3-B691C9EC2685}"/>
            </c:ext>
          </c:extLst>
        </c:ser>
        <c:dLbls>
          <c:showLegendKey val="0"/>
          <c:showVal val="0"/>
          <c:showCatName val="0"/>
          <c:showSerName val="0"/>
          <c:showPercent val="0"/>
          <c:showBubbleSize val="0"/>
        </c:dLbls>
        <c:gapWidth val="35"/>
        <c:axId val="543626536"/>
        <c:axId val="543624896"/>
      </c:barChart>
      <c:scatterChart>
        <c:scatterStyle val="lineMarker"/>
        <c:varyColors val="0"/>
        <c:ser>
          <c:idx val="1"/>
          <c:order val="1"/>
          <c:tx>
            <c:v>Overall</c:v>
          </c:tx>
          <c:spPr>
            <a:ln w="28575" cap="rnd">
              <a:solidFill>
                <a:srgbClr val="FA8606">
                  <a:alpha val="50000"/>
                </a:srgbClr>
              </a:solidFill>
              <a:round/>
            </a:ln>
            <a:effectLst/>
          </c:spPr>
          <c:marker>
            <c:symbol val="none"/>
          </c:marker>
          <c:xVal>
            <c:numRef>
              <c:f>'Background -BRFSS'!$Q$12:$Q$13</c:f>
              <c:numCache>
                <c:formatCode>General</c:formatCode>
                <c:ptCount val="2"/>
                <c:pt idx="0">
                  <c:v>12.8</c:v>
                </c:pt>
                <c:pt idx="1">
                  <c:v>12.8</c:v>
                </c:pt>
              </c:numCache>
            </c:numRef>
          </c:xVal>
          <c:yVal>
            <c:numLit>
              <c:formatCode>General</c:formatCode>
              <c:ptCount val="2"/>
              <c:pt idx="0">
                <c:v>0</c:v>
              </c:pt>
              <c:pt idx="1">
                <c:v>1</c:v>
              </c:pt>
            </c:numLit>
          </c:yVal>
          <c:smooth val="0"/>
          <c:extLst>
            <c:ext xmlns:c16="http://schemas.microsoft.com/office/drawing/2014/chart" uri="{C3380CC4-5D6E-409C-BE32-E72D297353CC}">
              <c16:uniqueId val="{0000000D-C06B-49C9-8EA3-B691C9EC2685}"/>
            </c:ext>
          </c:extLst>
        </c:ser>
        <c:dLbls>
          <c:showLegendKey val="0"/>
          <c:showVal val="0"/>
          <c:showCatName val="0"/>
          <c:showSerName val="0"/>
          <c:showPercent val="0"/>
          <c:showBubbleSize val="0"/>
        </c:dLbls>
        <c:axId val="570144248"/>
        <c:axId val="570136376"/>
      </c:scatterChart>
      <c:catAx>
        <c:axId val="54362653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000" b="0" i="0" u="none" strike="noStrike" kern="1200" baseline="0">
                <a:solidFill>
                  <a:schemeClr val="tx1"/>
                </a:solidFill>
                <a:latin typeface="Franklin Gothic Demi Cond" panose="020B0706030402020204" pitchFamily="34" charset="0"/>
                <a:ea typeface="+mn-ea"/>
                <a:cs typeface="+mn-cs"/>
              </a:defRPr>
            </a:pPr>
            <a:endParaRPr lang="en-US"/>
          </a:p>
        </c:txPr>
        <c:crossAx val="543624896"/>
        <c:crosses val="autoZero"/>
        <c:auto val="1"/>
        <c:lblAlgn val="ctr"/>
        <c:lblOffset val="100"/>
        <c:noMultiLvlLbl val="0"/>
      </c:catAx>
      <c:valAx>
        <c:axId val="543624896"/>
        <c:scaling>
          <c:orientation val="minMax"/>
        </c:scaling>
        <c:delete val="0"/>
        <c:axPos val="t"/>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43626536"/>
        <c:crosses val="autoZero"/>
        <c:crossBetween val="between"/>
      </c:valAx>
      <c:valAx>
        <c:axId val="570136376"/>
        <c:scaling>
          <c:orientation val="minMax"/>
          <c:max val="1"/>
        </c:scaling>
        <c:delete val="0"/>
        <c:axPos val="r"/>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Franklin Gothic Demi Cond" panose="020B0706030402020204" pitchFamily="34" charset="0"/>
                <a:ea typeface="+mn-ea"/>
                <a:cs typeface="+mn-cs"/>
              </a:defRPr>
            </a:pPr>
            <a:endParaRPr lang="en-US"/>
          </a:p>
        </c:txPr>
        <c:crossAx val="570144248"/>
        <c:crosses val="max"/>
        <c:crossBetween val="midCat"/>
      </c:valAx>
      <c:valAx>
        <c:axId val="570144248"/>
        <c:scaling>
          <c:orientation val="minMax"/>
        </c:scaling>
        <c:delete val="1"/>
        <c:axPos val="b"/>
        <c:numFmt formatCode="General" sourceLinked="1"/>
        <c:majorTickMark val="out"/>
        <c:minorTickMark val="none"/>
        <c:tickLblPos val="nextTo"/>
        <c:crossAx val="570136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solidFill>
            <a:schemeClr val="tx1"/>
          </a:solidFill>
          <a:latin typeface="Franklin Gothic Demi Cond" panose="020B07060304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0.10024</cdr:x>
      <cdr:y>0.44607</cdr:y>
    </cdr:from>
    <cdr:to>
      <cdr:x>0.78465</cdr:x>
      <cdr:y>0.5984</cdr:y>
    </cdr:to>
    <cdr:sp macro="" textlink="">
      <cdr:nvSpPr>
        <cdr:cNvPr id="2" name="TextBox 1">
          <a:extLst xmlns:a="http://schemas.openxmlformats.org/drawingml/2006/main">
            <a:ext uri="{FF2B5EF4-FFF2-40B4-BE49-F238E27FC236}">
              <a16:creationId xmlns:a16="http://schemas.microsoft.com/office/drawing/2014/main" id="{2A6D08AC-C633-DE2F-E5CA-DCB9015760F5}"/>
            </a:ext>
          </a:extLst>
        </cdr:cNvPr>
        <cdr:cNvSpPr txBox="1"/>
      </cdr:nvSpPr>
      <cdr:spPr>
        <a:xfrm xmlns:a="http://schemas.openxmlformats.org/drawingml/2006/main">
          <a:off x="449200" y="2175510"/>
          <a:ext cx="3067050" cy="7429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latin typeface="Franklin Gothic Demi Cond" panose="020B0706030402020204" pitchFamily="34" charset="0"/>
            </a:rPr>
            <a:t>Social Vulnerability </a:t>
          </a:r>
        </a:p>
        <a:p xmlns:a="http://schemas.openxmlformats.org/drawingml/2006/main">
          <a:r>
            <a:rPr lang="en-US" sz="1200" dirty="0">
              <a:latin typeface="Franklin Gothic Demi Cond" panose="020B0706030402020204" pitchFamily="34" charset="0"/>
            </a:rPr>
            <a:t>Least</a:t>
          </a:r>
          <a:r>
            <a:rPr lang="en-US" sz="1200" baseline="0" dirty="0">
              <a:latin typeface="Franklin Gothic Demi Cond" panose="020B0706030402020204" pitchFamily="34" charset="0"/>
            </a:rPr>
            <a:t>  vulnerable (1st Quartile) to </a:t>
          </a:r>
        </a:p>
        <a:p xmlns:a="http://schemas.openxmlformats.org/drawingml/2006/main">
          <a:r>
            <a:rPr lang="en-US" sz="1200" baseline="0" dirty="0">
              <a:latin typeface="Franklin Gothic Demi Cond" panose="020B0706030402020204" pitchFamily="34" charset="0"/>
            </a:rPr>
            <a:t>most vulnerable (4th Quartile) </a:t>
          </a:r>
          <a:endParaRPr lang="en-US" sz="2000" dirty="0">
            <a:latin typeface="Franklin Gothic Demi Cond" panose="020B0706030402020204" pitchFamily="34"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0.00643</cdr:x>
      <cdr:y>0.01175</cdr:y>
    </cdr:from>
    <cdr:to>
      <cdr:x>0.3476</cdr:x>
      <cdr:y>0.08223</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50800" y="50800"/>
          <a:ext cx="2695575"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a:latin typeface="Franklin Gothic Demi Cond" panose="020B0706030402020204" pitchFamily="34" charset="0"/>
            </a:rPr>
            <a:t>Rate per 100,000</a:t>
          </a:r>
        </a:p>
      </cdr:txBody>
    </cdr:sp>
  </cdr:relSizeAnchor>
</c:userShapes>
</file>

<file path=ppt/drawings/drawing11.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ED Visits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cdr:y>
    </cdr:from>
    <cdr:to>
      <cdr:x>0.33562</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2790826" cy="299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ED Vistis</a:t>
          </a: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Rate per 100,000</a:t>
          </a: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0.01542</cdr:y>
    </cdr:from>
    <cdr:to>
      <cdr:x>0.34117</cdr:x>
      <cdr:y>0.0859</cdr:y>
    </cdr:to>
    <cdr:sp macro="" textlink="">
      <cdr:nvSpPr>
        <cdr:cNvPr id="2" name="TextBox 1">
          <a:extLst xmlns:a="http://schemas.openxmlformats.org/drawingml/2006/main">
            <a:ext uri="{FF2B5EF4-FFF2-40B4-BE49-F238E27FC236}">
              <a16:creationId xmlns:a16="http://schemas.microsoft.com/office/drawing/2014/main" id="{278892F2-3312-4789-A4F2-FFFFA4BC8DA7}"/>
            </a:ext>
          </a:extLst>
        </cdr:cNvPr>
        <cdr:cNvSpPr txBox="1"/>
      </cdr:nvSpPr>
      <cdr:spPr>
        <a:xfrm xmlns:a="http://schemas.openxmlformats.org/drawingml/2006/main">
          <a:off x="0" y="66675"/>
          <a:ext cx="2695575"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ED Visits</a:t>
          </a: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cdr:y>
    </cdr:from>
    <cdr:to>
      <cdr:x>0.34117</cdr:x>
      <cdr:y>0.07048</cdr:y>
    </cdr:to>
    <cdr:sp macro="" textlink="">
      <cdr:nvSpPr>
        <cdr:cNvPr id="2" name="TextBox 1">
          <a:extLst xmlns:a="http://schemas.openxmlformats.org/drawingml/2006/main">
            <a:ext uri="{FF2B5EF4-FFF2-40B4-BE49-F238E27FC236}">
              <a16:creationId xmlns:a16="http://schemas.microsoft.com/office/drawing/2014/main" id="{280AE18E-DF24-4687-BDAA-B34C5D2642C7}"/>
            </a:ext>
          </a:extLst>
        </cdr:cNvPr>
        <cdr:cNvSpPr txBox="1"/>
      </cdr:nvSpPr>
      <cdr:spPr>
        <a:xfrm xmlns:a="http://schemas.openxmlformats.org/drawingml/2006/main">
          <a:off x="-941111" y="-2152790"/>
          <a:ext cx="2477501" cy="2733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600" i="0" dirty="0">
              <a:latin typeface="Franklin Gothic Demi Cond" panose="020B0706030402020204" pitchFamily="34" charset="0"/>
            </a:rPr>
            <a:t>Rate per 100,000</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0.00521</cdr:y>
    </cdr:from>
    <cdr:to>
      <cdr:x>0.27218</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1"/>
          <a:ext cx="19431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Deaths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Number of Deaths</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Rate per 100,000</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0.01542</cdr:y>
    </cdr:from>
    <cdr:to>
      <cdr:x>0.34117</cdr:x>
      <cdr:y>0.0859</cdr:y>
    </cdr:to>
    <cdr:sp macro="" textlink="">
      <cdr:nvSpPr>
        <cdr:cNvPr id="2" name="TextBox 1">
          <a:extLst xmlns:a="http://schemas.openxmlformats.org/drawingml/2006/main">
            <a:ext uri="{FF2B5EF4-FFF2-40B4-BE49-F238E27FC236}">
              <a16:creationId xmlns:a16="http://schemas.microsoft.com/office/drawing/2014/main" id="{278892F2-3312-4789-A4F2-FFFFA4BC8DA7}"/>
            </a:ext>
          </a:extLst>
        </cdr:cNvPr>
        <cdr:cNvSpPr txBox="1"/>
      </cdr:nvSpPr>
      <cdr:spPr>
        <a:xfrm xmlns:a="http://schemas.openxmlformats.org/drawingml/2006/main">
          <a:off x="0" y="66675"/>
          <a:ext cx="2695575"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Number of Deaths</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0.00521</cdr:y>
    </cdr:from>
    <cdr:to>
      <cdr:x>0.35891</cdr:x>
      <cdr:y>0.25521</cdr:y>
    </cdr:to>
    <cdr:sp macro="" textlink="">
      <cdr:nvSpPr>
        <cdr:cNvPr id="2" name="TextBox 1">
          <a:extLst xmlns:a="http://schemas.openxmlformats.org/drawingml/2006/main">
            <a:ext uri="{FF2B5EF4-FFF2-40B4-BE49-F238E27FC236}">
              <a16:creationId xmlns:a16="http://schemas.microsoft.com/office/drawing/2014/main" id="{395AC10B-55C6-4000-B5D1-EFE650BE06B3}"/>
            </a:ext>
          </a:extLst>
        </cdr:cNvPr>
        <cdr:cNvSpPr txBox="1"/>
      </cdr:nvSpPr>
      <cdr:spPr>
        <a:xfrm xmlns:a="http://schemas.openxmlformats.org/drawingml/2006/main">
          <a:off x="0" y="19056"/>
          <a:ext cx="256222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sz="1600">
              <a:latin typeface="Franklin Gothic Demi Cond" panose="020B0706030402020204" pitchFamily="34" charset="0"/>
              <a:cs typeface="Calibri" panose="020F0502020204030204" pitchFamily="34" charset="0"/>
            </a:rPr>
            <a:t>Number</a:t>
          </a:r>
          <a:r>
            <a:rPr lang="en-US" sz="1600" baseline="0">
              <a:latin typeface="Franklin Gothic Demi Cond" panose="020B0706030402020204" pitchFamily="34" charset="0"/>
              <a:cs typeface="Calibri" panose="020F0502020204030204" pitchFamily="34" charset="0"/>
            </a:rPr>
            <a:t> of Hospitalizations</a:t>
          </a:r>
          <a:endParaRPr lang="en-US" sz="1600">
            <a:latin typeface="Franklin Gothic Demi Cond" panose="020B0706030402020204" pitchFamily="34" charset="0"/>
            <a:cs typeface="Calibri" panose="020F050202020403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cdr:y>
    </cdr:from>
    <cdr:to>
      <cdr:x>0.3047</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2533650" cy="299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Number of Hospitalizations</a:t>
          </a:r>
        </a:p>
      </cdr:txBody>
    </cdr:sp>
  </cdr:relSizeAnchor>
</c:userShapes>
</file>

<file path=ppt/drawings/drawing8.xml><?xml version="1.0" encoding="utf-8"?>
<c:userShapes xmlns:c="http://schemas.openxmlformats.org/drawingml/2006/chart">
  <cdr:relSizeAnchor xmlns:cdr="http://schemas.openxmlformats.org/drawingml/2006/chartDrawing">
    <cdr:from>
      <cdr:x>0</cdr:x>
      <cdr:y>0</cdr:y>
    </cdr:from>
    <cdr:to>
      <cdr:x>0.20113</cdr:x>
      <cdr:y>0.06905</cdr:y>
    </cdr:to>
    <cdr:sp macro="" textlink="">
      <cdr:nvSpPr>
        <cdr:cNvPr id="2" name="TextBox 1">
          <a:extLst xmlns:a="http://schemas.openxmlformats.org/drawingml/2006/main">
            <a:ext uri="{FF2B5EF4-FFF2-40B4-BE49-F238E27FC236}">
              <a16:creationId xmlns:a16="http://schemas.microsoft.com/office/drawing/2014/main" id="{47F3B714-AC6D-4553-A941-B0DAFEAB3439}"/>
            </a:ext>
          </a:extLst>
        </cdr:cNvPr>
        <cdr:cNvSpPr txBox="1"/>
      </cdr:nvSpPr>
      <cdr:spPr>
        <a:xfrm xmlns:a="http://schemas.openxmlformats.org/drawingml/2006/main">
          <a:off x="0" y="0"/>
          <a:ext cx="1352550" cy="2571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a:latin typeface="Franklin Gothic Demi Cond" panose="020B0706030402020204" pitchFamily="34" charset="0"/>
            </a:rPr>
            <a:t>Rate per 100,000</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0.01542</cdr:y>
    </cdr:from>
    <cdr:to>
      <cdr:x>0.34117</cdr:x>
      <cdr:y>0.0859</cdr:y>
    </cdr:to>
    <cdr:sp macro="" textlink="">
      <cdr:nvSpPr>
        <cdr:cNvPr id="2" name="TextBox 1">
          <a:extLst xmlns:a="http://schemas.openxmlformats.org/drawingml/2006/main">
            <a:ext uri="{FF2B5EF4-FFF2-40B4-BE49-F238E27FC236}">
              <a16:creationId xmlns:a16="http://schemas.microsoft.com/office/drawing/2014/main" id="{278892F2-3312-4789-A4F2-FFFFA4BC8DA7}"/>
            </a:ext>
          </a:extLst>
        </cdr:cNvPr>
        <cdr:cNvSpPr txBox="1"/>
      </cdr:nvSpPr>
      <cdr:spPr>
        <a:xfrm xmlns:a="http://schemas.openxmlformats.org/drawingml/2006/main">
          <a:off x="0" y="66675"/>
          <a:ext cx="2695575"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latin typeface="Franklin Gothic Demi Cond" panose="020B0706030402020204" pitchFamily="34" charset="0"/>
            </a:rPr>
            <a:t>Number of Hospitalizations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11/18/2024</a:t>
            </a:fld>
            <a:endParaRPr lang="en-US" dirty="0"/>
          </a:p>
        </p:txBody>
      </p:sp>
      <p:sp>
        <p:nvSpPr>
          <p:cNvPr id="4" name="Footer Placeholder 3"/>
          <p:cNvSpPr>
            <a:spLocks noGrp="1"/>
          </p:cNvSpPr>
          <p:nvPr>
            <p:ph type="ftr" sz="quarter" idx="2"/>
          </p:nvPr>
        </p:nvSpPr>
        <p:spPr>
          <a:xfrm>
            <a:off x="1" y="8829823"/>
            <a:ext cx="3038475"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11/18/2024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1040" y="4473894"/>
            <a:ext cx="560832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9"/>
            <a:ext cx="3037840"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This slide set was created to provide basic data trends and public health surveillance around mortality and morbidity of falls. They are meant to offer a state-level background on unintentional fall injury. If you’d like a copy of the slides, please visit the “Falls” Data page on our branch website, </a:t>
            </a:r>
            <a:r>
              <a:rPr lang="en-US" sz="1200" u="sng" kern="1200" dirty="0">
                <a:solidFill>
                  <a:srgbClr val="44546A"/>
                </a:solidFill>
                <a:effectLst/>
                <a:latin typeface="Calibri" panose="020F0502020204030204" pitchFamily="34" charset="0"/>
                <a:ea typeface="Calibri" panose="020F0502020204030204" pitchFamily="34" charset="0"/>
                <a:cs typeface="Calibri" panose="020F0502020204030204" pitchFamily="34" charset="0"/>
              </a:rPr>
              <a:t>Injuryfreenc.dph.dhhs.gov</a:t>
            </a:r>
            <a:r>
              <a:rPr lang="en-US" sz="1200" kern="1200" dirty="0">
                <a:effectLst/>
                <a:latin typeface="Calibri" panose="020F0502020204030204" pitchFamily="34" charset="0"/>
                <a:ea typeface="Calibri" panose="020F0502020204030204" pitchFamily="34" charset="0"/>
                <a:cs typeface="Calibri" panose="020F0502020204030204" pitchFamily="34" charset="0"/>
              </a:rPr>
              <a:t>. The direct link is also shared at the end of this presentation.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Feel free to incorporate these slides into your own presentations, grant proposals, reports, or any other way they may be useful.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effectLst/>
                <a:latin typeface="Calibri" panose="020F0502020204030204" pitchFamily="34" charset="0"/>
                <a:ea typeface="Calibri" panose="020F0502020204030204" pitchFamily="34" charset="0"/>
                <a:cs typeface="Calibri" panose="020F0502020204030204" pitchFamily="34" charset="0"/>
              </a:rPr>
              <a:t>Please read both the speaking and technical notes to ensure that data are presented in a consistent manner.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520339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there were 1,846 deaths, 25,727 hospitalizations, and 221,168 emergency department visits associated with unintentional fall injuries in North Carolina. However, this is just the tip of the iceberg and the total burden of fall injury in North Carolina is unknown.  </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1366282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fall deaths in North Carolina has increased by 87% over the last 10 years (2013-2022).</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673449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there were 1,846 unintentional fall deaths in North Carolina. This places unintentional fall deaths as the second leading cause of injury-related deaths among North Carolinians in 2022.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368180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unintentional falls were the number one cause of injury death among North Carolina adults ages 65 and older. Approximately 88% of fall-related deaths were among North Carolina adults ages 65 and over. </a:t>
            </a:r>
          </a:p>
        </p:txBody>
      </p:sp>
      <p:sp>
        <p:nvSpPr>
          <p:cNvPr id="4" name="Slide Number Placeholder 3"/>
          <p:cNvSpPr>
            <a:spLocks noGrp="1"/>
          </p:cNvSpPr>
          <p:nvPr>
            <p:ph type="sldNum" sz="quarter" idx="5"/>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4201022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the death rates of unintentional falls were highest among North Carolina adults ages 85 and older (470.3 per 100,000). The death rates of unintentional falls begin increasing among adults ages 45-54.</a:t>
            </a:r>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2198139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most fall-related deaths occurred amongst female North Carolina residents (n=946) and non-Hispanic Whites (n=1576).</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821268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number of unintentional fall-related hospitalizations in North Carolina has increased by 7% since 2018.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543415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fall-related hospitalizations occurred amongst North Carolina residents ages 85 and older (3,995.4 per 100,000). These hospitalization rates begin to increase among adults ages 55 and older.</a:t>
            </a:r>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18344708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most fall-related hospitalizations occurred amongst female North Carolina residents (n=15,943) and non-Hispanic Whites (n=21,363).</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1205453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fall-related hospitalizations occurred amongst female North Carolina residents (291.7 per 100,000) and non-Hispanic Whites (327.2 per 100,000).</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3207046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32821192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number of unintentional fall-related emergency department visits in North Carolina has decreased by 2% over the last 5 years (2018-2022). A decrease was observed until the pandemic in 2020. Since 2020, the emergency department visits related to fall-related injuries has increased.</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3809022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most unintentional fall-related emergency department visits occurred amongst North Carolina residents ages 65 and older. Adults ages 65 and older accounted for approximately 50% of all fall-related emergency department visits in 2022.</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25</a:t>
            </a:fld>
            <a:endParaRPr lang="en-US" dirty="0"/>
          </a:p>
        </p:txBody>
      </p:sp>
    </p:spTree>
    <p:extLst>
      <p:ext uri="{BB962C8B-B14F-4D97-AF65-F5344CB8AC3E}">
        <p14:creationId xmlns:p14="http://schemas.microsoft.com/office/powerpoint/2010/main" val="28999771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2022, the highest rates for fall-related emergency department visits occurred amongst North Carolina residents ages 85 and older (18,219.3 per 100,000). The rates of unintentional fall-related emergency department visits begin increasing among adults ages 55 and older.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26</a:t>
            </a:fld>
            <a:endParaRPr lang="en-US" dirty="0"/>
          </a:p>
        </p:txBody>
      </p:sp>
    </p:spTree>
    <p:extLst>
      <p:ext uri="{BB962C8B-B14F-4D97-AF65-F5344CB8AC3E}">
        <p14:creationId xmlns:p14="http://schemas.microsoft.com/office/powerpoint/2010/main" val="177351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more detailed technical notes on any of the data shared in this slide set, please contact us at </a:t>
            </a:r>
            <a:r>
              <a:rPr lang="en-US" u="sng" dirty="0"/>
              <a:t>InjuryData@dhhs.nc.gov</a:t>
            </a:r>
            <a:r>
              <a:rPr lang="en-US" dirty="0"/>
              <a:t>.</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889297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the next 20 years, people ages 60 and over are projected to have the fastest population growth (39-114%), outpacing the overall 20-year population growth (24%). 20 years from now, the population of people ages 60 and over is expected to increase by 39%. The largest increase in population growth is expected among people ages 85 and older (114%). </a:t>
            </a:r>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2130483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2022, most North Carolinians ages 65 and older are non-Hispanic White (77%). The second largest racial/ethnic group among North Carolinians ages 65 and older are non-Hispanic Blacks (17%). </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3805267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2022 American Community Survey, 43% of housing units with people 65 and older are single person households. More than 1/3 (34%) of North Carolina adults ages 65 and older have a disability. 30% of North Carolina adults ages 65 and older have a high school education/G.E.D. </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3902931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the 2022 American Community Survey, approximately 1 in 5 North Carolina adults ages 65 and over reported having trouble walking. Furthermore, North Carolina adults ages 65 and over experience hearing (14%), cognitive (8%), vision (6%), and self-care disabilities (7%). About 13% of people ages 65 and older in North Carolina also reported living alone/independently. </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3876669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North Carolina, approximately 40% of adults ages 65 and older have one or more chronic disease. Among adults ages 65-74, 56% have 2 or more chronic disease. About 58% of North Carolina adults ages 75 and older have 2 or more chronic disease.</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2542967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According to the 2020 Behavior Risk Factor Surveillance System (BRFSS) Survey, 13% of North Carolina respondents reported two or more falls in the last 12 months. However, several demographic groups had lower proportions of respondents reporting two or more falls in the last 12 months. Individuals who reported no disability (5%) and individuals who reported being a college graduate (9%) had the lowest proportions of reporting two or more falls in the last 12 months. Individuals with disability (28%), less than high school education (22%), individuals over ages 75 (19%), and veterans (15%) had the highest proportions of reporting two or more falls in the last 12 months. </a:t>
            </a:r>
          </a:p>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35243795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15CBE63-B4CC-ED46-B111-3AC6924C3A1B}"/>
              </a:ext>
            </a:extLst>
          </p:cNvPr>
          <p:cNvGrpSpPr/>
          <p:nvPr userDrawn="1"/>
        </p:nvGrpSpPr>
        <p:grpSpPr>
          <a:xfrm flipV="1">
            <a:off x="-1" y="0"/>
            <a:ext cx="1881156" cy="6858000"/>
            <a:chOff x="6734366" y="0"/>
            <a:chExt cx="1881156" cy="6858000"/>
          </a:xfrm>
        </p:grpSpPr>
        <p:pic>
          <p:nvPicPr>
            <p:cNvPr id="11" name="Picture 10">
              <a:extLst>
                <a:ext uri="{FF2B5EF4-FFF2-40B4-BE49-F238E27FC236}">
                  <a16:creationId xmlns:a16="http://schemas.microsoft.com/office/drawing/2014/main" id="{29453380-305C-084E-84AA-89398B79CA06}"/>
                </a:ext>
              </a:extLst>
            </p:cNvPr>
            <p:cNvPicPr>
              <a:picLocks noChangeAspect="1"/>
            </p:cNvPicPr>
            <p:nvPr userDrawn="1"/>
          </p:nvPicPr>
          <p:blipFill>
            <a:blip r:embed="rId2"/>
            <a:stretch>
              <a:fillRect/>
            </a:stretch>
          </p:blipFill>
          <p:spPr>
            <a:xfrm>
              <a:off x="7392203" y="0"/>
              <a:ext cx="1223319" cy="6858000"/>
            </a:xfrm>
            <a:prstGeom prst="rect">
              <a:avLst/>
            </a:prstGeom>
          </p:spPr>
        </p:pic>
        <p:pic>
          <p:nvPicPr>
            <p:cNvPr id="14" name="Picture 13">
              <a:extLst>
                <a:ext uri="{FF2B5EF4-FFF2-40B4-BE49-F238E27FC236}">
                  <a16:creationId xmlns:a16="http://schemas.microsoft.com/office/drawing/2014/main" id="{02EC5402-E111-7F4F-B797-62B1ADAA11EB}"/>
                </a:ext>
              </a:extLst>
            </p:cNvPr>
            <p:cNvPicPr>
              <a:picLocks noChangeAspect="1"/>
            </p:cNvPicPr>
            <p:nvPr userDrawn="1"/>
          </p:nvPicPr>
          <p:blipFill>
            <a:blip r:embed="rId3"/>
            <a:stretch>
              <a:fillRect/>
            </a:stretch>
          </p:blipFill>
          <p:spPr>
            <a:xfrm>
              <a:off x="6734366" y="0"/>
              <a:ext cx="1189765" cy="6858000"/>
            </a:xfrm>
            <a:prstGeom prst="rect">
              <a:avLst/>
            </a:prstGeom>
          </p:spPr>
        </p:pic>
      </p:grpSp>
      <p:sp>
        <p:nvSpPr>
          <p:cNvPr id="15" name="Text Placeholder 13"/>
          <p:cNvSpPr>
            <a:spLocks noGrp="1"/>
          </p:cNvSpPr>
          <p:nvPr userDrawn="1">
            <p:ph type="body" sz="quarter" idx="10" hasCustomPrompt="1"/>
          </p:nvPr>
        </p:nvSpPr>
        <p:spPr>
          <a:xfrm>
            <a:off x="2768597" y="2051009"/>
            <a:ext cx="5774267" cy="2020824"/>
          </a:xfrm>
        </p:spPr>
        <p:txBody>
          <a:bodyPr anchor="ctr">
            <a:noAutofit/>
          </a:bodyPr>
          <a:lstStyle>
            <a:lvl1pPr marL="0" indent="0">
              <a:buNone/>
              <a:defRPr sz="24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2768597" y="4071833"/>
            <a:ext cx="5774267" cy="948752"/>
          </a:xfrm>
        </p:spPr>
        <p:txBody>
          <a:bodyPr anchor="ctr">
            <a:noAutofit/>
          </a:bodyPr>
          <a:lstStyle>
            <a:lvl1pPr marL="0" indent="0">
              <a:lnSpc>
                <a:spcPct val="100000"/>
              </a:lnSpc>
              <a:spcBef>
                <a:spcPts val="0"/>
              </a:spcBef>
              <a:buNone/>
              <a:defRPr sz="18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2768597" y="5020585"/>
            <a:ext cx="5774267" cy="488226"/>
          </a:xfrm>
        </p:spPr>
        <p:txBody>
          <a:bodyPr anchor="ctr">
            <a:noAutofit/>
          </a:bodyPr>
          <a:lstStyle>
            <a:lvl1pPr marL="0" indent="0">
              <a:buNone/>
              <a:defRPr sz="1500" b="1" i="0" baseline="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2768597" y="1404678"/>
            <a:ext cx="5837764" cy="300082"/>
          </a:xfrm>
          <a:prstGeom prst="rect">
            <a:avLst/>
          </a:prstGeom>
          <a:noFill/>
        </p:spPr>
        <p:txBody>
          <a:bodyPr wrap="square" rtlCol="0">
            <a:spAutoFit/>
          </a:bodyPr>
          <a:lstStyle/>
          <a:p>
            <a:pPr lvl="0"/>
            <a:r>
              <a:rPr lang="en-US" sz="1350" b="0" i="0" dirty="0">
                <a:solidFill>
                  <a:schemeClr val="accent3">
                    <a:lumMod val="75000"/>
                  </a:schemeClr>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1047EF5E-9C37-0F66-ADEC-8485DCD764D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584684" y="483504"/>
            <a:ext cx="1901552" cy="1842348"/>
          </a:xfrm>
          <a:prstGeom prst="rect">
            <a:avLst/>
          </a:prstGeom>
        </p:spPr>
      </p:pic>
    </p:spTree>
    <p:extLst>
      <p:ext uri="{BB962C8B-B14F-4D97-AF65-F5344CB8AC3E}">
        <p14:creationId xmlns:p14="http://schemas.microsoft.com/office/powerpoint/2010/main" val="332922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399739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Bullet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5543241" y="0"/>
            <a:ext cx="1223320" cy="6858000"/>
          </a:xfrm>
          <a:prstGeom prst="rect">
            <a:avLst/>
          </a:prstGeom>
        </p:spPr>
      </p:pic>
      <p:pic>
        <p:nvPicPr>
          <p:cNvPr id="2" name="Picture 1">
            <a:extLst>
              <a:ext uri="{FF2B5EF4-FFF2-40B4-BE49-F238E27FC236}">
                <a16:creationId xmlns:a16="http://schemas.microsoft.com/office/drawing/2014/main" id="{78A86B39-3865-57BE-64FB-863D06D6C1ED}"/>
              </a:ext>
            </a:extLst>
          </p:cNvPr>
          <p:cNvPicPr>
            <a:picLocks noChangeAspect="1"/>
          </p:cNvPicPr>
          <p:nvPr userDrawn="1"/>
        </p:nvPicPr>
        <p:blipFill rotWithShape="1">
          <a:blip r:embed="rId2"/>
          <a:srcRect l="13568" r="51867"/>
          <a:stretch/>
        </p:blipFill>
        <p:spPr>
          <a:xfrm>
            <a:off x="6625281" y="0"/>
            <a:ext cx="2518720" cy="6858000"/>
          </a:xfrm>
          <a:prstGeom prst="rect">
            <a:avLst/>
          </a:prstGeom>
        </p:spPr>
      </p:pic>
      <p:sp>
        <p:nvSpPr>
          <p:cNvPr id="4" name="Text Placeholder 3"/>
          <p:cNvSpPr>
            <a:spLocks noGrp="1"/>
          </p:cNvSpPr>
          <p:nvPr>
            <p:ph type="body" sz="quarter" idx="10" hasCustomPrompt="1"/>
          </p:nvPr>
        </p:nvSpPr>
        <p:spPr>
          <a:xfrm>
            <a:off x="6269272" y="1097280"/>
            <a:ext cx="270708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6269274" y="6155643"/>
            <a:ext cx="2552329" cy="330200"/>
          </a:xfrm>
        </p:spPr>
        <p:txBody>
          <a:bodyPr anchor="b">
            <a:noAutofit/>
          </a:bodyPr>
          <a:lstStyle>
            <a:lvl1pPr marL="0" indent="0">
              <a:lnSpc>
                <a:spcPct val="100000"/>
              </a:lnSpc>
              <a:spcBef>
                <a:spcPts val="0"/>
              </a:spcBef>
              <a:buNone/>
              <a:defRPr sz="900" b="0" i="1"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3" name="Title 1"/>
          <p:cNvSpPr>
            <a:spLocks noGrp="1"/>
          </p:cNvSpPr>
          <p:nvPr>
            <p:ph type="title" hasCustomPrompt="1"/>
          </p:nvPr>
        </p:nvSpPr>
        <p:spPr>
          <a:xfrm>
            <a:off x="6269274" y="457200"/>
            <a:ext cx="2707088"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A96B48B2-C16F-C55C-34B8-261CEA15F4FD}"/>
              </a:ext>
            </a:extLst>
          </p:cNvPr>
          <p:cNvSpPr>
            <a:spLocks noGrp="1"/>
          </p:cNvSpPr>
          <p:nvPr>
            <p:ph type="body" sz="quarter" idx="15" hasCustomPrompt="1"/>
          </p:nvPr>
        </p:nvSpPr>
        <p:spPr>
          <a:xfrm>
            <a:off x="318052"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8" name="Text Placeholder 4">
            <a:extLst>
              <a:ext uri="{FF2B5EF4-FFF2-40B4-BE49-F238E27FC236}">
                <a16:creationId xmlns:a16="http://schemas.microsoft.com/office/drawing/2014/main" id="{79C6A26D-3130-6FD1-2A27-F20A76CA3C81}"/>
              </a:ext>
            </a:extLst>
          </p:cNvPr>
          <p:cNvSpPr>
            <a:spLocks noGrp="1"/>
          </p:cNvSpPr>
          <p:nvPr>
            <p:ph type="body" sz="quarter" idx="16" hasCustomPrompt="1"/>
          </p:nvPr>
        </p:nvSpPr>
        <p:spPr>
          <a:xfrm>
            <a:off x="318053" y="6155643"/>
            <a:ext cx="4998554"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0" name="Text Placeholder 9">
            <a:extLst>
              <a:ext uri="{FF2B5EF4-FFF2-40B4-BE49-F238E27FC236}">
                <a16:creationId xmlns:a16="http://schemas.microsoft.com/office/drawing/2014/main" id="{C69D8539-6F7B-2D19-4A84-341CCAED173C}"/>
              </a:ext>
            </a:extLst>
          </p:cNvPr>
          <p:cNvSpPr>
            <a:spLocks noGrp="1"/>
          </p:cNvSpPr>
          <p:nvPr>
            <p:ph type="body" sz="quarter" idx="17" hasCustomPrompt="1"/>
          </p:nvPr>
        </p:nvSpPr>
        <p:spPr>
          <a:xfrm>
            <a:off x="295525" y="371475"/>
            <a:ext cx="4999038" cy="635000"/>
          </a:xfrm>
        </p:spPr>
        <p:txBody>
          <a:bodyPr/>
          <a:lstStyle>
            <a:lvl1pPr marL="0" indent="0">
              <a:buNone/>
              <a:defRPr sz="2400">
                <a:solidFill>
                  <a:srgbClr val="5C93D5"/>
                </a:solidFill>
              </a:defRPr>
            </a:lvl1pPr>
          </a:lstStyle>
          <a:p>
            <a:r>
              <a:rPr lang="en-US" sz="2000" dirty="0"/>
              <a:t>Click to add text</a:t>
            </a:r>
          </a:p>
        </p:txBody>
      </p:sp>
    </p:spTree>
    <p:extLst>
      <p:ext uri="{BB962C8B-B14F-4D97-AF65-F5344CB8AC3E}">
        <p14:creationId xmlns:p14="http://schemas.microsoft.com/office/powerpoint/2010/main" val="38227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1308100" y="2514601"/>
            <a:ext cx="7564439" cy="3529013"/>
          </a:xfrm>
        </p:spPr>
        <p:txBody>
          <a:bodyPr>
            <a:noAutofit/>
          </a:bodyPr>
          <a:lstStyle>
            <a:lvl1pPr marL="0" indent="0" algn="ctr">
              <a:buNone/>
              <a:defRPr sz="1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sp>
        <p:nvSpPr>
          <p:cNvPr id="13" name="Text Placeholder 3">
            <a:extLst>
              <a:ext uri="{FF2B5EF4-FFF2-40B4-BE49-F238E27FC236}">
                <a16:creationId xmlns:a16="http://schemas.microsoft.com/office/drawing/2014/main" id="{C05951D5-A53B-F748-B53B-411B88B37096}"/>
              </a:ext>
            </a:extLst>
          </p:cNvPr>
          <p:cNvSpPr>
            <a:spLocks noGrp="1"/>
          </p:cNvSpPr>
          <p:nvPr>
            <p:ph type="body" sz="quarter" idx="10" hasCustomPrompt="1"/>
          </p:nvPr>
        </p:nvSpPr>
        <p:spPr>
          <a:xfrm>
            <a:off x="1327868" y="1097282"/>
            <a:ext cx="7537836" cy="1288733"/>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4" name="Text Placeholder 4">
            <a:extLst>
              <a:ext uri="{FF2B5EF4-FFF2-40B4-BE49-F238E27FC236}">
                <a16:creationId xmlns:a16="http://schemas.microsoft.com/office/drawing/2014/main" id="{5ED21797-25F7-3A44-9079-81482EE9D03A}"/>
              </a:ext>
            </a:extLst>
          </p:cNvPr>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5" name="Slide Number Placeholder 21">
            <a:extLst>
              <a:ext uri="{FF2B5EF4-FFF2-40B4-BE49-F238E27FC236}">
                <a16:creationId xmlns:a16="http://schemas.microsoft.com/office/drawing/2014/main" id="{2C7BA782-DC5C-CB45-B48B-350EECAB45C2}"/>
              </a:ext>
            </a:extLst>
          </p:cNvPr>
          <p:cNvSpPr>
            <a:spLocks noGrp="1"/>
          </p:cNvSpPr>
          <p:nvPr>
            <p:ph type="sldNum" sz="quarter" idx="15"/>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16" name="Title 1">
            <a:extLst>
              <a:ext uri="{FF2B5EF4-FFF2-40B4-BE49-F238E27FC236}">
                <a16:creationId xmlns:a16="http://schemas.microsoft.com/office/drawing/2014/main" id="{A8E406F2-C7C6-C748-8AF1-66707FF8A084}"/>
              </a:ext>
            </a:extLst>
          </p:cNvPr>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17936F9F-3E18-8941-88E7-313AB075F56F}"/>
              </a:ext>
            </a:extLst>
          </p:cNvPr>
          <p:cNvPicPr>
            <a:picLocks noChangeAspect="1"/>
          </p:cNvPicPr>
          <p:nvPr userDrawn="1"/>
        </p:nvPicPr>
        <p:blipFill rotWithShape="1">
          <a:blip r:embed="rId2"/>
          <a:srcRect l="13568"/>
          <a:stretch/>
        </p:blipFill>
        <p:spPr>
          <a:xfrm>
            <a:off x="0" y="0"/>
            <a:ext cx="1223320" cy="6858000"/>
          </a:xfrm>
          <a:prstGeom prst="rect">
            <a:avLst/>
          </a:prstGeom>
        </p:spPr>
      </p:pic>
    </p:spTree>
    <p:extLst>
      <p:ext uri="{BB962C8B-B14F-4D97-AF65-F5344CB8AC3E}">
        <p14:creationId xmlns:p14="http://schemas.microsoft.com/office/powerpoint/2010/main" val="737627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12" name="Content Placeholder 11"/>
          <p:cNvSpPr>
            <a:spLocks noGrp="1"/>
          </p:cNvSpPr>
          <p:nvPr>
            <p:ph sz="quarter" idx="14" hasCustomPrompt="1"/>
          </p:nvPr>
        </p:nvSpPr>
        <p:spPr>
          <a:xfrm>
            <a:off x="622299"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900238"/>
            <a:ext cx="3840480" cy="4086226"/>
          </a:xfrm>
        </p:spPr>
        <p:txBody>
          <a:bodyPr>
            <a:noAutofit/>
          </a:bodyPr>
          <a:lstStyle>
            <a:lvl1pPr marL="0" indent="0" algn="ctr">
              <a:buNone/>
              <a:defRPr sz="15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8" name="Text Placeholder 4">
            <a:extLst>
              <a:ext uri="{FF2B5EF4-FFF2-40B4-BE49-F238E27FC236}">
                <a16:creationId xmlns:a16="http://schemas.microsoft.com/office/drawing/2014/main" id="{F0CFCE86-664D-A446-BE06-01C8C24E9E1B}"/>
              </a:ext>
            </a:extLst>
          </p:cNvPr>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9" name="Slide Number Placeholder 21">
            <a:extLst>
              <a:ext uri="{FF2B5EF4-FFF2-40B4-BE49-F238E27FC236}">
                <a16:creationId xmlns:a16="http://schemas.microsoft.com/office/drawing/2014/main" id="{4D11D409-0A96-9B43-B5E9-8C9EBB3490D1}"/>
              </a:ext>
            </a:extLst>
          </p:cNvPr>
          <p:cNvSpPr>
            <a:spLocks noGrp="1"/>
          </p:cNvSpPr>
          <p:nvPr>
            <p:ph type="sldNum" sz="quarter" idx="16"/>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0" name="Title 1">
            <a:extLst>
              <a:ext uri="{FF2B5EF4-FFF2-40B4-BE49-F238E27FC236}">
                <a16:creationId xmlns:a16="http://schemas.microsoft.com/office/drawing/2014/main" id="{F17C0509-ABF8-A14C-9CCC-ACF4B252782C}"/>
              </a:ext>
            </a:extLst>
          </p:cNvPr>
          <p:cNvSpPr>
            <a:spLocks noGrp="1"/>
          </p:cNvSpPr>
          <p:nvPr>
            <p:ph type="title" hasCustomPrompt="1"/>
          </p:nvPr>
        </p:nvSpPr>
        <p:spPr>
          <a:xfrm>
            <a:off x="302150" y="1180769"/>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9" name="Picture 8">
            <a:extLst>
              <a:ext uri="{FF2B5EF4-FFF2-40B4-BE49-F238E27FC236}">
                <a16:creationId xmlns:a16="http://schemas.microsoft.com/office/drawing/2014/main" id="{3083D3DB-AB8F-794A-B493-317B10CC4DCB}"/>
              </a:ext>
            </a:extLst>
          </p:cNvPr>
          <p:cNvPicPr>
            <a:picLocks noChangeAspect="1"/>
          </p:cNvPicPr>
          <p:nvPr userDrawn="1"/>
        </p:nvPicPr>
        <p:blipFill rotWithShape="1">
          <a:blip r:embed="rId2"/>
          <a:srcRect t="26307"/>
          <a:stretch/>
        </p:blipFill>
        <p:spPr>
          <a:xfrm>
            <a:off x="0" y="0"/>
            <a:ext cx="9144000" cy="1119096"/>
          </a:xfrm>
          <a:prstGeom prst="rect">
            <a:avLst/>
          </a:prstGeom>
        </p:spPr>
      </p:pic>
    </p:spTree>
    <p:extLst>
      <p:ext uri="{BB962C8B-B14F-4D97-AF65-F5344CB8AC3E}">
        <p14:creationId xmlns:p14="http://schemas.microsoft.com/office/powerpoint/2010/main" val="173195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E8FB92-BB69-730C-9977-A0AD38F8B79F}"/>
              </a:ext>
            </a:extLst>
          </p:cNvPr>
          <p:cNvSpPr/>
          <p:nvPr userDrawn="1"/>
        </p:nvSpPr>
        <p:spPr>
          <a:xfrm>
            <a:off x="0" y="0"/>
            <a:ext cx="9144000" cy="6858000"/>
          </a:xfrm>
          <a:prstGeom prst="rect">
            <a:avLst/>
          </a:prstGeom>
          <a:solidFill>
            <a:srgbClr val="5C93D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13">
            <a:extLst>
              <a:ext uri="{FF2B5EF4-FFF2-40B4-BE49-F238E27FC236}">
                <a16:creationId xmlns:a16="http://schemas.microsoft.com/office/drawing/2014/main" id="{EC8477E5-DFD4-9071-E66E-13E2B16743A7}"/>
              </a:ext>
            </a:extLst>
          </p:cNvPr>
          <p:cNvSpPr>
            <a:spLocks noGrp="1"/>
          </p:cNvSpPr>
          <p:nvPr>
            <p:ph type="body" sz="quarter" idx="10"/>
          </p:nvPr>
        </p:nvSpPr>
        <p:spPr>
          <a:xfrm>
            <a:off x="0" y="457199"/>
            <a:ext cx="9144000" cy="5943602"/>
          </a:xfrm>
          <a:prstGeom prst="rect">
            <a:avLst/>
          </a:prstGeom>
        </p:spPr>
        <p:txBody>
          <a:bodyPr anchor="ctr">
            <a:noAutofit/>
          </a:bodyPr>
          <a:lstStyle>
            <a:lvl1pPr marL="0" indent="0" algn="ctr">
              <a:buNone/>
              <a:defRPr sz="8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a:t>Click to edit Master text styles</a:t>
            </a:r>
          </a:p>
        </p:txBody>
      </p:sp>
    </p:spTree>
    <p:extLst>
      <p:ext uri="{BB962C8B-B14F-4D97-AF65-F5344CB8AC3E}">
        <p14:creationId xmlns:p14="http://schemas.microsoft.com/office/powerpoint/2010/main" val="81234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 Black Seal">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5076C68-EF58-6343-9E56-5AD2020B2605}"/>
              </a:ext>
            </a:extLst>
          </p:cNvPr>
          <p:cNvGrpSpPr/>
          <p:nvPr userDrawn="1"/>
        </p:nvGrpSpPr>
        <p:grpSpPr>
          <a:xfrm flipV="1">
            <a:off x="1" y="0"/>
            <a:ext cx="8615522" cy="6858000"/>
            <a:chOff x="0" y="817927"/>
            <a:chExt cx="8615522" cy="6040073"/>
          </a:xfrm>
        </p:grpSpPr>
        <p:pic>
          <p:nvPicPr>
            <p:cNvPr id="11" name="Picture 10">
              <a:extLst>
                <a:ext uri="{FF2B5EF4-FFF2-40B4-BE49-F238E27FC236}">
                  <a16:creationId xmlns:a16="http://schemas.microsoft.com/office/drawing/2014/main" id="{89890F9C-A5DB-2646-9CEC-6E7CC4166302}"/>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4" name="Picture 13">
              <a:extLst>
                <a:ext uri="{FF2B5EF4-FFF2-40B4-BE49-F238E27FC236}">
                  <a16:creationId xmlns:a16="http://schemas.microsoft.com/office/drawing/2014/main" id="{4366C9A7-ABE5-C347-93C3-1B296BA730AF}"/>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36659"/>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pic>
        <p:nvPicPr>
          <p:cNvPr id="3" name="Picture 2">
            <a:extLst>
              <a:ext uri="{FF2B5EF4-FFF2-40B4-BE49-F238E27FC236}">
                <a16:creationId xmlns:a16="http://schemas.microsoft.com/office/drawing/2014/main" id="{08C9684D-0917-1728-3DB5-7439936B54A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108094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 Black Seal">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415E447-67CB-38F0-7F39-21009ED2BF7B}"/>
              </a:ext>
            </a:extLst>
          </p:cNvPr>
          <p:cNvGrpSpPr/>
          <p:nvPr userDrawn="1"/>
        </p:nvGrpSpPr>
        <p:grpSpPr>
          <a:xfrm>
            <a:off x="1" y="0"/>
            <a:ext cx="8615522" cy="6858000"/>
            <a:chOff x="0" y="817927"/>
            <a:chExt cx="8615522" cy="6040073"/>
          </a:xfrm>
        </p:grpSpPr>
        <p:pic>
          <p:nvPicPr>
            <p:cNvPr id="11" name="Picture 10">
              <a:extLst>
                <a:ext uri="{FF2B5EF4-FFF2-40B4-BE49-F238E27FC236}">
                  <a16:creationId xmlns:a16="http://schemas.microsoft.com/office/drawing/2014/main" id="{F731FD75-6796-2534-1AB6-2922C3F0A7DE}"/>
                </a:ext>
              </a:extLst>
            </p:cNvPr>
            <p:cNvPicPr>
              <a:picLocks noChangeAspect="1"/>
            </p:cNvPicPr>
            <p:nvPr userDrawn="1"/>
          </p:nvPicPr>
          <p:blipFill>
            <a:blip r:embed="rId2"/>
            <a:stretch>
              <a:fillRect/>
            </a:stretch>
          </p:blipFill>
          <p:spPr>
            <a:xfrm>
              <a:off x="7392203" y="817927"/>
              <a:ext cx="1223319" cy="6040073"/>
            </a:xfrm>
            <a:prstGeom prst="rect">
              <a:avLst/>
            </a:prstGeom>
          </p:spPr>
        </p:pic>
        <p:pic>
          <p:nvPicPr>
            <p:cNvPr id="13" name="Picture 12">
              <a:extLst>
                <a:ext uri="{FF2B5EF4-FFF2-40B4-BE49-F238E27FC236}">
                  <a16:creationId xmlns:a16="http://schemas.microsoft.com/office/drawing/2014/main" id="{1845B209-2A84-9255-E14A-7DAE28C35D18}"/>
                </a:ext>
              </a:extLst>
            </p:cNvPr>
            <p:cNvPicPr>
              <a:picLocks noChangeAspect="1"/>
            </p:cNvPicPr>
            <p:nvPr userDrawn="1"/>
          </p:nvPicPr>
          <p:blipFill>
            <a:blip r:embed="rId3"/>
            <a:stretch>
              <a:fillRect/>
            </a:stretch>
          </p:blipFill>
          <p:spPr>
            <a:xfrm>
              <a:off x="0" y="817927"/>
              <a:ext cx="7924132" cy="6040073"/>
            </a:xfrm>
            <a:prstGeom prst="rect">
              <a:avLst/>
            </a:prstGeom>
          </p:spPr>
        </p:pic>
      </p:grpSp>
      <p:sp>
        <p:nvSpPr>
          <p:cNvPr id="15" name="Text Placeholder 13"/>
          <p:cNvSpPr>
            <a:spLocks noGrp="1"/>
          </p:cNvSpPr>
          <p:nvPr userDrawn="1">
            <p:ph type="body" sz="quarter" idx="10" hasCustomPrompt="1"/>
          </p:nvPr>
        </p:nvSpPr>
        <p:spPr>
          <a:xfrm>
            <a:off x="625472" y="1508084"/>
            <a:ext cx="5774267" cy="2020824"/>
          </a:xfrm>
        </p:spPr>
        <p:txBody>
          <a:bodyPr anchor="t">
            <a:noAutofit/>
          </a:bodyPr>
          <a:lstStyle>
            <a:lvl1pPr marL="0" indent="0">
              <a:buNone/>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vl2pPr marL="257175" indent="0">
              <a:buNone/>
              <a:defRPr sz="2100">
                <a:latin typeface="Franklin Gothic Demi Cond" panose="020B0706030402020204" pitchFamily="34" charset="0"/>
              </a:defRPr>
            </a:lvl2pPr>
            <a:lvl3pPr marL="514350" indent="0">
              <a:buNone/>
              <a:defRPr sz="2100">
                <a:latin typeface="Franklin Gothic Demi Cond" panose="020B0706030402020204" pitchFamily="34" charset="0"/>
              </a:defRPr>
            </a:lvl3pPr>
            <a:lvl4pPr marL="771525" indent="0">
              <a:buNone/>
              <a:defRPr sz="2100">
                <a:latin typeface="Franklin Gothic Demi Cond" panose="020B0706030402020204" pitchFamily="34" charset="0"/>
              </a:defRPr>
            </a:lvl4pPr>
            <a:lvl5pPr marL="1028700" indent="0">
              <a:buNone/>
              <a:defRPr sz="21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userDrawn="1">
            <p:ph type="body" sz="quarter" idx="11" hasCustomPrompt="1"/>
          </p:nvPr>
        </p:nvSpPr>
        <p:spPr>
          <a:xfrm>
            <a:off x="625472" y="4757633"/>
            <a:ext cx="5774267" cy="948752"/>
          </a:xfrm>
        </p:spPr>
        <p:txBody>
          <a:bodyPr anchor="ctr">
            <a:noAutofit/>
          </a:bodyPr>
          <a:lstStyle>
            <a:lvl1pPr marL="0" indent="0">
              <a:lnSpc>
                <a:spcPct val="100000"/>
              </a:lnSpc>
              <a:spcBef>
                <a:spcPts val="0"/>
              </a:spcBef>
              <a:buNone/>
              <a:defRPr sz="18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userDrawn="1">
            <p:ph type="body" sz="quarter" idx="12" hasCustomPrompt="1"/>
          </p:nvPr>
        </p:nvSpPr>
        <p:spPr>
          <a:xfrm>
            <a:off x="625472" y="5706385"/>
            <a:ext cx="5774267" cy="488226"/>
          </a:xfrm>
        </p:spPr>
        <p:txBody>
          <a:bodyPr anchor="ctr">
            <a:noAutofit/>
          </a:bodyPr>
          <a:lstStyle>
            <a:lvl1pPr marL="0" indent="0">
              <a:buNone/>
              <a:defRPr sz="15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4" name="TextBox 3"/>
          <p:cNvSpPr txBox="1"/>
          <p:nvPr userDrawn="1"/>
        </p:nvSpPr>
        <p:spPr>
          <a:xfrm>
            <a:off x="625472" y="490279"/>
            <a:ext cx="5837764" cy="300082"/>
          </a:xfrm>
          <a:prstGeom prst="rect">
            <a:avLst/>
          </a:prstGeom>
          <a:noFill/>
        </p:spPr>
        <p:txBody>
          <a:bodyPr wrap="square" rtlCol="0">
            <a:spAutoFit/>
          </a:bodyPr>
          <a:lstStyle/>
          <a:p>
            <a:pPr lvl="0"/>
            <a:r>
              <a:rPr lang="en-US" sz="1350" b="0" i="0" dirty="0">
                <a:solidFill>
                  <a:schemeClr val="bg1"/>
                </a:solidFill>
                <a:latin typeface="Arial" panose="020B0604020202020204" pitchFamily="34" charset="0"/>
                <a:ea typeface="Gotham Book" charset="0"/>
                <a:cs typeface="Arial" panose="020B0604020202020204" pitchFamily="34" charset="0"/>
              </a:rPr>
              <a:t>NC DEPARTMENT OF HEALTH AND HUMAN SERVICES</a:t>
            </a:r>
          </a:p>
        </p:txBody>
      </p:sp>
      <p:pic>
        <p:nvPicPr>
          <p:cNvPr id="2" name="Picture 1">
            <a:extLst>
              <a:ext uri="{FF2B5EF4-FFF2-40B4-BE49-F238E27FC236}">
                <a16:creationId xmlns:a16="http://schemas.microsoft.com/office/drawing/2014/main" id="{0A312150-D23A-A682-527E-C0DD54FFDE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7110311" y="4822613"/>
            <a:ext cx="1901552" cy="1842348"/>
          </a:xfrm>
          <a:prstGeom prst="rect">
            <a:avLst/>
          </a:prstGeom>
        </p:spPr>
      </p:pic>
    </p:spTree>
    <p:extLst>
      <p:ext uri="{BB962C8B-B14F-4D97-AF65-F5344CB8AC3E}">
        <p14:creationId xmlns:p14="http://schemas.microsoft.com/office/powerpoint/2010/main" val="54045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2150" y="1913839"/>
            <a:ext cx="8563554" cy="4142629"/>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02150" y="6155643"/>
            <a:ext cx="8073990"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02150" y="1273757"/>
            <a:ext cx="8563554"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3" name="Picture 2">
            <a:extLst>
              <a:ext uri="{FF2B5EF4-FFF2-40B4-BE49-F238E27FC236}">
                <a16:creationId xmlns:a16="http://schemas.microsoft.com/office/drawing/2014/main" id="{6DF221BC-4C4B-F888-1C4B-FDB6CC66828D}"/>
              </a:ext>
            </a:extLst>
          </p:cNvPr>
          <p:cNvPicPr>
            <a:picLocks noChangeAspect="1"/>
          </p:cNvPicPr>
          <p:nvPr userDrawn="1"/>
        </p:nvPicPr>
        <p:blipFill rotWithShape="1">
          <a:blip r:embed="rId2"/>
          <a:srcRect t="26307"/>
          <a:stretch/>
        </p:blipFill>
        <p:spPr>
          <a:xfrm>
            <a:off x="0" y="0"/>
            <a:ext cx="9144000" cy="1119096"/>
          </a:xfrm>
          <a:prstGeom prst="rect">
            <a:avLst/>
          </a:prstGeom>
        </p:spPr>
      </p:pic>
      <p:sp>
        <p:nvSpPr>
          <p:cNvPr id="7" name="Text Placeholder 8">
            <a:extLst>
              <a:ext uri="{FF2B5EF4-FFF2-40B4-BE49-F238E27FC236}">
                <a16:creationId xmlns:a16="http://schemas.microsoft.com/office/drawing/2014/main" id="{6E3A27A8-4A16-4B1C-0AA2-25C334DDD74D}"/>
              </a:ext>
            </a:extLst>
          </p:cNvPr>
          <p:cNvSpPr txBox="1">
            <a:spLocks/>
          </p:cNvSpPr>
          <p:nvPr userDrawn="1"/>
        </p:nvSpPr>
        <p:spPr>
          <a:xfrm>
            <a:off x="302150" y="65940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Public Health | Unintentional Motor Vehicle Traffic Injuries in NC, 2022</a:t>
            </a:r>
          </a:p>
        </p:txBody>
      </p:sp>
    </p:spTree>
    <p:extLst>
      <p:ext uri="{BB962C8B-B14F-4D97-AF65-F5344CB8AC3E}">
        <p14:creationId xmlns:p14="http://schemas.microsoft.com/office/powerpoint/2010/main" val="2555882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1327868"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1327869"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1327869"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0" y="0"/>
            <a:ext cx="1223320" cy="6858000"/>
          </a:xfrm>
          <a:prstGeom prst="rect">
            <a:avLst/>
          </a:prstGeom>
        </p:spPr>
      </p:pic>
    </p:spTree>
    <p:extLst>
      <p:ext uri="{BB962C8B-B14F-4D97-AF65-F5344CB8AC3E}">
        <p14:creationId xmlns:p14="http://schemas.microsoft.com/office/powerpoint/2010/main" val="342266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960917" y="1097280"/>
            <a:ext cx="3904787"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4753223" y="6155643"/>
            <a:ext cx="3681557"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4960918" y="457200"/>
            <a:ext cx="3904787"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3464626" y="0"/>
            <a:ext cx="1223320" cy="6858000"/>
          </a:xfrm>
          <a:prstGeom prst="rect">
            <a:avLst/>
          </a:prstGeom>
        </p:spPr>
      </p:pic>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0" y="0"/>
            <a:ext cx="3464626" cy="6858000"/>
          </a:xfrm>
          <a:prstGeom prst="rect">
            <a:avLst/>
          </a:prstGeom>
        </p:spPr>
      </p:pic>
      <p:sp>
        <p:nvSpPr>
          <p:cNvPr id="3" name="Text Placeholder 3">
            <a:extLst>
              <a:ext uri="{FF2B5EF4-FFF2-40B4-BE49-F238E27FC236}">
                <a16:creationId xmlns:a16="http://schemas.microsoft.com/office/drawing/2014/main" id="{6C72F141-0BC1-B771-D9EC-0F58A0971F0A}"/>
              </a:ext>
            </a:extLst>
          </p:cNvPr>
          <p:cNvSpPr>
            <a:spLocks noGrp="1"/>
          </p:cNvSpPr>
          <p:nvPr>
            <p:ph type="body" sz="quarter" idx="15" hasCustomPrompt="1"/>
          </p:nvPr>
        </p:nvSpPr>
        <p:spPr>
          <a:xfrm>
            <a:off x="320634" y="1097280"/>
            <a:ext cx="3464628"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10" name="Text Placeholder 9">
            <a:extLst>
              <a:ext uri="{FF2B5EF4-FFF2-40B4-BE49-F238E27FC236}">
                <a16:creationId xmlns:a16="http://schemas.microsoft.com/office/drawing/2014/main" id="{05B43131-B470-DCC0-7691-B817E8C45E71}"/>
              </a:ext>
            </a:extLst>
          </p:cNvPr>
          <p:cNvSpPr>
            <a:spLocks noGrp="1"/>
          </p:cNvSpPr>
          <p:nvPr>
            <p:ph type="body" sz="quarter" idx="16" hasCustomPrompt="1"/>
          </p:nvPr>
        </p:nvSpPr>
        <p:spPr>
          <a:xfrm>
            <a:off x="320675" y="457200"/>
            <a:ext cx="3463925" cy="549275"/>
          </a:xfrm>
        </p:spPr>
        <p:txBody>
          <a:bodyPr/>
          <a:lstStyle>
            <a:lvl1pPr marL="0" indent="0">
              <a:buNone/>
              <a:defRPr>
                <a:solidFill>
                  <a:schemeClr val="bg1"/>
                </a:solidFill>
              </a:defRPr>
            </a:lvl1pPr>
          </a:lstStyle>
          <a:p>
            <a:r>
              <a:rPr lang="en-US" sz="2000" dirty="0"/>
              <a:t>Click to add text</a:t>
            </a:r>
          </a:p>
        </p:txBody>
      </p:sp>
    </p:spTree>
    <p:extLst>
      <p:ext uri="{BB962C8B-B14F-4D97-AF65-F5344CB8AC3E}">
        <p14:creationId xmlns:p14="http://schemas.microsoft.com/office/powerpoint/2010/main" val="270485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3" name="Text Placeholder 3">
            <a:extLst>
              <a:ext uri="{FF2B5EF4-FFF2-40B4-BE49-F238E27FC236}">
                <a16:creationId xmlns:a16="http://schemas.microsoft.com/office/drawing/2014/main" id="{EB6DBAB4-676D-52D0-B288-5A4126010F42}"/>
              </a:ext>
            </a:extLst>
          </p:cNvPr>
          <p:cNvSpPr>
            <a:spLocks noGrp="1"/>
          </p:cNvSpPr>
          <p:nvPr>
            <p:ph type="body" sz="quarter" idx="15" hasCustomPrompt="1"/>
          </p:nvPr>
        </p:nvSpPr>
        <p:spPr>
          <a:xfrm>
            <a:off x="3867151" y="1097280"/>
            <a:ext cx="4998554"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9" name="Text Placeholder 8">
            <a:extLst>
              <a:ext uri="{FF2B5EF4-FFF2-40B4-BE49-F238E27FC236}">
                <a16:creationId xmlns:a16="http://schemas.microsoft.com/office/drawing/2014/main" id="{09F63C85-42E5-E3EC-9C26-982E8B3D1BE1}"/>
              </a:ext>
            </a:extLst>
          </p:cNvPr>
          <p:cNvSpPr>
            <a:spLocks noGrp="1"/>
          </p:cNvSpPr>
          <p:nvPr>
            <p:ph type="body" sz="quarter" idx="16" hasCustomPrompt="1"/>
          </p:nvPr>
        </p:nvSpPr>
        <p:spPr>
          <a:xfrm>
            <a:off x="3867150" y="337503"/>
            <a:ext cx="4999038" cy="668337"/>
          </a:xfrm>
        </p:spPr>
        <p:txBody>
          <a:bodyPr/>
          <a:lstStyle>
            <a:lvl1pPr marL="0" indent="0">
              <a:buNone/>
              <a:defRPr sz="2400">
                <a:solidFill>
                  <a:srgbClr val="5C93D5"/>
                </a:solidFill>
              </a:defRPr>
            </a:lvl1pPr>
          </a:lstStyle>
          <a:p>
            <a:r>
              <a:rPr lang="en-US" dirty="0"/>
              <a:t>Click to add title</a:t>
            </a:r>
          </a:p>
        </p:txBody>
      </p:sp>
    </p:spTree>
    <p:extLst>
      <p:ext uri="{BB962C8B-B14F-4D97-AF65-F5344CB8AC3E}">
        <p14:creationId xmlns:p14="http://schemas.microsoft.com/office/powerpoint/2010/main" val="279364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Bullets">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8EFE423-D4C2-6B61-BA63-2EB1983062DB}"/>
              </a:ext>
            </a:extLst>
          </p:cNvPr>
          <p:cNvPicPr>
            <a:picLocks noChangeAspect="1"/>
          </p:cNvPicPr>
          <p:nvPr userDrawn="1"/>
        </p:nvPicPr>
        <p:blipFill rotWithShape="1">
          <a:blip r:embed="rId2"/>
          <a:srcRect l="13568" r="49989"/>
          <a:stretch/>
        </p:blipFill>
        <p:spPr>
          <a:xfrm rot="10800000">
            <a:off x="-1" y="0"/>
            <a:ext cx="3152900" cy="6858000"/>
          </a:xfrm>
          <a:prstGeom prst="rect">
            <a:avLst/>
          </a:prstGeom>
        </p:spPr>
      </p:pic>
      <p:sp>
        <p:nvSpPr>
          <p:cNvPr id="4" name="Text Placeholder 3"/>
          <p:cNvSpPr>
            <a:spLocks noGrp="1"/>
          </p:cNvSpPr>
          <p:nvPr>
            <p:ph type="body" sz="quarter" idx="10" hasCustomPrompt="1"/>
          </p:nvPr>
        </p:nvSpPr>
        <p:spPr>
          <a:xfrm>
            <a:off x="320634" y="1097280"/>
            <a:ext cx="2413661" cy="4937760"/>
          </a:xfrm>
        </p:spPr>
        <p:txBody>
          <a:bodyPr>
            <a:noAutofit/>
          </a:bodyPr>
          <a:lstStyle>
            <a:lvl1pPr marL="171450" indent="-171450">
              <a:lnSpc>
                <a:spcPct val="100000"/>
              </a:lnSpc>
              <a:spcBef>
                <a:spcPts val="900"/>
              </a:spcBef>
              <a:defRPr sz="2100" b="1" i="0">
                <a:solidFill>
                  <a:schemeClr val="bg1"/>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chemeClr val="bg1"/>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chemeClr val="bg1"/>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1"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pic>
        <p:nvPicPr>
          <p:cNvPr id="6" name="Picture 5">
            <a:extLst>
              <a:ext uri="{FF2B5EF4-FFF2-40B4-BE49-F238E27FC236}">
                <a16:creationId xmlns:a16="http://schemas.microsoft.com/office/drawing/2014/main" id="{6EF3BE3B-675C-6430-630F-9168279D8447}"/>
              </a:ext>
            </a:extLst>
          </p:cNvPr>
          <p:cNvPicPr>
            <a:picLocks noChangeAspect="1"/>
          </p:cNvPicPr>
          <p:nvPr userDrawn="1"/>
        </p:nvPicPr>
        <p:blipFill rotWithShape="1">
          <a:blip r:embed="rId2"/>
          <a:srcRect l="13568"/>
          <a:stretch/>
        </p:blipFill>
        <p:spPr>
          <a:xfrm>
            <a:off x="2369128" y="0"/>
            <a:ext cx="1223320" cy="6858000"/>
          </a:xfrm>
          <a:prstGeom prst="rect">
            <a:avLst/>
          </a:prstGeom>
        </p:spPr>
      </p:pic>
      <p:sp>
        <p:nvSpPr>
          <p:cNvPr id="23" name="Title 1"/>
          <p:cNvSpPr>
            <a:spLocks noGrp="1"/>
          </p:cNvSpPr>
          <p:nvPr>
            <p:ph type="title" hasCustomPrompt="1"/>
          </p:nvPr>
        </p:nvSpPr>
        <p:spPr>
          <a:xfrm>
            <a:off x="320635" y="457200"/>
            <a:ext cx="2591789" cy="548640"/>
          </a:xfrm>
        </p:spPr>
        <p:txBody>
          <a:bodyPr anchor="t">
            <a:noAutofit/>
          </a:bodyPr>
          <a:lstStyle>
            <a:lvl1pPr algn="l">
              <a:defRPr sz="2400" b="1" i="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Tree>
    <p:extLst>
      <p:ext uri="{BB962C8B-B14F-4D97-AF65-F5344CB8AC3E}">
        <p14:creationId xmlns:p14="http://schemas.microsoft.com/office/powerpoint/2010/main" val="660350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ullet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18052" y="1097280"/>
            <a:ext cx="7537836" cy="4937760"/>
          </a:xfrm>
        </p:spPr>
        <p:txBody>
          <a:bodyPr>
            <a:noAutofit/>
          </a:bodyPr>
          <a:lstStyle>
            <a:lvl1pPr marL="171450" indent="-171450">
              <a:lnSpc>
                <a:spcPct val="100000"/>
              </a:lnSpc>
              <a:spcBef>
                <a:spcPts val="900"/>
              </a:spcBef>
              <a:defRPr sz="2100" b="1" i="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nSpc>
                <a:spcPct val="100000"/>
              </a:lnSpc>
              <a:buFont typeface="Franklin Gothic Medium" panose="020B0603020102020204" pitchFamily="34" charset="0"/>
              <a:buChar char="−"/>
              <a:defRPr sz="1800" b="1" i="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729854" indent="-171450">
              <a:lnSpc>
                <a:spcPct val="100000"/>
              </a:lnSpc>
              <a:defRPr sz="1500" b="1" i="0">
                <a:solidFill>
                  <a:srgbClr val="003B70"/>
                </a:solidFill>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318053" y="6155643"/>
            <a:ext cx="7106911" cy="330200"/>
          </a:xfrm>
        </p:spPr>
        <p:txBody>
          <a:bodyPr anchor="b">
            <a:noAutofit/>
          </a:bodyPr>
          <a:lstStyle>
            <a:lvl1pPr marL="0" indent="0">
              <a:lnSpc>
                <a:spcPct val="100000"/>
              </a:lnSpc>
              <a:spcBef>
                <a:spcPts val="0"/>
              </a:spcBef>
              <a:buNone/>
              <a:defRPr sz="900" b="0" i="1" baseline="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22" name="Slide Number Placeholder 21"/>
          <p:cNvSpPr>
            <a:spLocks noGrp="1"/>
          </p:cNvSpPr>
          <p:nvPr>
            <p:ph type="sldNum" sz="quarter" idx="14"/>
          </p:nvPr>
        </p:nvSpPr>
        <p:spPr>
          <a:xfrm>
            <a:off x="7295985" y="6603788"/>
            <a:ext cx="564098" cy="284692"/>
          </a:xfrm>
          <a:prstGeom prst="rect">
            <a:avLst/>
          </a:prstGeom>
        </p:spPr>
        <p:txBody>
          <a:bodyPr/>
          <a:lstStyle>
            <a:lvl1pPr algn="r">
              <a:defRPr sz="675" b="1" i="0">
                <a:solidFill>
                  <a:srgbClr val="003B70"/>
                </a:solidFill>
                <a:latin typeface="Arial" panose="020B0604020202020204" pitchFamily="34" charset="0"/>
                <a:ea typeface="Arial" panose="020B0604020202020204" pitchFamily="34" charset="0"/>
                <a:cs typeface="Arial" panose="020B06040202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318053" y="457200"/>
            <a:ext cx="7537836" cy="548640"/>
          </a:xfrm>
        </p:spPr>
        <p:txBody>
          <a:bodyPr anchor="t">
            <a:noAutofit/>
          </a:bodyPr>
          <a:lstStyle>
            <a:lvl1pPr algn="l">
              <a:defRPr sz="2400" b="1" i="0" baseline="0">
                <a:solidFill>
                  <a:srgbClr val="5C93D5"/>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pic>
        <p:nvPicPr>
          <p:cNvPr id="6" name="Picture 5">
            <a:extLst>
              <a:ext uri="{FF2B5EF4-FFF2-40B4-BE49-F238E27FC236}">
                <a16:creationId xmlns:a16="http://schemas.microsoft.com/office/drawing/2014/main" id="{1D8452E2-608E-7385-0B1A-59C76320C329}"/>
              </a:ext>
            </a:extLst>
          </p:cNvPr>
          <p:cNvPicPr>
            <a:picLocks noChangeAspect="1"/>
          </p:cNvPicPr>
          <p:nvPr userDrawn="1"/>
        </p:nvPicPr>
        <p:blipFill rotWithShape="1">
          <a:blip r:embed="rId2"/>
          <a:srcRect l="13568"/>
          <a:stretch/>
        </p:blipFill>
        <p:spPr>
          <a:xfrm flipH="1">
            <a:off x="7920681" y="0"/>
            <a:ext cx="1223320" cy="6858000"/>
          </a:xfrm>
          <a:prstGeom prst="rect">
            <a:avLst/>
          </a:prstGeom>
        </p:spPr>
      </p:pic>
    </p:spTree>
    <p:extLst>
      <p:ext uri="{BB962C8B-B14F-4D97-AF65-F5344CB8AC3E}">
        <p14:creationId xmlns:p14="http://schemas.microsoft.com/office/powerpoint/2010/main" val="4245867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5751832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ftr="0" dt="0"/>
  <p:txStyles>
    <p:title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514350" rtl="0" eaLnBrk="1" latinLnBrk="0" hangingPunct="1">
        <a:lnSpc>
          <a:spcPct val="90000"/>
        </a:lnSpc>
        <a:spcBef>
          <a:spcPts val="563"/>
        </a:spcBef>
        <a:buFont typeface="Arial" panose="020B0604020202020204" pitchFamily="34" charset="0"/>
        <a:buChar char="•"/>
        <a:defRPr sz="2100" b="1" i="0" kern="120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injuryfreenc.ncdhhs.gov/DataSurveillanc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injuryfreenc.dph.ncdhhs.gov/DataSurveillance/DataRequestPolicy.htm" TargetMode="External"/><Relationship Id="rId2" Type="http://schemas.openxmlformats.org/officeDocument/2006/relationships/image" Target="../media/image11.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hyperlink" Target="https://outlook.office365.com/owa/calendar/IVPBDataSupport@ncconnect.onmicrosoft.com/booking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injuryfreenc.dph.ncdhhs.gov/" TargetMode="External"/><Relationship Id="rId2" Type="http://schemas.openxmlformats.org/officeDocument/2006/relationships/hyperlink" Target="mailto:InjuryData@dhhs.nc.gov"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43200" y="2051009"/>
            <a:ext cx="5774267" cy="2020824"/>
          </a:xfrm>
        </p:spPr>
        <p:txBody>
          <a:bodyPr/>
          <a:lstStyle/>
          <a:p>
            <a:r>
              <a:rPr lang="en-US" sz="3600" dirty="0"/>
              <a:t>Unintentional Fall Injuries in North Carolina</a:t>
            </a:r>
          </a:p>
          <a:p>
            <a:r>
              <a:rPr lang="en-US" sz="3600" dirty="0"/>
              <a:t>2022</a:t>
            </a:r>
          </a:p>
        </p:txBody>
      </p:sp>
      <p:sp>
        <p:nvSpPr>
          <p:cNvPr id="9" name="Text Placeholder 8"/>
          <p:cNvSpPr>
            <a:spLocks noGrp="1"/>
          </p:cNvSpPr>
          <p:nvPr>
            <p:ph type="body" sz="quarter" idx="11"/>
          </p:nvPr>
        </p:nvSpPr>
        <p:spPr>
          <a:xfrm>
            <a:off x="2743200" y="4071833"/>
            <a:ext cx="5774267" cy="948752"/>
          </a:xfrm>
        </p:spPr>
        <p:txBody>
          <a:bodyPr anchor="ctr"/>
          <a:lstStyle/>
          <a:p>
            <a:r>
              <a:rPr lang="en-US" dirty="0"/>
              <a:t>Division of Public Health</a:t>
            </a:r>
          </a:p>
        </p:txBody>
      </p:sp>
      <p:sp>
        <p:nvSpPr>
          <p:cNvPr id="10" name="Text Placeholder 9"/>
          <p:cNvSpPr>
            <a:spLocks noGrp="1"/>
          </p:cNvSpPr>
          <p:nvPr>
            <p:ph type="body" sz="quarter" idx="12"/>
          </p:nvPr>
        </p:nvSpPr>
        <p:spPr>
          <a:xfrm>
            <a:off x="2743200" y="5020585"/>
            <a:ext cx="5774267" cy="488226"/>
          </a:xfrm>
        </p:spPr>
        <p:txBody>
          <a:bodyPr anchor="ctr"/>
          <a:lstStyle/>
          <a:p>
            <a:r>
              <a:rPr lang="en-US" dirty="0"/>
              <a:t>Data updated </a:t>
            </a:r>
            <a:r>
              <a:rPr lang="en-US"/>
              <a:t>October 2, </a:t>
            </a:r>
            <a:r>
              <a:rPr lang="en-US" dirty="0"/>
              <a:t>2024</a:t>
            </a:r>
          </a:p>
        </p:txBody>
      </p:sp>
    </p:spTree>
    <p:extLst>
      <p:ext uri="{BB962C8B-B14F-4D97-AF65-F5344CB8AC3E}">
        <p14:creationId xmlns:p14="http://schemas.microsoft.com/office/powerpoint/2010/main" val="1166417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10</a:t>
            </a:fld>
            <a:endParaRPr lang="en-US" b="0"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pic>
        <p:nvPicPr>
          <p:cNvPr id="10" name="Picture 2" descr="injury_iceberg">
            <a:extLst>
              <a:ext uri="{FF2B5EF4-FFF2-40B4-BE49-F238E27FC236}">
                <a16:creationId xmlns:a16="http://schemas.microsoft.com/office/drawing/2014/main" id="{5B1A6211-0E17-7EAE-8D8D-66733E48F2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70442" y="1851631"/>
            <a:ext cx="4702270" cy="4136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4">
            <a:extLst>
              <a:ext uri="{FF2B5EF4-FFF2-40B4-BE49-F238E27FC236}">
                <a16:creationId xmlns:a16="http://schemas.microsoft.com/office/drawing/2014/main" id="{C7C41012-A6B3-D5F5-00E0-9991C53CCF6F}"/>
              </a:ext>
            </a:extLst>
          </p:cNvPr>
          <p:cNvSpPr txBox="1">
            <a:spLocks noChangeArrowheads="1"/>
          </p:cNvSpPr>
          <p:nvPr/>
        </p:nvSpPr>
        <p:spPr bwMode="auto">
          <a:xfrm>
            <a:off x="2581835" y="4726876"/>
            <a:ext cx="4465198" cy="614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600" dirty="0">
                <a:solidFill>
                  <a:srgbClr val="FFFFFF"/>
                </a:solidFill>
                <a:latin typeface="Franklin Gothic Demi Cond" panose="020B0706030402020204" pitchFamily="34" charset="0"/>
              </a:rPr>
              <a:t>? Medically Unattended Injuries</a:t>
            </a:r>
          </a:p>
        </p:txBody>
      </p:sp>
      <p:grpSp>
        <p:nvGrpSpPr>
          <p:cNvPr id="24" name="Group 23">
            <a:extLst>
              <a:ext uri="{FF2B5EF4-FFF2-40B4-BE49-F238E27FC236}">
                <a16:creationId xmlns:a16="http://schemas.microsoft.com/office/drawing/2014/main" id="{FEF24F10-BB56-95CB-59C8-73154A53D0DB}"/>
              </a:ext>
            </a:extLst>
          </p:cNvPr>
          <p:cNvGrpSpPr/>
          <p:nvPr/>
        </p:nvGrpSpPr>
        <p:grpSpPr>
          <a:xfrm>
            <a:off x="2931776" y="2541728"/>
            <a:ext cx="3965850" cy="2196143"/>
            <a:chOff x="2674050" y="2429157"/>
            <a:chExt cx="3965850" cy="2196143"/>
          </a:xfrm>
        </p:grpSpPr>
        <p:sp>
          <p:nvSpPr>
            <p:cNvPr id="12" name="TextBox 11">
              <a:extLst>
                <a:ext uri="{FF2B5EF4-FFF2-40B4-BE49-F238E27FC236}">
                  <a16:creationId xmlns:a16="http://schemas.microsoft.com/office/drawing/2014/main" id="{6DA5633F-92F5-7448-8B8B-7506F54EAF57}"/>
                </a:ext>
              </a:extLst>
            </p:cNvPr>
            <p:cNvSpPr txBox="1"/>
            <p:nvPr/>
          </p:nvSpPr>
          <p:spPr>
            <a:xfrm>
              <a:off x="4110172" y="2717513"/>
              <a:ext cx="951322" cy="369332"/>
            </a:xfrm>
            <a:prstGeom prst="rect">
              <a:avLst/>
            </a:prstGeom>
            <a:noFill/>
          </p:spPr>
          <p:txBody>
            <a:bodyPr wrap="square">
              <a:spAutoFit/>
            </a:bodyPr>
            <a:lstStyle/>
            <a:p>
              <a:r>
                <a:rPr lang="en-US" i="0" u="none" strike="noStrike" dirty="0">
                  <a:solidFill>
                    <a:schemeClr val="bg1"/>
                  </a:solidFill>
                  <a:effectLst/>
                  <a:latin typeface="Franklin Gothic Demi Cond" panose="020B0706030402020204" pitchFamily="34" charset="0"/>
                </a:rPr>
                <a:t>25,727*</a:t>
              </a:r>
            </a:p>
          </p:txBody>
        </p:sp>
        <p:sp>
          <p:nvSpPr>
            <p:cNvPr id="13" name="TextBox 12">
              <a:extLst>
                <a:ext uri="{FF2B5EF4-FFF2-40B4-BE49-F238E27FC236}">
                  <a16:creationId xmlns:a16="http://schemas.microsoft.com/office/drawing/2014/main" id="{580E63EC-1A97-1BF4-9A0E-7CE5186C07E4}"/>
                </a:ext>
              </a:extLst>
            </p:cNvPr>
            <p:cNvSpPr txBox="1"/>
            <p:nvPr/>
          </p:nvSpPr>
          <p:spPr>
            <a:xfrm>
              <a:off x="4069244" y="3224399"/>
              <a:ext cx="1086967" cy="461665"/>
            </a:xfrm>
            <a:prstGeom prst="rect">
              <a:avLst/>
            </a:prstGeom>
            <a:noFill/>
          </p:spPr>
          <p:txBody>
            <a:bodyPr wrap="square">
              <a:spAutoFit/>
            </a:bodyPr>
            <a:lstStyle/>
            <a:p>
              <a:r>
                <a:rPr lang="en-US" dirty="0">
                  <a:solidFill>
                    <a:schemeClr val="bg1"/>
                  </a:solidFill>
                  <a:latin typeface="Franklin Gothic Demi Cond" panose="020B0706030402020204" pitchFamily="34" charset="0"/>
                </a:rPr>
                <a:t>221,168</a:t>
              </a:r>
              <a:r>
                <a:rPr lang="en-US" i="0" u="none" strike="noStrike" dirty="0">
                  <a:solidFill>
                    <a:schemeClr val="bg1"/>
                  </a:solidFill>
                  <a:effectLst/>
                  <a:latin typeface="Franklin Gothic Book" panose="020B0503020102020204" pitchFamily="34" charset="0"/>
                </a:rPr>
                <a:t>*</a:t>
              </a:r>
              <a:r>
                <a:rPr lang="en-US" sz="2400" b="1" dirty="0">
                  <a:solidFill>
                    <a:schemeClr val="bg1"/>
                  </a:solidFill>
                </a:rPr>
                <a:t> </a:t>
              </a:r>
            </a:p>
          </p:txBody>
        </p:sp>
        <p:sp>
          <p:nvSpPr>
            <p:cNvPr id="14" name="Text Box 12">
              <a:extLst>
                <a:ext uri="{FF2B5EF4-FFF2-40B4-BE49-F238E27FC236}">
                  <a16:creationId xmlns:a16="http://schemas.microsoft.com/office/drawing/2014/main" id="{5C11EBDD-0278-7326-9F64-CD6E86E386C1}"/>
                </a:ext>
              </a:extLst>
            </p:cNvPr>
            <p:cNvSpPr txBox="1">
              <a:spLocks noChangeArrowheads="1"/>
            </p:cNvSpPr>
            <p:nvPr/>
          </p:nvSpPr>
          <p:spPr bwMode="auto">
            <a:xfrm>
              <a:off x="2674050" y="3869640"/>
              <a:ext cx="3752997" cy="368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 EMS</a:t>
              </a:r>
              <a:endParaRPr lang="en-US" altLang="en-US" sz="1600" b="0" dirty="0">
                <a:latin typeface="Franklin Gothic Demi Cond" panose="020B0706030402020204" pitchFamily="34" charset="0"/>
              </a:endParaRPr>
            </a:p>
          </p:txBody>
        </p:sp>
        <p:sp>
          <p:nvSpPr>
            <p:cNvPr id="16" name="Line 13">
              <a:extLst>
                <a:ext uri="{FF2B5EF4-FFF2-40B4-BE49-F238E27FC236}">
                  <a16:creationId xmlns:a16="http://schemas.microsoft.com/office/drawing/2014/main" id="{DCA08D0C-D227-1114-52E4-4C2921A6B202}"/>
                </a:ext>
              </a:extLst>
            </p:cNvPr>
            <p:cNvSpPr>
              <a:spLocks noChangeShapeType="1"/>
            </p:cNvSpPr>
            <p:nvPr/>
          </p:nvSpPr>
          <p:spPr bwMode="auto">
            <a:xfrm>
              <a:off x="2677500" y="4189035"/>
              <a:ext cx="39624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latin typeface="Franklin Gothic Demi Cond" panose="020B0706030402020204" pitchFamily="34" charset="0"/>
              </a:endParaRPr>
            </a:p>
          </p:txBody>
        </p:sp>
        <p:sp>
          <p:nvSpPr>
            <p:cNvPr id="18" name="Text Box 3">
              <a:extLst>
                <a:ext uri="{FF2B5EF4-FFF2-40B4-BE49-F238E27FC236}">
                  <a16:creationId xmlns:a16="http://schemas.microsoft.com/office/drawing/2014/main" id="{F6464C80-DE5C-49DE-EA13-5506999114AF}"/>
                </a:ext>
              </a:extLst>
            </p:cNvPr>
            <p:cNvSpPr txBox="1">
              <a:spLocks noChangeArrowheads="1"/>
            </p:cNvSpPr>
            <p:nvPr/>
          </p:nvSpPr>
          <p:spPr bwMode="auto">
            <a:xfrm>
              <a:off x="2687354" y="4175989"/>
              <a:ext cx="3752997" cy="449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 Outpatient Visits</a:t>
              </a:r>
              <a:endParaRPr lang="en-US" altLang="en-US" sz="1600" b="0" dirty="0">
                <a:latin typeface="Franklin Gothic Demi Cond" panose="020B0706030402020204" pitchFamily="34" charset="0"/>
              </a:endParaRPr>
            </a:p>
          </p:txBody>
        </p:sp>
        <p:sp>
          <p:nvSpPr>
            <p:cNvPr id="19" name="Text Box 10">
              <a:extLst>
                <a:ext uri="{FF2B5EF4-FFF2-40B4-BE49-F238E27FC236}">
                  <a16:creationId xmlns:a16="http://schemas.microsoft.com/office/drawing/2014/main" id="{73CE3B69-EE1C-72C7-C308-86ADE4756803}"/>
                </a:ext>
              </a:extLst>
            </p:cNvPr>
            <p:cNvSpPr txBox="1">
              <a:spLocks noChangeArrowheads="1"/>
            </p:cNvSpPr>
            <p:nvPr/>
          </p:nvSpPr>
          <p:spPr bwMode="auto">
            <a:xfrm>
              <a:off x="4162544" y="3565892"/>
              <a:ext cx="791078" cy="276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ED Visits </a:t>
              </a:r>
              <a:endParaRPr lang="en-US" altLang="en-US" sz="1600" b="0" dirty="0">
                <a:latin typeface="Franklin Gothic Demi Cond" panose="020B0706030402020204" pitchFamily="34" charset="0"/>
              </a:endParaRPr>
            </a:p>
          </p:txBody>
        </p:sp>
        <p:sp>
          <p:nvSpPr>
            <p:cNvPr id="20" name="Text Box 9">
              <a:extLst>
                <a:ext uri="{FF2B5EF4-FFF2-40B4-BE49-F238E27FC236}">
                  <a16:creationId xmlns:a16="http://schemas.microsoft.com/office/drawing/2014/main" id="{25F0DD40-699A-E1E3-21AB-CE35E95B2907}"/>
                </a:ext>
              </a:extLst>
            </p:cNvPr>
            <p:cNvSpPr txBox="1">
              <a:spLocks noChangeArrowheads="1"/>
            </p:cNvSpPr>
            <p:nvPr/>
          </p:nvSpPr>
          <p:spPr bwMode="auto">
            <a:xfrm>
              <a:off x="3408839" y="3006858"/>
              <a:ext cx="2298489" cy="27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Hospitalizations</a:t>
              </a:r>
            </a:p>
          </p:txBody>
        </p:sp>
        <p:sp>
          <p:nvSpPr>
            <p:cNvPr id="21" name="Text Box 8">
              <a:extLst>
                <a:ext uri="{FF2B5EF4-FFF2-40B4-BE49-F238E27FC236}">
                  <a16:creationId xmlns:a16="http://schemas.microsoft.com/office/drawing/2014/main" id="{B29BD272-257F-3EF8-BA79-C3E88A68E6A2}"/>
                </a:ext>
              </a:extLst>
            </p:cNvPr>
            <p:cNvSpPr txBox="1">
              <a:spLocks noChangeArrowheads="1"/>
            </p:cNvSpPr>
            <p:nvPr/>
          </p:nvSpPr>
          <p:spPr bwMode="auto">
            <a:xfrm>
              <a:off x="4201522" y="2429157"/>
              <a:ext cx="6980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altLang="en-US" sz="1400" dirty="0">
                  <a:solidFill>
                    <a:srgbClr val="FFFFFF"/>
                  </a:solidFill>
                  <a:latin typeface="Franklin Gothic Demi Cond" panose="020B0706030402020204" pitchFamily="34" charset="0"/>
                </a:rPr>
                <a:t>Deaths</a:t>
              </a:r>
              <a:endParaRPr lang="en-US" altLang="en-US" sz="1600" b="0" dirty="0">
                <a:latin typeface="Franklin Gothic Demi Cond" panose="020B0706030402020204" pitchFamily="34" charset="0"/>
              </a:endParaRPr>
            </a:p>
          </p:txBody>
        </p:sp>
      </p:grpSp>
      <p:sp>
        <p:nvSpPr>
          <p:cNvPr id="22" name="TextBox 21">
            <a:extLst>
              <a:ext uri="{FF2B5EF4-FFF2-40B4-BE49-F238E27FC236}">
                <a16:creationId xmlns:a16="http://schemas.microsoft.com/office/drawing/2014/main" id="{0A6207E0-903F-D165-4680-737CFC3475B0}"/>
              </a:ext>
            </a:extLst>
          </p:cNvPr>
          <p:cNvSpPr txBox="1"/>
          <p:nvPr/>
        </p:nvSpPr>
        <p:spPr>
          <a:xfrm>
            <a:off x="2419940" y="5359146"/>
            <a:ext cx="4776667" cy="830997"/>
          </a:xfrm>
          <a:prstGeom prst="rect">
            <a:avLst/>
          </a:prstGeom>
          <a:solidFill>
            <a:schemeClr val="bg1"/>
          </a:solidFill>
        </p:spPr>
        <p:txBody>
          <a:bodyPr wrap="square" rtlCol="0">
            <a:spAutoFit/>
          </a:bodyPr>
          <a:lstStyle/>
          <a:p>
            <a:pPr algn="ctr"/>
            <a:r>
              <a:rPr lang="en-US" sz="4800" b="1" dirty="0">
                <a:solidFill>
                  <a:srgbClr val="2A5779"/>
                </a:solidFill>
                <a:latin typeface="Franklin Gothic Demi Cond" panose="020B0706030402020204" pitchFamily="34" charset="0"/>
              </a:rPr>
              <a:t>INJURY ICEBURG</a:t>
            </a:r>
          </a:p>
        </p:txBody>
      </p:sp>
      <p:sp>
        <p:nvSpPr>
          <p:cNvPr id="23" name="Rectangle 11">
            <a:extLst>
              <a:ext uri="{FF2B5EF4-FFF2-40B4-BE49-F238E27FC236}">
                <a16:creationId xmlns:a16="http://schemas.microsoft.com/office/drawing/2014/main" id="{D8940349-6005-8F23-2E93-3CBD4FB3C5E5}"/>
              </a:ext>
            </a:extLst>
          </p:cNvPr>
          <p:cNvSpPr>
            <a:spLocks noChangeArrowheads="1"/>
          </p:cNvSpPr>
          <p:nvPr/>
        </p:nvSpPr>
        <p:spPr bwMode="auto">
          <a:xfrm>
            <a:off x="369148" y="2677673"/>
            <a:ext cx="349461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0" dirty="0"/>
              <a:t>Despite NC’s excellent reporting systems, the </a:t>
            </a:r>
            <a:r>
              <a:rPr lang="en-US" altLang="en-US" sz="2400" b="1" i="1" dirty="0">
                <a:solidFill>
                  <a:schemeClr val="accent5"/>
                </a:solidFill>
              </a:rPr>
              <a:t>total</a:t>
            </a:r>
            <a:r>
              <a:rPr lang="en-US" altLang="en-US" sz="2400" b="0" i="1" dirty="0">
                <a:solidFill>
                  <a:schemeClr val="accent5"/>
                </a:solidFill>
              </a:rPr>
              <a:t> </a:t>
            </a:r>
            <a:r>
              <a:rPr lang="en-US" altLang="en-US" sz="2400" b="1" i="1" dirty="0">
                <a:solidFill>
                  <a:schemeClr val="accent5"/>
                </a:solidFill>
              </a:rPr>
              <a:t>burden</a:t>
            </a:r>
            <a:r>
              <a:rPr lang="en-US" altLang="en-US" sz="2400" b="0" dirty="0">
                <a:solidFill>
                  <a:schemeClr val="accent5"/>
                </a:solidFill>
              </a:rPr>
              <a:t> </a:t>
            </a:r>
            <a:r>
              <a:rPr lang="en-US" altLang="en-US" sz="2400" b="0" dirty="0"/>
              <a:t>of fall injury in the state </a:t>
            </a:r>
          </a:p>
          <a:p>
            <a:r>
              <a:rPr lang="en-US" altLang="en-US" sz="2400" b="0" dirty="0"/>
              <a:t>is </a:t>
            </a:r>
            <a:r>
              <a:rPr lang="en-US" altLang="en-US" sz="2400" b="1" i="1" dirty="0">
                <a:solidFill>
                  <a:schemeClr val="accent5"/>
                </a:solidFill>
              </a:rPr>
              <a:t>unknown</a:t>
            </a:r>
            <a:r>
              <a:rPr lang="en-US" altLang="en-US" sz="2400" b="0" dirty="0"/>
              <a:t>.</a:t>
            </a:r>
          </a:p>
        </p:txBody>
      </p:sp>
      <p:sp>
        <p:nvSpPr>
          <p:cNvPr id="2" name="Title 1"/>
          <p:cNvSpPr>
            <a:spLocks noGrp="1"/>
          </p:cNvSpPr>
          <p:nvPr>
            <p:ph type="title"/>
          </p:nvPr>
        </p:nvSpPr>
        <p:spPr>
          <a:xfrm>
            <a:off x="365760" y="1097280"/>
            <a:ext cx="8563554" cy="548640"/>
          </a:xfrm>
        </p:spPr>
        <p:txBody>
          <a:bodyPr/>
          <a:lstStyle/>
          <a:p>
            <a:r>
              <a:rPr lang="en-US" sz="3200" dirty="0"/>
              <a:t>Unintentional fall-related deaths are the tip of the iceberg</a:t>
            </a:r>
            <a:endParaRPr lang="en-US" sz="3200" dirty="0">
              <a:solidFill>
                <a:srgbClr val="003B70"/>
              </a:solidFill>
            </a:endParaRPr>
          </a:p>
        </p:txBody>
      </p:sp>
      <p:graphicFrame>
        <p:nvGraphicFramePr>
          <p:cNvPr id="3" name="Table 2">
            <a:extLst>
              <a:ext uri="{FF2B5EF4-FFF2-40B4-BE49-F238E27FC236}">
                <a16:creationId xmlns:a16="http://schemas.microsoft.com/office/drawing/2014/main" id="{C2CB6E5A-260E-5AA3-250C-ECD52BE75180}"/>
              </a:ext>
            </a:extLst>
          </p:cNvPr>
          <p:cNvGraphicFramePr>
            <a:graphicFrameLocks noGrp="1"/>
          </p:cNvGraphicFramePr>
          <p:nvPr>
            <p:extLst>
              <p:ext uri="{D42A27DB-BD31-4B8C-83A1-F6EECF244321}">
                <p14:modId xmlns:p14="http://schemas.microsoft.com/office/powerpoint/2010/main" val="2279587725"/>
              </p:ext>
            </p:extLst>
          </p:nvPr>
        </p:nvGraphicFramePr>
        <p:xfrm>
          <a:off x="365760" y="6150572"/>
          <a:ext cx="7886701" cy="456834"/>
        </p:xfrm>
        <a:graphic>
          <a:graphicData uri="http://schemas.openxmlformats.org/drawingml/2006/table">
            <a:tbl>
              <a:tblPr/>
              <a:tblGrid>
                <a:gridCol w="2102459">
                  <a:extLst>
                    <a:ext uri="{9D8B030D-6E8A-4147-A177-3AD203B41FA5}">
                      <a16:colId xmlns:a16="http://schemas.microsoft.com/office/drawing/2014/main" val="2893704549"/>
                    </a:ext>
                  </a:extLst>
                </a:gridCol>
                <a:gridCol w="1497506">
                  <a:extLst>
                    <a:ext uri="{9D8B030D-6E8A-4147-A177-3AD203B41FA5}">
                      <a16:colId xmlns:a16="http://schemas.microsoft.com/office/drawing/2014/main" val="1847174748"/>
                    </a:ext>
                  </a:extLst>
                </a:gridCol>
                <a:gridCol w="1021478">
                  <a:extLst>
                    <a:ext uri="{9D8B030D-6E8A-4147-A177-3AD203B41FA5}">
                      <a16:colId xmlns:a16="http://schemas.microsoft.com/office/drawing/2014/main" val="3190361559"/>
                    </a:ext>
                  </a:extLst>
                </a:gridCol>
                <a:gridCol w="855364">
                  <a:extLst>
                    <a:ext uri="{9D8B030D-6E8A-4147-A177-3AD203B41FA5}">
                      <a16:colId xmlns:a16="http://schemas.microsoft.com/office/drawing/2014/main" val="4011985438"/>
                    </a:ext>
                  </a:extLst>
                </a:gridCol>
                <a:gridCol w="1031395">
                  <a:extLst>
                    <a:ext uri="{9D8B030D-6E8A-4147-A177-3AD203B41FA5}">
                      <a16:colId xmlns:a16="http://schemas.microsoft.com/office/drawing/2014/main" val="3960828282"/>
                    </a:ext>
                  </a:extLst>
                </a:gridCol>
                <a:gridCol w="1378499">
                  <a:extLst>
                    <a:ext uri="{9D8B030D-6E8A-4147-A177-3AD203B41FA5}">
                      <a16:colId xmlns:a16="http://schemas.microsoft.com/office/drawing/2014/main" val="682241968"/>
                    </a:ext>
                  </a:extLst>
                </a:gridCol>
              </a:tblGrid>
              <a:tr h="150294">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extLst>
                  <a:ext uri="{0D108BD9-81ED-4DB2-BD59-A6C34878D82A}">
                    <a16:rowId xmlns:a16="http://schemas.microsoft.com/office/drawing/2014/main" val="2306244477"/>
                  </a:ext>
                </a:extLst>
              </a:tr>
              <a:tr h="156246">
                <a:tc gridSpan="6">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(2022) and Hospitalization Discharge Data (2022); NC DETECT (2022)</a:t>
                      </a:r>
                    </a:p>
                  </a:txBody>
                  <a:tcPr marL="7440" marR="7440" marT="7440" marB="0">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0689098"/>
                  </a:ext>
                </a:extLst>
              </a:tr>
              <a:tr h="150294">
                <a:tc gridSpan="2">
                  <a:txBody>
                    <a:bodyPr/>
                    <a:lstStyle/>
                    <a:p>
                      <a:pPr algn="l" fontAlgn="t"/>
                      <a:r>
                        <a:rPr lang="en-US" sz="900" b="0" i="0" u="none" strike="noStrike">
                          <a:solidFill>
                            <a:srgbClr val="003B70"/>
                          </a:solidFill>
                          <a:effectLst/>
                          <a:latin typeface="Arial" panose="020B0604020202020204" pitchFamily="34" charset="0"/>
                        </a:rPr>
                        <a:t>Analysis by Injury Epidemiology and Surveillance Unit</a:t>
                      </a:r>
                    </a:p>
                  </a:txBody>
                  <a:tcPr marL="7440" marR="7440" marT="7440"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7440" marR="7440" marT="7440"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7440" marR="7440" marT="7440" marB="0">
                    <a:lnL>
                      <a:noFill/>
                    </a:lnL>
                    <a:lnR>
                      <a:noFill/>
                    </a:lnR>
                    <a:lnT>
                      <a:noFill/>
                    </a:lnT>
                    <a:lnB>
                      <a:noFill/>
                    </a:lnB>
                    <a:noFill/>
                  </a:tcPr>
                </a:tc>
                <a:extLst>
                  <a:ext uri="{0D108BD9-81ED-4DB2-BD59-A6C34878D82A}">
                    <a16:rowId xmlns:a16="http://schemas.microsoft.com/office/drawing/2014/main" val="4051024421"/>
                  </a:ext>
                </a:extLst>
              </a:tr>
            </a:tbl>
          </a:graphicData>
        </a:graphic>
      </p:graphicFrame>
      <p:sp>
        <p:nvSpPr>
          <p:cNvPr id="30" name="TextBox 29">
            <a:extLst>
              <a:ext uri="{FF2B5EF4-FFF2-40B4-BE49-F238E27FC236}">
                <a16:creationId xmlns:a16="http://schemas.microsoft.com/office/drawing/2014/main" id="{C039AFF1-B37A-CBBD-A03E-6E50E2C5B120}"/>
              </a:ext>
            </a:extLst>
          </p:cNvPr>
          <p:cNvSpPr txBox="1"/>
          <p:nvPr/>
        </p:nvSpPr>
        <p:spPr>
          <a:xfrm>
            <a:off x="4385828" y="2303994"/>
            <a:ext cx="844889" cy="369332"/>
          </a:xfrm>
          <a:prstGeom prst="rect">
            <a:avLst/>
          </a:prstGeom>
          <a:noFill/>
        </p:spPr>
        <p:txBody>
          <a:bodyPr wrap="square">
            <a:spAutoFit/>
          </a:bodyPr>
          <a:lstStyle/>
          <a:p>
            <a:r>
              <a:rPr lang="en-US" sz="1800" b="0" i="0" u="none" strike="noStrike" dirty="0">
                <a:solidFill>
                  <a:schemeClr val="bg1"/>
                </a:solidFill>
                <a:effectLst/>
                <a:latin typeface="Franklin Gothic Demi Cond" panose="020B0706030402020204" pitchFamily="34" charset="0"/>
              </a:rPr>
              <a:t>1,846*</a:t>
            </a:r>
            <a:r>
              <a:rPr lang="en-US" dirty="0"/>
              <a:t> </a:t>
            </a:r>
          </a:p>
        </p:txBody>
      </p:sp>
    </p:spTree>
    <p:extLst>
      <p:ext uri="{BB962C8B-B14F-4D97-AF65-F5344CB8AC3E}">
        <p14:creationId xmlns:p14="http://schemas.microsoft.com/office/powerpoint/2010/main" val="14936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38D418-F7C2-83C5-B8BC-69C333C95CE0}"/>
              </a:ext>
            </a:extLst>
          </p:cNvPr>
          <p:cNvPicPr>
            <a:picLocks noChangeAspect="1"/>
          </p:cNvPicPr>
          <p:nvPr/>
        </p:nvPicPr>
        <p:blipFill rotWithShape="1">
          <a:blip r:embed="rId2">
            <a:alphaModFix amt="20000"/>
            <a:duotone>
              <a:schemeClr val="accent2">
                <a:shade val="45000"/>
                <a:satMod val="135000"/>
              </a:schemeClr>
              <a:prstClr val="white"/>
            </a:duotone>
            <a:extLst>
              <a:ext uri="{BEBA8EAE-BF5A-486C-A8C5-ECC9F3942E4B}">
                <a14:imgProps xmlns:a14="http://schemas.microsoft.com/office/drawing/2010/main">
                  <a14:imgLayer r:embed="rId3">
                    <a14:imgEffect>
                      <a14:backgroundRemoval t="7262" b="91429" l="2861" r="89869">
                        <a14:foregroundMark x1="11800" y1="47857" x2="11800" y2="47857"/>
                        <a14:foregroundMark x1="11919" y1="48214" x2="11919" y2="48214"/>
                        <a14:foregroundMark x1="12157" y1="48214" x2="12157" y2="48214"/>
                        <a14:foregroundMark x1="12277" y1="48214" x2="12277" y2="48214"/>
                        <a14:foregroundMark x1="12634" y1="48571" x2="12634" y2="48571"/>
                        <a14:foregroundMark x1="13588" y1="48690" x2="13588" y2="48690"/>
                        <a14:foregroundMark x1="13588" y1="48690" x2="13588" y2="48690"/>
                        <a14:foregroundMark x1="3695" y1="38214" x2="3695" y2="38214"/>
                        <a14:foregroundMark x1="3695" y1="38214" x2="12515" y2="47738"/>
                        <a14:foregroundMark x1="6555" y1="30714" x2="54350" y2="90357"/>
                        <a14:foregroundMark x1="54350" y1="90357" x2="55423" y2="91071"/>
                        <a14:foregroundMark x1="21097" y1="91429" x2="34327" y2="7262"/>
                        <a14:foregroundMark x1="52443" y1="44881" x2="52443" y2="44881"/>
                        <a14:foregroundMark x1="2861" y1="35000" x2="2861" y2="35000"/>
                        <a14:foregroundMark x1="2861" y1="35000" x2="3933" y2="41548"/>
                        <a14:foregroundMark x1="51728" y1="44405" x2="53874" y2="45238"/>
                        <a14:backgroundMark x1="50536" y1="33452" x2="55185" y2="40595"/>
                        <a14:backgroundMark x1="44338" y1="35952" x2="55781" y2="40595"/>
                        <a14:backgroundMark x1="49341" y1="39733" x2="51251" y2="40357"/>
                        <a14:backgroundMark x1="48418" y1="39432" x2="48847" y2="39572"/>
                        <a14:backgroundMark x1="46584" y1="38833" x2="47700" y2="39197"/>
                        <a14:backgroundMark x1="45054" y1="38333" x2="45866" y2="38598"/>
                        <a14:backgroundMark x1="45888" y1="39048" x2="45888" y2="39048"/>
                        <a14:backgroundMark x1="45888" y1="39048" x2="51728" y2="41905"/>
                        <a14:backgroundMark x1="45530" y1="38810" x2="45530" y2="38810"/>
                        <a14:backgroundMark x1="45530" y1="38810" x2="47795" y2="40952"/>
                        <a14:backgroundMark x1="48272" y1="41310" x2="45173" y2="40238"/>
                        <a14:backgroundMark x1="50298" y1="41310" x2="54112" y2="41071"/>
                        <a14:backgroundMark x1="48391" y1="41548" x2="48391" y2="41548"/>
                      </a14:backgroundRemoval>
                    </a14:imgEffect>
                  </a14:imgLayer>
                </a14:imgProps>
              </a:ext>
            </a:extLst>
          </a:blip>
          <a:srcRect t="19463" r="41646"/>
          <a:stretch/>
        </p:blipFill>
        <p:spPr>
          <a:xfrm rot="19558692">
            <a:off x="886049" y="1785206"/>
            <a:ext cx="2582459" cy="3568429"/>
          </a:xfrm>
          <a:prstGeom prst="rect">
            <a:avLst/>
          </a:prstGeom>
        </p:spPr>
      </p:pic>
      <p:sp>
        <p:nvSpPr>
          <p:cNvPr id="4" name="Title 1">
            <a:extLst>
              <a:ext uri="{FF2B5EF4-FFF2-40B4-BE49-F238E27FC236}">
                <a16:creationId xmlns:a16="http://schemas.microsoft.com/office/drawing/2014/main" id="{E1A1EEB8-5349-2448-362B-A438A8954C3D}"/>
              </a:ext>
            </a:extLst>
          </p:cNvPr>
          <p:cNvSpPr txBox="1">
            <a:spLocks/>
          </p:cNvSpPr>
          <p:nvPr/>
        </p:nvSpPr>
        <p:spPr>
          <a:xfrm>
            <a:off x="3173076" y="2266346"/>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003B70"/>
                </a:solidFill>
                <a:latin typeface="+mn-lt"/>
              </a:rPr>
              <a:t>Unintentional Fall </a:t>
            </a:r>
            <a:br>
              <a:rPr lang="en-US" sz="4800" dirty="0">
                <a:solidFill>
                  <a:srgbClr val="003B70"/>
                </a:solidFill>
                <a:latin typeface="+mn-lt"/>
              </a:rPr>
            </a:br>
            <a:r>
              <a:rPr lang="en-US" sz="4800" dirty="0">
                <a:solidFill>
                  <a:srgbClr val="003B70"/>
                </a:solidFill>
                <a:latin typeface="+mn-lt"/>
              </a:rPr>
              <a:t>Deaths</a:t>
            </a:r>
          </a:p>
        </p:txBody>
      </p:sp>
      <p:cxnSp>
        <p:nvCxnSpPr>
          <p:cNvPr id="5" name="Straight Connector 4">
            <a:extLst>
              <a:ext uri="{FF2B5EF4-FFF2-40B4-BE49-F238E27FC236}">
                <a16:creationId xmlns:a16="http://schemas.microsoft.com/office/drawing/2014/main" id="{AACDA1B5-19F4-FF04-0CB3-FB6214FFD36C}"/>
              </a:ext>
            </a:extLst>
          </p:cNvPr>
          <p:cNvCxnSpPr>
            <a:cxnSpLocks/>
          </p:cNvCxnSpPr>
          <p:nvPr/>
        </p:nvCxnSpPr>
        <p:spPr>
          <a:xfrm>
            <a:off x="661915" y="4965737"/>
            <a:ext cx="7772400" cy="0"/>
          </a:xfrm>
          <a:prstGeom prst="line">
            <a:avLst/>
          </a:prstGeom>
          <a:ln w="57150">
            <a:solidFill>
              <a:srgbClr val="003B70"/>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694715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w: Up 7">
            <a:extLst>
              <a:ext uri="{FF2B5EF4-FFF2-40B4-BE49-F238E27FC236}">
                <a16:creationId xmlns:a16="http://schemas.microsoft.com/office/drawing/2014/main" id="{3C7CF1FB-F3D0-8C0F-1E10-6F464DABEB95}"/>
              </a:ext>
            </a:extLst>
          </p:cNvPr>
          <p:cNvSpPr/>
          <p:nvPr/>
        </p:nvSpPr>
        <p:spPr>
          <a:xfrm>
            <a:off x="6961242" y="3719801"/>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12</a:t>
            </a:fld>
            <a:endParaRPr lang="en-US" b="0" dirty="0"/>
          </a:p>
        </p:txBody>
      </p:sp>
      <p:sp>
        <p:nvSpPr>
          <p:cNvPr id="2" name="Title 1"/>
          <p:cNvSpPr>
            <a:spLocks noGrp="1"/>
          </p:cNvSpPr>
          <p:nvPr>
            <p:ph type="title"/>
          </p:nvPr>
        </p:nvSpPr>
        <p:spPr>
          <a:xfrm>
            <a:off x="365760" y="1097280"/>
            <a:ext cx="8563554" cy="548640"/>
          </a:xfrm>
        </p:spPr>
        <p:txBody>
          <a:bodyPr/>
          <a:lstStyle/>
          <a:p>
            <a:r>
              <a:rPr lang="en-US" sz="3100" dirty="0"/>
              <a:t>Unintentional fall-related deaths have continued to increase over the last 10 years</a:t>
            </a:r>
            <a:endParaRPr lang="en-US" sz="31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6" name="Chart 5">
            <a:extLst>
              <a:ext uri="{FF2B5EF4-FFF2-40B4-BE49-F238E27FC236}">
                <a16:creationId xmlns:a16="http://schemas.microsoft.com/office/drawing/2014/main" id="{00000000-0008-0000-0300-000002000000}"/>
              </a:ext>
            </a:extLst>
          </p:cNvPr>
          <p:cNvGraphicFramePr>
            <a:graphicFrameLocks/>
          </p:cNvGraphicFramePr>
          <p:nvPr>
            <p:extLst>
              <p:ext uri="{D42A27DB-BD31-4B8C-83A1-F6EECF244321}">
                <p14:modId xmlns:p14="http://schemas.microsoft.com/office/powerpoint/2010/main" val="1010070236"/>
              </p:ext>
            </p:extLst>
          </p:nvPr>
        </p:nvGraphicFramePr>
        <p:xfrm>
          <a:off x="441322" y="2168474"/>
          <a:ext cx="7864479" cy="39127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Table 12">
            <a:extLst>
              <a:ext uri="{FF2B5EF4-FFF2-40B4-BE49-F238E27FC236}">
                <a16:creationId xmlns:a16="http://schemas.microsoft.com/office/drawing/2014/main" id="{8B1E9455-92E6-17D1-F4A8-FBBCFB5A1185}"/>
              </a:ext>
            </a:extLst>
          </p:cNvPr>
          <p:cNvGraphicFramePr>
            <a:graphicFrameLocks noGrp="1"/>
          </p:cNvGraphicFramePr>
          <p:nvPr>
            <p:extLst>
              <p:ext uri="{D42A27DB-BD31-4B8C-83A1-F6EECF244321}">
                <p14:modId xmlns:p14="http://schemas.microsoft.com/office/powerpoint/2010/main" val="368924367"/>
              </p:ext>
            </p:extLst>
          </p:nvPr>
        </p:nvGraphicFramePr>
        <p:xfrm>
          <a:off x="365760" y="6163732"/>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2013 –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(2013 </a:t>
                      </a:r>
                      <a:r>
                        <a:rPr lang="en-US" sz="900" b="0" i="0" u="none" strike="noStrike" dirty="0">
                          <a:solidFill>
                            <a:srgbClr val="003B70"/>
                          </a:solidFill>
                          <a:effectLst/>
                          <a:latin typeface="Arial" panose="020B0604020202020204" pitchFamily="34" charset="0"/>
                        </a:rPr>
                        <a:t>– </a:t>
                      </a:r>
                      <a:r>
                        <a:rPr lang="en-US" sz="900" b="1" i="0" u="none" strike="noStrike" dirty="0">
                          <a:solidFill>
                            <a:srgbClr val="003B70"/>
                          </a:solidFill>
                          <a:effectLst/>
                          <a:latin typeface="Arial" panose="020B0604020202020204" pitchFamily="34" charset="0"/>
                        </a:rPr>
                        <a:t>2022)</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16" name="Table 15">
            <a:extLst>
              <a:ext uri="{FF2B5EF4-FFF2-40B4-BE49-F238E27FC236}">
                <a16:creationId xmlns:a16="http://schemas.microsoft.com/office/drawing/2014/main" id="{7C795BA9-52A7-86B4-3991-0CADA14158AD}"/>
              </a:ext>
            </a:extLst>
          </p:cNvPr>
          <p:cNvGraphicFramePr>
            <a:graphicFrameLocks noGrp="1"/>
          </p:cNvGraphicFramePr>
          <p:nvPr>
            <p:extLst>
              <p:ext uri="{D42A27DB-BD31-4B8C-83A1-F6EECF244321}">
                <p14:modId xmlns:p14="http://schemas.microsoft.com/office/powerpoint/2010/main" val="1684688255"/>
              </p:ext>
            </p:extLst>
          </p:nvPr>
        </p:nvGraphicFramePr>
        <p:xfrm>
          <a:off x="6961242" y="4007223"/>
          <a:ext cx="1244600" cy="902970"/>
        </p:xfrm>
        <a:graphic>
          <a:graphicData uri="http://schemas.openxmlformats.org/drawingml/2006/table">
            <a:tbl>
              <a:tblPr/>
              <a:tblGrid>
                <a:gridCol w="1244600">
                  <a:extLst>
                    <a:ext uri="{9D8B030D-6E8A-4147-A177-3AD203B41FA5}">
                      <a16:colId xmlns:a16="http://schemas.microsoft.com/office/drawing/2014/main" val="201723997"/>
                    </a:ext>
                  </a:extLst>
                </a:gridCol>
              </a:tblGrid>
              <a:tr h="498732">
                <a:tc>
                  <a:txBody>
                    <a:bodyPr/>
                    <a:lstStyle/>
                    <a:p>
                      <a:pPr algn="ctr" fontAlgn="ctr"/>
                      <a:r>
                        <a:rPr lang="en-US" sz="3600" b="1" i="0" u="none" strike="noStrike" dirty="0">
                          <a:solidFill>
                            <a:srgbClr val="643275"/>
                          </a:solidFill>
                          <a:effectLst/>
                          <a:latin typeface="Arial" panose="020B0604020202020204" pitchFamily="34" charset="0"/>
                        </a:rPr>
                        <a:t>87%</a:t>
                      </a:r>
                    </a:p>
                  </a:txBody>
                  <a:tcPr marL="9525" marR="9525" marT="9525" marB="0" anchor="ctr">
                    <a:lnL>
                      <a:noFill/>
                    </a:lnL>
                    <a:lnR>
                      <a:noFill/>
                    </a:lnR>
                    <a:lnT>
                      <a:noFill/>
                    </a:lnT>
                    <a:lnB>
                      <a:noFill/>
                    </a:lnB>
                    <a:noFill/>
                  </a:tcPr>
                </a:tc>
                <a:extLst>
                  <a:ext uri="{0D108BD9-81ED-4DB2-BD59-A6C34878D82A}">
                    <a16:rowId xmlns:a16="http://schemas.microsoft.com/office/drawing/2014/main" val="383843817"/>
                  </a:ext>
                </a:extLst>
              </a:tr>
              <a:tr h="308091">
                <a:tc>
                  <a:txBody>
                    <a:bodyPr/>
                    <a:lstStyle/>
                    <a:p>
                      <a:pPr algn="ctr" fontAlgn="ctr"/>
                      <a:r>
                        <a:rPr lang="en-US" sz="2200" b="1" i="0" u="none" strike="noStrike" dirty="0">
                          <a:solidFill>
                            <a:srgbClr val="643275"/>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3789285751"/>
                  </a:ext>
                </a:extLst>
              </a:tr>
            </a:tbl>
          </a:graphicData>
        </a:graphic>
      </p:graphicFrame>
    </p:spTree>
    <p:extLst>
      <p:ext uri="{BB962C8B-B14F-4D97-AF65-F5344CB8AC3E}">
        <p14:creationId xmlns:p14="http://schemas.microsoft.com/office/powerpoint/2010/main" val="1056639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85075" y="5974167"/>
            <a:ext cx="1785769" cy="234981"/>
          </a:xfrm>
        </p:spPr>
        <p:txBody>
          <a:bodyPr/>
          <a:lstStyle/>
          <a:p>
            <a:r>
              <a:rPr lang="en-US" i="0" dirty="0"/>
              <a:t>*by mechanism and intent</a:t>
            </a:r>
          </a:p>
          <a:p>
            <a:r>
              <a:rPr lang="en-US" i="0" dirty="0"/>
              <a:t>MVT = Motor Vehicle Traffic</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were the               leading cause of injury death* in 2022</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Chart 2">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1785832302"/>
              </p:ext>
            </p:extLst>
          </p:nvPr>
        </p:nvGraphicFramePr>
        <p:xfrm>
          <a:off x="228224" y="2045969"/>
          <a:ext cx="8701090" cy="371475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5748AF8F-3DCB-D2A8-C897-DA337DD75528}"/>
              </a:ext>
            </a:extLst>
          </p:cNvPr>
          <p:cNvSpPr txBox="1"/>
          <p:nvPr/>
        </p:nvSpPr>
        <p:spPr>
          <a:xfrm>
            <a:off x="5764306" y="1041612"/>
            <a:ext cx="1810871" cy="584775"/>
          </a:xfrm>
          <a:prstGeom prst="rect">
            <a:avLst/>
          </a:prstGeom>
          <a:noFill/>
        </p:spPr>
        <p:txBody>
          <a:bodyPr wrap="square">
            <a:spAutoFit/>
          </a:bodyPr>
          <a:lstStyle/>
          <a:p>
            <a:r>
              <a:rPr lang="en-US" sz="3200" b="1" i="0" u="sng" strike="noStrike" dirty="0">
                <a:solidFill>
                  <a:srgbClr val="643275"/>
                </a:solidFill>
                <a:effectLst/>
                <a:latin typeface="Arial" panose="020B0604020202020204" pitchFamily="34" charset="0"/>
              </a:rPr>
              <a:t>second</a:t>
            </a:r>
            <a:r>
              <a:rPr lang="en-US" dirty="0"/>
              <a:t> </a:t>
            </a:r>
          </a:p>
        </p:txBody>
      </p:sp>
      <p:graphicFrame>
        <p:nvGraphicFramePr>
          <p:cNvPr id="11" name="Table 10">
            <a:extLst>
              <a:ext uri="{FF2B5EF4-FFF2-40B4-BE49-F238E27FC236}">
                <a16:creationId xmlns:a16="http://schemas.microsoft.com/office/drawing/2014/main" id="{F74D89E4-5DC7-FCE9-8D3F-94444489D6F6}"/>
              </a:ext>
            </a:extLst>
          </p:cNvPr>
          <p:cNvGraphicFramePr>
            <a:graphicFrameLocks noGrp="1"/>
          </p:cNvGraphicFramePr>
          <p:nvPr>
            <p:extLst>
              <p:ext uri="{D42A27DB-BD31-4B8C-83A1-F6EECF244321}">
                <p14:modId xmlns:p14="http://schemas.microsoft.com/office/powerpoint/2010/main" val="1934675407"/>
              </p:ext>
            </p:extLst>
          </p:nvPr>
        </p:nvGraphicFramePr>
        <p:xfrm>
          <a:off x="365760" y="6160769"/>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(2022)</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spTree>
    <p:extLst>
      <p:ext uri="{BB962C8B-B14F-4D97-AF65-F5344CB8AC3E}">
        <p14:creationId xmlns:p14="http://schemas.microsoft.com/office/powerpoint/2010/main" val="1826884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6CA38BB-4F72-1C60-D38A-B16A09C5A2C1}"/>
              </a:ext>
            </a:extLst>
          </p:cNvPr>
          <p:cNvSpPr/>
          <p:nvPr/>
        </p:nvSpPr>
        <p:spPr>
          <a:xfrm>
            <a:off x="6837597" y="2165070"/>
            <a:ext cx="1786557" cy="3830217"/>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14</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were the </a:t>
            </a:r>
            <a:br>
              <a:rPr lang="en-US" sz="3200" dirty="0"/>
            </a:br>
            <a:r>
              <a:rPr lang="en-US" sz="3200" dirty="0"/>
              <a:t>cause of injury death among older adults*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extBox 4">
            <a:extLst>
              <a:ext uri="{FF2B5EF4-FFF2-40B4-BE49-F238E27FC236}">
                <a16:creationId xmlns:a16="http://schemas.microsoft.com/office/drawing/2014/main" id="{02549515-D295-E893-32D5-57932B62FF44}"/>
              </a:ext>
            </a:extLst>
          </p:cNvPr>
          <p:cNvSpPr txBox="1"/>
          <p:nvPr/>
        </p:nvSpPr>
        <p:spPr>
          <a:xfrm>
            <a:off x="5746377" y="1048354"/>
            <a:ext cx="2559424" cy="584775"/>
          </a:xfrm>
          <a:prstGeom prst="rect">
            <a:avLst/>
          </a:prstGeom>
          <a:noFill/>
        </p:spPr>
        <p:txBody>
          <a:bodyPr wrap="square">
            <a:spAutoFit/>
          </a:bodyPr>
          <a:lstStyle/>
          <a:p>
            <a:r>
              <a:rPr lang="en-US" sz="3200" b="1" i="0" u="sng" strike="noStrike" dirty="0">
                <a:solidFill>
                  <a:srgbClr val="643275"/>
                </a:solidFill>
                <a:effectLst/>
                <a:latin typeface="Arial" panose="020B0604020202020204" pitchFamily="34" charset="0"/>
              </a:rPr>
              <a:t>number one</a:t>
            </a:r>
            <a:r>
              <a:rPr lang="en-US" dirty="0"/>
              <a:t> </a:t>
            </a:r>
          </a:p>
        </p:txBody>
      </p:sp>
      <p:graphicFrame>
        <p:nvGraphicFramePr>
          <p:cNvPr id="8" name="Chart 7">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2182664223"/>
              </p:ext>
            </p:extLst>
          </p:nvPr>
        </p:nvGraphicFramePr>
        <p:xfrm>
          <a:off x="460955" y="2205900"/>
          <a:ext cx="8222090" cy="39201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Table 11">
            <a:extLst>
              <a:ext uri="{FF2B5EF4-FFF2-40B4-BE49-F238E27FC236}">
                <a16:creationId xmlns:a16="http://schemas.microsoft.com/office/drawing/2014/main" id="{B1893CFA-9C17-3A0C-05EB-411D362781C3}"/>
              </a:ext>
            </a:extLst>
          </p:cNvPr>
          <p:cNvGraphicFramePr>
            <a:graphicFrameLocks noGrp="1"/>
          </p:cNvGraphicFramePr>
          <p:nvPr>
            <p:extLst>
              <p:ext uri="{D42A27DB-BD31-4B8C-83A1-F6EECF244321}">
                <p14:modId xmlns:p14="http://schemas.microsoft.com/office/powerpoint/2010/main" val="3203420296"/>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2022 (N = 1,846)</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(2022)</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graphicFrame>
        <p:nvGraphicFramePr>
          <p:cNvPr id="13" name="Table 12">
            <a:extLst>
              <a:ext uri="{FF2B5EF4-FFF2-40B4-BE49-F238E27FC236}">
                <a16:creationId xmlns:a16="http://schemas.microsoft.com/office/drawing/2014/main" id="{CC37B273-7459-0814-D388-01AB50018FD2}"/>
              </a:ext>
            </a:extLst>
          </p:cNvPr>
          <p:cNvGraphicFramePr>
            <a:graphicFrameLocks noGrp="1"/>
          </p:cNvGraphicFramePr>
          <p:nvPr>
            <p:extLst>
              <p:ext uri="{D42A27DB-BD31-4B8C-83A1-F6EECF244321}">
                <p14:modId xmlns:p14="http://schemas.microsoft.com/office/powerpoint/2010/main" val="3172016345"/>
              </p:ext>
            </p:extLst>
          </p:nvPr>
        </p:nvGraphicFramePr>
        <p:xfrm>
          <a:off x="6911789" y="2179173"/>
          <a:ext cx="1132026" cy="821055"/>
        </p:xfrm>
        <a:graphic>
          <a:graphicData uri="http://schemas.openxmlformats.org/drawingml/2006/table">
            <a:tbl>
              <a:tblPr/>
              <a:tblGrid>
                <a:gridCol w="1132026">
                  <a:extLst>
                    <a:ext uri="{9D8B030D-6E8A-4147-A177-3AD203B41FA5}">
                      <a16:colId xmlns:a16="http://schemas.microsoft.com/office/drawing/2014/main" val="2852439628"/>
                    </a:ext>
                  </a:extLst>
                </a:gridCol>
              </a:tblGrid>
              <a:tr h="335405">
                <a:tc>
                  <a:txBody>
                    <a:bodyPr/>
                    <a:lstStyle/>
                    <a:p>
                      <a:pPr algn="ctr" fontAlgn="b"/>
                      <a:r>
                        <a:rPr lang="en-US" sz="2400" b="1" i="0" u="none" strike="noStrike" dirty="0">
                          <a:solidFill>
                            <a:srgbClr val="643275"/>
                          </a:solidFill>
                          <a:effectLst/>
                          <a:latin typeface="Arial" panose="020B0604020202020204" pitchFamily="34" charset="0"/>
                        </a:rPr>
                        <a:t>88%</a:t>
                      </a:r>
                    </a:p>
                  </a:txBody>
                  <a:tcPr marL="9525" marR="9525" marT="9525" marB="0" anchor="b">
                    <a:lnL>
                      <a:noFill/>
                    </a:lnL>
                    <a:lnR>
                      <a:noFill/>
                    </a:lnR>
                    <a:lnT>
                      <a:noFill/>
                    </a:lnT>
                    <a:lnB>
                      <a:noFill/>
                    </a:lnB>
                    <a:noFill/>
                  </a:tcPr>
                </a:tc>
                <a:extLst>
                  <a:ext uri="{0D108BD9-81ED-4DB2-BD59-A6C34878D82A}">
                    <a16:rowId xmlns:a16="http://schemas.microsoft.com/office/drawing/2014/main" val="2914564685"/>
                  </a:ext>
                </a:extLst>
              </a:tr>
              <a:tr h="199200">
                <a:tc>
                  <a:txBody>
                    <a:bodyPr/>
                    <a:lstStyle/>
                    <a:p>
                      <a:pPr algn="ctr" fontAlgn="b"/>
                      <a:r>
                        <a:rPr lang="en-US" sz="1400" b="1" i="0" u="none" strike="noStrike" dirty="0">
                          <a:solidFill>
                            <a:srgbClr val="643275"/>
                          </a:solidFill>
                          <a:effectLst/>
                          <a:latin typeface="Arial" panose="020B0604020202020204" pitchFamily="34" charset="0"/>
                        </a:rPr>
                        <a:t>of fall-related</a:t>
                      </a:r>
                    </a:p>
                  </a:txBody>
                  <a:tcPr marL="9525" marR="9525" marT="9525" marB="0" anchor="b">
                    <a:lnL>
                      <a:noFill/>
                    </a:lnL>
                    <a:lnR>
                      <a:noFill/>
                    </a:lnR>
                    <a:lnT>
                      <a:noFill/>
                    </a:lnT>
                    <a:lnB>
                      <a:noFill/>
                    </a:lnB>
                    <a:noFill/>
                  </a:tcPr>
                </a:tc>
                <a:extLst>
                  <a:ext uri="{0D108BD9-81ED-4DB2-BD59-A6C34878D82A}">
                    <a16:rowId xmlns:a16="http://schemas.microsoft.com/office/drawing/2014/main" val="3100742348"/>
                  </a:ext>
                </a:extLst>
              </a:tr>
              <a:tr h="199200">
                <a:tc>
                  <a:txBody>
                    <a:bodyPr/>
                    <a:lstStyle/>
                    <a:p>
                      <a:pPr algn="ctr" fontAlgn="b"/>
                      <a:r>
                        <a:rPr lang="en-US" sz="1400" b="1" i="0" u="none" strike="noStrike" dirty="0">
                          <a:solidFill>
                            <a:srgbClr val="643275"/>
                          </a:solidFill>
                          <a:effectLst/>
                          <a:latin typeface="Arial" panose="020B0604020202020204" pitchFamily="34" charset="0"/>
                        </a:rPr>
                        <a:t>deaths</a:t>
                      </a:r>
                    </a:p>
                  </a:txBody>
                  <a:tcPr marL="9525" marR="9525" marT="9525" marB="0" anchor="b">
                    <a:lnL>
                      <a:noFill/>
                    </a:lnL>
                    <a:lnR>
                      <a:noFill/>
                    </a:lnR>
                    <a:lnT>
                      <a:noFill/>
                    </a:lnT>
                    <a:lnB>
                      <a:noFill/>
                    </a:lnB>
                    <a:noFill/>
                  </a:tcPr>
                </a:tc>
                <a:extLst>
                  <a:ext uri="{0D108BD9-81ED-4DB2-BD59-A6C34878D82A}">
                    <a16:rowId xmlns:a16="http://schemas.microsoft.com/office/drawing/2014/main" val="4077891089"/>
                  </a:ext>
                </a:extLst>
              </a:tr>
            </a:tbl>
          </a:graphicData>
        </a:graphic>
      </p:graphicFrame>
      <p:sp>
        <p:nvSpPr>
          <p:cNvPr id="16" name="Text Placeholder 6">
            <a:extLst>
              <a:ext uri="{FF2B5EF4-FFF2-40B4-BE49-F238E27FC236}">
                <a16:creationId xmlns:a16="http://schemas.microsoft.com/office/drawing/2014/main" id="{4C2FAAE5-93E5-4A34-B765-D3003237EBE2}"/>
              </a:ext>
            </a:extLst>
          </p:cNvPr>
          <p:cNvSpPr txBox="1">
            <a:spLocks/>
          </p:cNvSpPr>
          <p:nvPr/>
        </p:nvSpPr>
        <p:spPr>
          <a:xfrm>
            <a:off x="245630" y="6002141"/>
            <a:ext cx="1525793" cy="218739"/>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*Adults ages 65 and older</a:t>
            </a:r>
          </a:p>
        </p:txBody>
      </p:sp>
    </p:spTree>
    <p:extLst>
      <p:ext uri="{BB962C8B-B14F-4D97-AF65-F5344CB8AC3E}">
        <p14:creationId xmlns:p14="http://schemas.microsoft.com/office/powerpoint/2010/main" val="3004374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31811" y="6065276"/>
            <a:ext cx="8073990" cy="165840"/>
          </a:xfrm>
        </p:spPr>
        <p:txBody>
          <a:bodyPr/>
          <a:lstStyle/>
          <a:p>
            <a:r>
              <a:rPr lang="en-US" dirty="0"/>
              <a:t>*</a:t>
            </a:r>
            <a:r>
              <a:rPr lang="en-US" i="0" dirty="0"/>
              <a:t>Rate suppressed due to count being less than 5</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15</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 death rates are highest among those ages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itle 1">
            <a:extLst>
              <a:ext uri="{FF2B5EF4-FFF2-40B4-BE49-F238E27FC236}">
                <a16:creationId xmlns:a16="http://schemas.microsoft.com/office/drawing/2014/main" id="{CC49C0BA-29C1-2C87-C03B-36B644749F95}"/>
              </a:ext>
            </a:extLst>
          </p:cNvPr>
          <p:cNvSpPr txBox="1">
            <a:spLocks/>
          </p:cNvSpPr>
          <p:nvPr/>
        </p:nvSpPr>
        <p:spPr>
          <a:xfrm>
            <a:off x="4901092" y="3161281"/>
            <a:ext cx="2157984" cy="548640"/>
          </a:xfrm>
          <a:prstGeom prst="rect">
            <a:avLst/>
          </a:prstGeom>
        </p:spPr>
        <p:txBody>
          <a:bodyPr anchor="t">
            <a:noAutofit/>
          </a:bodyPr>
          <a:lstStyle>
            <a:lvl1pPr algn="l" defTabSz="685800" rtl="0" eaLnBrk="1" latinLnBrk="0" hangingPunct="1">
              <a:lnSpc>
                <a:spcPct val="90000"/>
              </a:lnSpc>
              <a:spcBef>
                <a:spcPct val="0"/>
              </a:spcBef>
              <a:buNone/>
              <a:defRPr sz="3200" b="1" i="0" kern="1200" baseline="0">
                <a:solidFill>
                  <a:schemeClr val="tx2">
                    <a:lumMod val="75000"/>
                  </a:schemeClr>
                </a:solidFill>
                <a:latin typeface="Gotham Bold" charset="0"/>
                <a:ea typeface="Gotham Bold" charset="0"/>
                <a:cs typeface="Gotham Bold" charset="0"/>
              </a:defRPr>
            </a:lvl1pPr>
          </a:lstStyle>
          <a:p>
            <a:pPr algn="ctr"/>
            <a:r>
              <a:rPr lang="en-US" sz="1800" dirty="0">
                <a:solidFill>
                  <a:srgbClr val="643275"/>
                </a:solidFill>
                <a:latin typeface="+mn-lt"/>
              </a:rPr>
              <a:t>Rates begin increasing among ages 45-54</a:t>
            </a:r>
          </a:p>
        </p:txBody>
      </p:sp>
      <p:cxnSp>
        <p:nvCxnSpPr>
          <p:cNvPr id="8" name="Straight Arrow Connector 7">
            <a:extLst>
              <a:ext uri="{FF2B5EF4-FFF2-40B4-BE49-F238E27FC236}">
                <a16:creationId xmlns:a16="http://schemas.microsoft.com/office/drawing/2014/main" id="{F4FBAB77-3D07-F829-0276-8A9EDD5A4606}"/>
              </a:ext>
            </a:extLst>
          </p:cNvPr>
          <p:cNvCxnSpPr/>
          <p:nvPr/>
        </p:nvCxnSpPr>
        <p:spPr>
          <a:xfrm>
            <a:off x="5952376" y="3968905"/>
            <a:ext cx="0" cy="877824"/>
          </a:xfrm>
          <a:prstGeom prst="straightConnector1">
            <a:avLst/>
          </a:prstGeom>
          <a:ln>
            <a:solidFill>
              <a:srgbClr val="643275"/>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6" name="Table 5">
            <a:extLst>
              <a:ext uri="{FF2B5EF4-FFF2-40B4-BE49-F238E27FC236}">
                <a16:creationId xmlns:a16="http://schemas.microsoft.com/office/drawing/2014/main" id="{A0C8F613-BCB5-F986-B35F-84DD5D9A3867}"/>
              </a:ext>
            </a:extLst>
          </p:cNvPr>
          <p:cNvGraphicFramePr>
            <a:graphicFrameLocks noGrp="1"/>
          </p:cNvGraphicFramePr>
          <p:nvPr>
            <p:extLst>
              <p:ext uri="{D42A27DB-BD31-4B8C-83A1-F6EECF244321}">
                <p14:modId xmlns:p14="http://schemas.microsoft.com/office/powerpoint/2010/main" val="3520486314"/>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2022 (N = 1,846)</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(2022)</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sp>
        <p:nvSpPr>
          <p:cNvPr id="12" name="TextBox 11">
            <a:extLst>
              <a:ext uri="{FF2B5EF4-FFF2-40B4-BE49-F238E27FC236}">
                <a16:creationId xmlns:a16="http://schemas.microsoft.com/office/drawing/2014/main" id="{8B679E0C-396A-337F-CAA3-EE6F1425E33C}"/>
              </a:ext>
            </a:extLst>
          </p:cNvPr>
          <p:cNvSpPr txBox="1"/>
          <p:nvPr/>
        </p:nvSpPr>
        <p:spPr>
          <a:xfrm>
            <a:off x="4058071" y="1509267"/>
            <a:ext cx="4572000" cy="584775"/>
          </a:xfrm>
          <a:prstGeom prst="rect">
            <a:avLst/>
          </a:prstGeom>
          <a:noFill/>
        </p:spPr>
        <p:txBody>
          <a:bodyPr wrap="square">
            <a:spAutoFit/>
          </a:bodyPr>
          <a:lstStyle/>
          <a:p>
            <a:r>
              <a:rPr lang="en-US" sz="3200" b="1" i="0" u="none" strike="noStrike" dirty="0">
                <a:solidFill>
                  <a:srgbClr val="17375E"/>
                </a:solidFill>
                <a:effectLst/>
                <a:latin typeface="Arial" panose="020B0604020202020204" pitchFamily="34" charset="0"/>
              </a:rPr>
              <a:t>85 and older</a:t>
            </a:r>
            <a:r>
              <a:rPr lang="en-US" dirty="0"/>
              <a:t> </a:t>
            </a:r>
          </a:p>
        </p:txBody>
      </p:sp>
      <p:graphicFrame>
        <p:nvGraphicFramePr>
          <p:cNvPr id="13" name="Chart 12">
            <a:extLst>
              <a:ext uri="{FF2B5EF4-FFF2-40B4-BE49-F238E27FC236}">
                <a16:creationId xmlns:a16="http://schemas.microsoft.com/office/drawing/2014/main" id="{00000000-0008-0000-0500-000003000000}"/>
              </a:ext>
            </a:extLst>
          </p:cNvPr>
          <p:cNvGraphicFramePr>
            <a:graphicFrameLocks/>
          </p:cNvGraphicFramePr>
          <p:nvPr>
            <p:extLst>
              <p:ext uri="{D42A27DB-BD31-4B8C-83A1-F6EECF244321}">
                <p14:modId xmlns:p14="http://schemas.microsoft.com/office/powerpoint/2010/main" val="2639503628"/>
              </p:ext>
            </p:extLst>
          </p:nvPr>
        </p:nvGraphicFramePr>
        <p:xfrm>
          <a:off x="387726" y="2209696"/>
          <a:ext cx="8361828" cy="37966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2845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Most fall-related deaths occurred among women and non-Hispanic Whites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5" name="Chart 4">
            <a:extLst>
              <a:ext uri="{FF2B5EF4-FFF2-40B4-BE49-F238E27FC236}">
                <a16:creationId xmlns:a16="http://schemas.microsoft.com/office/drawing/2014/main" id="{00000000-0008-0000-0500-000005000000}"/>
              </a:ext>
            </a:extLst>
          </p:cNvPr>
          <p:cNvGraphicFramePr>
            <a:graphicFrameLocks/>
          </p:cNvGraphicFramePr>
          <p:nvPr>
            <p:extLst>
              <p:ext uri="{D42A27DB-BD31-4B8C-83A1-F6EECF244321}">
                <p14:modId xmlns:p14="http://schemas.microsoft.com/office/powerpoint/2010/main" val="3929068266"/>
              </p:ext>
            </p:extLst>
          </p:nvPr>
        </p:nvGraphicFramePr>
        <p:xfrm>
          <a:off x="1064559" y="2035430"/>
          <a:ext cx="7014882" cy="3988854"/>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904A1884-D38D-5A3E-3F12-C3EBFA49321E}"/>
              </a:ext>
            </a:extLst>
          </p:cNvPr>
          <p:cNvSpPr txBox="1"/>
          <p:nvPr/>
        </p:nvSpPr>
        <p:spPr>
          <a:xfrm>
            <a:off x="290693" y="5996523"/>
            <a:ext cx="557222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NH - non-Hispanic; There were 0 deaths where the race/ethnicity was unknown</a:t>
            </a:r>
            <a:r>
              <a:rPr lang="en-US" sz="900" dirty="0">
                <a:solidFill>
                  <a:srgbClr val="003B70"/>
                </a:solidFill>
              </a:rPr>
              <a:t> </a:t>
            </a:r>
          </a:p>
        </p:txBody>
      </p:sp>
      <p:graphicFrame>
        <p:nvGraphicFramePr>
          <p:cNvPr id="19" name="Table 18">
            <a:extLst>
              <a:ext uri="{FF2B5EF4-FFF2-40B4-BE49-F238E27FC236}">
                <a16:creationId xmlns:a16="http://schemas.microsoft.com/office/drawing/2014/main" id="{D1A81F21-FC2C-5C70-416A-0A0554D76CE4}"/>
              </a:ext>
            </a:extLst>
          </p:cNvPr>
          <p:cNvGraphicFramePr>
            <a:graphicFrameLocks noGrp="1"/>
          </p:cNvGraphicFramePr>
          <p:nvPr>
            <p:extLst>
              <p:ext uri="{D42A27DB-BD31-4B8C-83A1-F6EECF244321}">
                <p14:modId xmlns:p14="http://schemas.microsoft.com/office/powerpoint/2010/main" val="2006838986"/>
              </p:ext>
            </p:extLst>
          </p:nvPr>
        </p:nvGraphicFramePr>
        <p:xfrm>
          <a:off x="365760" y="6163733"/>
          <a:ext cx="5918200" cy="440055"/>
        </p:xfrm>
        <a:graphic>
          <a:graphicData uri="http://schemas.openxmlformats.org/drawingml/2006/table">
            <a:tbl>
              <a:tblPr/>
              <a:tblGrid>
                <a:gridCol w="2692400">
                  <a:extLst>
                    <a:ext uri="{9D8B030D-6E8A-4147-A177-3AD203B41FA5}">
                      <a16:colId xmlns:a16="http://schemas.microsoft.com/office/drawing/2014/main" val="2457663068"/>
                    </a:ext>
                  </a:extLst>
                </a:gridCol>
                <a:gridCol w="1917700">
                  <a:extLst>
                    <a:ext uri="{9D8B030D-6E8A-4147-A177-3AD203B41FA5}">
                      <a16:colId xmlns:a16="http://schemas.microsoft.com/office/drawing/2014/main" val="4230511585"/>
                    </a:ext>
                  </a:extLst>
                </a:gridCol>
                <a:gridCol w="1308100">
                  <a:extLst>
                    <a:ext uri="{9D8B030D-6E8A-4147-A177-3AD203B41FA5}">
                      <a16:colId xmlns:a16="http://schemas.microsoft.com/office/drawing/2014/main" val="1485728298"/>
                    </a:ext>
                  </a:extLst>
                </a:gridCol>
              </a:tblGrid>
              <a:tr h="137723">
                <a:tc>
                  <a:txBody>
                    <a:bodyPr/>
                    <a:lstStyle/>
                    <a:p>
                      <a:pPr algn="l" fontAlgn="t"/>
                      <a:r>
                        <a:rPr lang="en-US" sz="900" b="0" i="0" u="none" strike="noStrike" dirty="0">
                          <a:solidFill>
                            <a:srgbClr val="003B70"/>
                          </a:solidFill>
                          <a:effectLst/>
                          <a:latin typeface="Arial" panose="020B0604020202020204" pitchFamily="34" charset="0"/>
                        </a:rPr>
                        <a:t>Limited to NC Residents, 2022 (N = 1,846)</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tc>
                  <a:txBody>
                    <a:bodyPr/>
                    <a:lstStyle/>
                    <a:p>
                      <a:pPr algn="l" fontAlgn="t"/>
                      <a:endParaRPr lang="en-US" sz="900" b="1"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07626545"/>
                  </a:ext>
                </a:extLst>
              </a:tr>
              <a:tr h="142148">
                <a:tc gridSpan="3">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Vital Statistics-Deaths (2022)</a:t>
                      </a:r>
                    </a:p>
                  </a:txBody>
                  <a:tcPr marL="9525" marR="9525" marT="9525" marB="0">
                    <a:lnL>
                      <a:noFill/>
                    </a:lnL>
                    <a:lnR>
                      <a:noFill/>
                    </a:lnR>
                    <a:lnT>
                      <a:noFill/>
                    </a:lnT>
                    <a:lnB>
                      <a:noFill/>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33210737"/>
                  </a:ext>
                </a:extLst>
              </a:tr>
              <a:tr h="137723">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tc>
                  <a:txBody>
                    <a:bodyPr/>
                    <a:lstStyle/>
                    <a:p>
                      <a:pPr algn="l" fontAlgn="t"/>
                      <a:endParaRPr lang="en-US" sz="900" b="1"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2316390123"/>
                  </a:ext>
                </a:extLst>
              </a:tr>
            </a:tbl>
          </a:graphicData>
        </a:graphic>
      </p:graphicFrame>
    </p:spTree>
    <p:extLst>
      <p:ext uri="{BB962C8B-B14F-4D97-AF65-F5344CB8AC3E}">
        <p14:creationId xmlns:p14="http://schemas.microsoft.com/office/powerpoint/2010/main" val="2639330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descr="Inpatient">
            <a:extLst>
              <a:ext uri="{FF2B5EF4-FFF2-40B4-BE49-F238E27FC236}">
                <a16:creationId xmlns:a16="http://schemas.microsoft.com/office/drawing/2014/main" id="{2AE026AF-A1EB-2F52-A796-EBDF4C6282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
        <p:nvSpPr>
          <p:cNvPr id="6" name="Title 1">
            <a:extLst>
              <a:ext uri="{FF2B5EF4-FFF2-40B4-BE49-F238E27FC236}">
                <a16:creationId xmlns:a16="http://schemas.microsoft.com/office/drawing/2014/main" id="{6E85BA12-7BAC-A3A8-88BD-2652C1401652}"/>
              </a:ext>
            </a:extLst>
          </p:cNvPr>
          <p:cNvSpPr txBox="1">
            <a:spLocks/>
          </p:cNvSpPr>
          <p:nvPr/>
        </p:nvSpPr>
        <p:spPr>
          <a:xfrm>
            <a:off x="3173076" y="3034442"/>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a:solidFill>
                  <a:srgbClr val="003B70"/>
                </a:solidFill>
                <a:latin typeface="+mn-lt"/>
              </a:rPr>
              <a:t>Unintentional Fall </a:t>
            </a:r>
            <a:br>
              <a:rPr lang="en-US" sz="4800">
                <a:solidFill>
                  <a:srgbClr val="003B70"/>
                </a:solidFill>
                <a:latin typeface="+mn-lt"/>
              </a:rPr>
            </a:br>
            <a:r>
              <a:rPr lang="en-US" sz="4800">
                <a:solidFill>
                  <a:srgbClr val="003B70"/>
                </a:solidFill>
                <a:latin typeface="+mn-lt"/>
              </a:rPr>
              <a:t>Hospitalizations</a:t>
            </a:r>
            <a:endParaRPr lang="en-US" sz="4800" dirty="0">
              <a:solidFill>
                <a:srgbClr val="003B70"/>
              </a:solidFill>
              <a:latin typeface="+mn-lt"/>
            </a:endParaRPr>
          </a:p>
        </p:txBody>
      </p:sp>
    </p:spTree>
    <p:extLst>
      <p:ext uri="{BB962C8B-B14F-4D97-AF65-F5344CB8AC3E}">
        <p14:creationId xmlns:p14="http://schemas.microsoft.com/office/powerpoint/2010/main" val="1587279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18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fall-related hospitalizations increased by     </a:t>
            </a:r>
            <a:r>
              <a:rPr lang="en-US" sz="3200" dirty="0">
                <a:solidFill>
                  <a:srgbClr val="003B70"/>
                </a:solidFill>
              </a:rPr>
              <a:t>   </a:t>
            </a:r>
            <a:r>
              <a:rPr lang="en-US" sz="3200" dirty="0"/>
              <a:t>over the last five years</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5" name="Table 4">
            <a:extLst>
              <a:ext uri="{FF2B5EF4-FFF2-40B4-BE49-F238E27FC236}">
                <a16:creationId xmlns:a16="http://schemas.microsoft.com/office/drawing/2014/main" id="{00FFEED5-460C-567B-1CA3-1F3488568ED3}"/>
              </a:ext>
            </a:extLst>
          </p:cNvPr>
          <p:cNvGraphicFramePr>
            <a:graphicFrameLocks noGrp="1"/>
          </p:cNvGraphicFramePr>
          <p:nvPr>
            <p:extLst>
              <p:ext uri="{D42A27DB-BD31-4B8C-83A1-F6EECF244321}">
                <p14:modId xmlns:p14="http://schemas.microsoft.com/office/powerpoint/2010/main" val="3780358870"/>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2246626417"/>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2018 – 2022</a:t>
                      </a:r>
                    </a:p>
                  </a:txBody>
                  <a:tcPr marL="9525" marR="9525" marT="9525" marB="0">
                    <a:lnL>
                      <a:noFill/>
                    </a:lnL>
                    <a:lnR>
                      <a:noFill/>
                    </a:lnR>
                    <a:lnT>
                      <a:noFill/>
                    </a:lnT>
                    <a:lnB>
                      <a:noFill/>
                    </a:lnB>
                    <a:noFill/>
                  </a:tcPr>
                </a:tc>
                <a:extLst>
                  <a:ext uri="{0D108BD9-81ED-4DB2-BD59-A6C34878D82A}">
                    <a16:rowId xmlns:a16="http://schemas.microsoft.com/office/drawing/2014/main" val="1227439623"/>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(2018 </a:t>
                      </a:r>
                      <a:r>
                        <a:rPr lang="en-US" sz="900" b="0" i="0" u="none" strike="noStrike" dirty="0">
                          <a:solidFill>
                            <a:srgbClr val="003B70"/>
                          </a:solidFill>
                          <a:effectLst/>
                          <a:latin typeface="Arial" panose="020B0604020202020204" pitchFamily="34" charset="0"/>
                        </a:rPr>
                        <a:t>–</a:t>
                      </a:r>
                      <a:r>
                        <a:rPr lang="en-US" sz="900" b="1" i="0" u="none" strike="noStrike" dirty="0">
                          <a:solidFill>
                            <a:srgbClr val="003B70"/>
                          </a:solidFill>
                          <a:effectLst/>
                          <a:latin typeface="Arial" panose="020B0604020202020204" pitchFamily="34" charset="0"/>
                        </a:rPr>
                        <a:t> 2022)</a:t>
                      </a:r>
                    </a:p>
                  </a:txBody>
                  <a:tcPr marL="9525" marR="9525" marT="9525" marB="0">
                    <a:lnL>
                      <a:noFill/>
                    </a:lnL>
                    <a:lnR>
                      <a:noFill/>
                    </a:lnR>
                    <a:lnT>
                      <a:noFill/>
                    </a:lnT>
                    <a:lnB>
                      <a:noFill/>
                    </a:lnB>
                    <a:noFill/>
                  </a:tcPr>
                </a:tc>
                <a:extLst>
                  <a:ext uri="{0D108BD9-81ED-4DB2-BD59-A6C34878D82A}">
                    <a16:rowId xmlns:a16="http://schemas.microsoft.com/office/drawing/2014/main" val="4290716053"/>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1147538852"/>
                  </a:ext>
                </a:extLst>
              </a:tr>
            </a:tbl>
          </a:graphicData>
        </a:graphic>
      </p:graphicFrame>
      <p:graphicFrame>
        <p:nvGraphicFramePr>
          <p:cNvPr id="9" name="Chart 8">
            <a:extLst>
              <a:ext uri="{FF2B5EF4-FFF2-40B4-BE49-F238E27FC236}">
                <a16:creationId xmlns:a16="http://schemas.microsoft.com/office/drawing/2014/main" id="{00000000-0008-0000-0300-000004000000}"/>
              </a:ext>
            </a:extLst>
          </p:cNvPr>
          <p:cNvGraphicFramePr>
            <a:graphicFrameLocks/>
          </p:cNvGraphicFramePr>
          <p:nvPr>
            <p:extLst>
              <p:ext uri="{D42A27DB-BD31-4B8C-83A1-F6EECF244321}">
                <p14:modId xmlns:p14="http://schemas.microsoft.com/office/powerpoint/2010/main" val="1269174585"/>
              </p:ext>
            </p:extLst>
          </p:nvPr>
        </p:nvGraphicFramePr>
        <p:xfrm>
          <a:off x="539212" y="2169707"/>
          <a:ext cx="8065575" cy="4015940"/>
        </p:xfrm>
        <a:graphic>
          <a:graphicData uri="http://schemas.openxmlformats.org/drawingml/2006/chart">
            <c:chart xmlns:c="http://schemas.openxmlformats.org/drawingml/2006/chart" xmlns:r="http://schemas.openxmlformats.org/officeDocument/2006/relationships" r:id="rId3"/>
          </a:graphicData>
        </a:graphic>
      </p:graphicFrame>
      <p:sp>
        <p:nvSpPr>
          <p:cNvPr id="10" name="Arrow: Up 9">
            <a:extLst>
              <a:ext uri="{FF2B5EF4-FFF2-40B4-BE49-F238E27FC236}">
                <a16:creationId xmlns:a16="http://schemas.microsoft.com/office/drawing/2014/main" id="{9A8FB557-09D2-146B-3B22-47D31CDA84BC}"/>
              </a:ext>
            </a:extLst>
          </p:cNvPr>
          <p:cNvSpPr/>
          <p:nvPr/>
        </p:nvSpPr>
        <p:spPr>
          <a:xfrm>
            <a:off x="6952277" y="383634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a:extLst>
              <a:ext uri="{FF2B5EF4-FFF2-40B4-BE49-F238E27FC236}">
                <a16:creationId xmlns:a16="http://schemas.microsoft.com/office/drawing/2014/main" id="{6A422CD8-B671-D8CC-DA62-6482AA9766AF}"/>
              </a:ext>
            </a:extLst>
          </p:cNvPr>
          <p:cNvGraphicFramePr>
            <a:graphicFrameLocks noGrp="1"/>
          </p:cNvGraphicFramePr>
          <p:nvPr>
            <p:extLst>
              <p:ext uri="{D42A27DB-BD31-4B8C-83A1-F6EECF244321}">
                <p14:modId xmlns:p14="http://schemas.microsoft.com/office/powerpoint/2010/main" val="2051906225"/>
              </p:ext>
            </p:extLst>
          </p:nvPr>
        </p:nvGraphicFramePr>
        <p:xfrm>
          <a:off x="6900247" y="4103656"/>
          <a:ext cx="1244600" cy="916305"/>
        </p:xfrm>
        <a:graphic>
          <a:graphicData uri="http://schemas.openxmlformats.org/drawingml/2006/table">
            <a:tbl>
              <a:tblPr/>
              <a:tblGrid>
                <a:gridCol w="1244600">
                  <a:extLst>
                    <a:ext uri="{9D8B030D-6E8A-4147-A177-3AD203B41FA5}">
                      <a16:colId xmlns:a16="http://schemas.microsoft.com/office/drawing/2014/main" val="2372244345"/>
                    </a:ext>
                  </a:extLst>
                </a:gridCol>
              </a:tblGrid>
              <a:tr h="571500">
                <a:tc>
                  <a:txBody>
                    <a:bodyPr/>
                    <a:lstStyle/>
                    <a:p>
                      <a:pPr algn="ctr" fontAlgn="ctr"/>
                      <a:r>
                        <a:rPr lang="en-US" sz="3600" b="1" i="0" u="sng" strike="noStrike" dirty="0">
                          <a:solidFill>
                            <a:srgbClr val="003B70"/>
                          </a:solidFill>
                          <a:effectLst/>
                          <a:latin typeface="Arial" panose="020B0604020202020204" pitchFamily="34" charset="0"/>
                        </a:rPr>
                        <a:t>7%</a:t>
                      </a:r>
                    </a:p>
                  </a:txBody>
                  <a:tcPr marL="9525" marR="9525" marT="9525" marB="0" anchor="ctr">
                    <a:lnL>
                      <a:noFill/>
                    </a:lnL>
                    <a:lnR>
                      <a:noFill/>
                    </a:lnR>
                    <a:lnT>
                      <a:noFill/>
                    </a:lnT>
                    <a:lnB>
                      <a:noFill/>
                    </a:lnB>
                    <a:noFill/>
                  </a:tcPr>
                </a:tc>
                <a:extLst>
                  <a:ext uri="{0D108BD9-81ED-4DB2-BD59-A6C34878D82A}">
                    <a16:rowId xmlns:a16="http://schemas.microsoft.com/office/drawing/2014/main" val="382353687"/>
                  </a:ext>
                </a:extLst>
              </a:tr>
              <a:tr h="228600">
                <a:tc>
                  <a:txBody>
                    <a:bodyPr/>
                    <a:lstStyle/>
                    <a:p>
                      <a:pPr algn="ctr" fontAlgn="ctr"/>
                      <a:r>
                        <a:rPr lang="en-US" sz="2200" b="1" i="0" u="none" strike="noStrike" dirty="0">
                          <a:solidFill>
                            <a:srgbClr val="17375E"/>
                          </a:solidFill>
                          <a:effectLst/>
                          <a:latin typeface="Arial" panose="020B0604020202020204" pitchFamily="34" charset="0"/>
                        </a:rPr>
                        <a:t>increase</a:t>
                      </a:r>
                    </a:p>
                  </a:txBody>
                  <a:tcPr marL="9525" marR="9525" marT="9525" marB="0" anchor="ctr">
                    <a:lnL>
                      <a:noFill/>
                    </a:lnL>
                    <a:lnR>
                      <a:noFill/>
                    </a:lnR>
                    <a:lnT>
                      <a:noFill/>
                    </a:lnT>
                    <a:lnB>
                      <a:noFill/>
                    </a:lnB>
                    <a:noFill/>
                  </a:tcPr>
                </a:tc>
                <a:extLst>
                  <a:ext uri="{0D108BD9-81ED-4DB2-BD59-A6C34878D82A}">
                    <a16:rowId xmlns:a16="http://schemas.microsoft.com/office/drawing/2014/main" val="1107418476"/>
                  </a:ext>
                </a:extLst>
              </a:tr>
            </a:tbl>
          </a:graphicData>
        </a:graphic>
      </p:graphicFrame>
      <p:sp>
        <p:nvSpPr>
          <p:cNvPr id="6" name="TextBox 5">
            <a:extLst>
              <a:ext uri="{FF2B5EF4-FFF2-40B4-BE49-F238E27FC236}">
                <a16:creationId xmlns:a16="http://schemas.microsoft.com/office/drawing/2014/main" id="{BDBFEEEC-5041-CB9A-5FBF-4638158A003F}"/>
              </a:ext>
            </a:extLst>
          </p:cNvPr>
          <p:cNvSpPr txBox="1"/>
          <p:nvPr/>
        </p:nvSpPr>
        <p:spPr>
          <a:xfrm>
            <a:off x="2975235" y="1464260"/>
            <a:ext cx="860612" cy="646331"/>
          </a:xfrm>
          <a:prstGeom prst="rect">
            <a:avLst/>
          </a:prstGeom>
          <a:noFill/>
        </p:spPr>
        <p:txBody>
          <a:bodyPr wrap="square">
            <a:spAutoFit/>
          </a:bodyPr>
          <a:lstStyle/>
          <a:p>
            <a:r>
              <a:rPr lang="en-US" sz="3600" b="1" i="0" u="sng" strike="noStrike" dirty="0">
                <a:solidFill>
                  <a:srgbClr val="003B70"/>
                </a:solidFill>
                <a:effectLst/>
                <a:latin typeface="Arial" panose="020B0604020202020204" pitchFamily="34" charset="0"/>
              </a:rPr>
              <a:t>7%</a:t>
            </a:r>
            <a:r>
              <a:rPr lang="en-US" dirty="0">
                <a:solidFill>
                  <a:srgbClr val="003B70"/>
                </a:solidFill>
              </a:rPr>
              <a:t> </a:t>
            </a:r>
          </a:p>
        </p:txBody>
      </p:sp>
    </p:spTree>
    <p:extLst>
      <p:ext uri="{BB962C8B-B14F-4D97-AF65-F5344CB8AC3E}">
        <p14:creationId xmlns:p14="http://schemas.microsoft.com/office/powerpoint/2010/main" val="3495407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B1DB02A-736E-B30E-7F96-A4F34E6B43FA}"/>
              </a:ext>
            </a:extLst>
          </p:cNvPr>
          <p:cNvSpPr/>
          <p:nvPr/>
        </p:nvSpPr>
        <p:spPr>
          <a:xfrm>
            <a:off x="6992471" y="2142565"/>
            <a:ext cx="1814980" cy="3618156"/>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1"/>
          </p:nvPr>
        </p:nvSpPr>
        <p:spPr>
          <a:xfrm>
            <a:off x="297487" y="6028393"/>
            <a:ext cx="8073990" cy="200809"/>
          </a:xfrm>
        </p:spPr>
        <p:txBody>
          <a:bodyPr/>
          <a:lstStyle/>
          <a:p>
            <a:r>
              <a:rPr lang="en-US" i="0" dirty="0"/>
              <a:t>Age was unknown for 0 hospitalizations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19</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b="0" dirty="0">
                <a:solidFill>
                  <a:srgbClr val="003B70"/>
                </a:solidFill>
              </a:rPr>
              <a:t>         </a:t>
            </a:r>
            <a:r>
              <a:rPr lang="en-US" sz="3200" dirty="0"/>
              <a:t>of fall-related hospitalizations occurred among adults 65 and older</a:t>
            </a:r>
            <a:endParaRPr lang="en-US" sz="32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10" name="TextBox 9">
            <a:extLst>
              <a:ext uri="{FF2B5EF4-FFF2-40B4-BE49-F238E27FC236}">
                <a16:creationId xmlns:a16="http://schemas.microsoft.com/office/drawing/2014/main" id="{E9FE86D5-57DC-7F27-1799-EA6011AD4691}"/>
              </a:ext>
            </a:extLst>
          </p:cNvPr>
          <p:cNvSpPr txBox="1"/>
          <p:nvPr/>
        </p:nvSpPr>
        <p:spPr>
          <a:xfrm>
            <a:off x="365760" y="999589"/>
            <a:ext cx="1174843" cy="646331"/>
          </a:xfrm>
          <a:prstGeom prst="rect">
            <a:avLst/>
          </a:prstGeom>
          <a:noFill/>
        </p:spPr>
        <p:txBody>
          <a:bodyPr wrap="square">
            <a:spAutoFit/>
          </a:bodyPr>
          <a:lstStyle/>
          <a:p>
            <a:r>
              <a:rPr lang="en-US" sz="3600" b="1" i="0" u="sng" strike="noStrike" dirty="0">
                <a:solidFill>
                  <a:srgbClr val="003B70"/>
                </a:solidFill>
                <a:effectLst/>
                <a:latin typeface="Arial" panose="020B0604020202020204" pitchFamily="34" charset="0"/>
              </a:rPr>
              <a:t>78%</a:t>
            </a:r>
            <a:r>
              <a:rPr lang="en-US" dirty="0">
                <a:solidFill>
                  <a:srgbClr val="003B70"/>
                </a:solidFill>
              </a:rPr>
              <a:t> </a:t>
            </a:r>
          </a:p>
        </p:txBody>
      </p:sp>
      <p:graphicFrame>
        <p:nvGraphicFramePr>
          <p:cNvPr id="11" name="Table 10">
            <a:extLst>
              <a:ext uri="{FF2B5EF4-FFF2-40B4-BE49-F238E27FC236}">
                <a16:creationId xmlns:a16="http://schemas.microsoft.com/office/drawing/2014/main" id="{166F26F1-8E9B-D5D0-06D7-DCA418EF71D7}"/>
              </a:ext>
            </a:extLst>
          </p:cNvPr>
          <p:cNvGraphicFramePr>
            <a:graphicFrameLocks noGrp="1"/>
          </p:cNvGraphicFramePr>
          <p:nvPr>
            <p:extLst>
              <p:ext uri="{D42A27DB-BD31-4B8C-83A1-F6EECF244321}">
                <p14:modId xmlns:p14="http://schemas.microsoft.com/office/powerpoint/2010/main" val="4146901911"/>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2246626417"/>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extLst>
                  <a:ext uri="{0D108BD9-81ED-4DB2-BD59-A6C34878D82A}">
                    <a16:rowId xmlns:a16="http://schemas.microsoft.com/office/drawing/2014/main" val="1227439623"/>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(2022)</a:t>
                      </a:r>
                    </a:p>
                  </a:txBody>
                  <a:tcPr marL="9525" marR="9525" marT="9525" marB="0">
                    <a:lnL>
                      <a:noFill/>
                    </a:lnL>
                    <a:lnR>
                      <a:noFill/>
                    </a:lnR>
                    <a:lnT>
                      <a:noFill/>
                    </a:lnT>
                    <a:lnB>
                      <a:noFill/>
                    </a:lnB>
                    <a:noFill/>
                  </a:tcPr>
                </a:tc>
                <a:extLst>
                  <a:ext uri="{0D108BD9-81ED-4DB2-BD59-A6C34878D82A}">
                    <a16:rowId xmlns:a16="http://schemas.microsoft.com/office/drawing/2014/main" val="4290716053"/>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1147538852"/>
                  </a:ext>
                </a:extLst>
              </a:tr>
            </a:tbl>
          </a:graphicData>
        </a:graphic>
      </p:graphicFrame>
      <p:graphicFrame>
        <p:nvGraphicFramePr>
          <p:cNvPr id="12" name="Chart 11">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3542146184"/>
              </p:ext>
            </p:extLst>
          </p:nvPr>
        </p:nvGraphicFramePr>
        <p:xfrm>
          <a:off x="290223" y="1961915"/>
          <a:ext cx="8563554" cy="39860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0725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737360"/>
            <a:ext cx="8563554" cy="4142629"/>
          </a:xfrm>
        </p:spPr>
        <p:txBody>
          <a:bodyPr/>
          <a:lstStyle/>
          <a:p>
            <a:pPr marL="0" indent="0">
              <a:buNone/>
            </a:pPr>
            <a:r>
              <a:rPr lang="en-US" b="0" dirty="0"/>
              <a:t>Surveillance methods have been updated to identify any mention of an injury in our morbidity data sources. Individual records with multiple injuries listed will be included in the total for each of those injuries, but only counted once for overall total injury count. Previously, only the first listed injury was counted, which has resulted in an increase in the number of specific injuries identified. </a:t>
            </a:r>
          </a:p>
          <a:p>
            <a:pPr marL="0" indent="0">
              <a:buNone/>
            </a:pPr>
            <a:r>
              <a:rPr lang="en-US" b="0" dirty="0"/>
              <a:t>For questions or for more information see technical notes document available at</a:t>
            </a:r>
          </a:p>
          <a:p>
            <a:pPr marL="0" indent="0">
              <a:buNone/>
            </a:pPr>
            <a:r>
              <a:rPr lang="en-US" b="0" dirty="0">
                <a:hlinkClick r:id="rId3"/>
              </a:rPr>
              <a:t>https://www.injuryfreenc.ncdhhs.gov/DataSurveillance/</a:t>
            </a:r>
            <a:r>
              <a:rPr lang="en-US" b="0" dirty="0"/>
              <a:t> </a:t>
            </a:r>
          </a:p>
          <a:p>
            <a:pPr marL="0" indent="0">
              <a:buNone/>
            </a:pPr>
            <a:r>
              <a:rPr lang="en-US" dirty="0"/>
              <a:t>Case Definitions used:</a:t>
            </a:r>
          </a:p>
          <a:p>
            <a:r>
              <a:rPr lang="en-US" dirty="0"/>
              <a:t>Deaths </a:t>
            </a:r>
            <a:r>
              <a:rPr lang="en-US" b="0" dirty="0"/>
              <a:t>– ICD10 code W00-W19 listed cause of death</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Unintentional Falls Technical Notes </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Tree>
    <p:extLst>
      <p:ext uri="{BB962C8B-B14F-4D97-AF65-F5344CB8AC3E}">
        <p14:creationId xmlns:p14="http://schemas.microsoft.com/office/powerpoint/2010/main" val="3205457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20</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have the highest rates of fall-related hospitalizations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6" name="TextBox 5">
            <a:extLst>
              <a:ext uri="{FF2B5EF4-FFF2-40B4-BE49-F238E27FC236}">
                <a16:creationId xmlns:a16="http://schemas.microsoft.com/office/drawing/2014/main" id="{D5D9DA7B-FEA5-3B34-E798-A6DDD2260506}"/>
              </a:ext>
            </a:extLst>
          </p:cNvPr>
          <p:cNvSpPr txBox="1"/>
          <p:nvPr/>
        </p:nvSpPr>
        <p:spPr>
          <a:xfrm>
            <a:off x="1738480" y="1070247"/>
            <a:ext cx="2572870" cy="584775"/>
          </a:xfrm>
          <a:prstGeom prst="rect">
            <a:avLst/>
          </a:prstGeom>
          <a:noFill/>
        </p:spPr>
        <p:txBody>
          <a:bodyPr wrap="square">
            <a:spAutoFit/>
          </a:bodyPr>
          <a:lstStyle/>
          <a:p>
            <a:r>
              <a:rPr lang="en-US" sz="3200" b="1" i="0" u="none" strike="noStrike" dirty="0">
                <a:solidFill>
                  <a:srgbClr val="17375E"/>
                </a:solidFill>
                <a:effectLst/>
                <a:latin typeface="Arial" panose="020B0604020202020204" pitchFamily="34" charset="0"/>
              </a:rPr>
              <a:t>85 and older</a:t>
            </a:r>
            <a:r>
              <a:rPr lang="en-US" dirty="0"/>
              <a:t> </a:t>
            </a:r>
          </a:p>
        </p:txBody>
      </p:sp>
      <p:graphicFrame>
        <p:nvGraphicFramePr>
          <p:cNvPr id="9" name="Table 8">
            <a:extLst>
              <a:ext uri="{FF2B5EF4-FFF2-40B4-BE49-F238E27FC236}">
                <a16:creationId xmlns:a16="http://schemas.microsoft.com/office/drawing/2014/main" id="{E2C05127-FDB6-3D00-BBD9-45B0DA0FCC8B}"/>
              </a:ext>
            </a:extLst>
          </p:cNvPr>
          <p:cNvGraphicFramePr>
            <a:graphicFrameLocks noGrp="1"/>
          </p:cNvGraphicFramePr>
          <p:nvPr>
            <p:extLst>
              <p:ext uri="{D42A27DB-BD31-4B8C-83A1-F6EECF244321}">
                <p14:modId xmlns:p14="http://schemas.microsoft.com/office/powerpoint/2010/main" val="4213399076"/>
              </p:ext>
            </p:extLst>
          </p:nvPr>
        </p:nvGraphicFramePr>
        <p:xfrm>
          <a:off x="365760" y="6163733"/>
          <a:ext cx="6169212" cy="440055"/>
        </p:xfrm>
        <a:graphic>
          <a:graphicData uri="http://schemas.openxmlformats.org/drawingml/2006/table">
            <a:tbl>
              <a:tblPr/>
              <a:tblGrid>
                <a:gridCol w="6169212">
                  <a:extLst>
                    <a:ext uri="{9D8B030D-6E8A-4147-A177-3AD203B41FA5}">
                      <a16:colId xmlns:a16="http://schemas.microsoft.com/office/drawing/2014/main" val="3133139670"/>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extLst>
                  <a:ext uri="{0D108BD9-81ED-4DB2-BD59-A6C34878D82A}">
                    <a16:rowId xmlns:a16="http://schemas.microsoft.com/office/drawing/2014/main" val="1116381457"/>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(2022)</a:t>
                      </a:r>
                    </a:p>
                  </a:txBody>
                  <a:tcPr marL="9525" marR="9525" marT="9525" marB="0">
                    <a:lnL>
                      <a:noFill/>
                    </a:lnL>
                    <a:lnR>
                      <a:noFill/>
                    </a:lnR>
                    <a:lnT>
                      <a:noFill/>
                    </a:lnT>
                    <a:lnB>
                      <a:noFill/>
                    </a:lnB>
                    <a:noFill/>
                  </a:tcPr>
                </a:tc>
                <a:extLst>
                  <a:ext uri="{0D108BD9-81ED-4DB2-BD59-A6C34878D82A}">
                    <a16:rowId xmlns:a16="http://schemas.microsoft.com/office/drawing/2014/main" val="1479366860"/>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3589083891"/>
                  </a:ext>
                </a:extLst>
              </a:tr>
            </a:tbl>
          </a:graphicData>
        </a:graphic>
      </p:graphicFrame>
      <p:sp>
        <p:nvSpPr>
          <p:cNvPr id="12" name="Text Placeholder 6">
            <a:extLst>
              <a:ext uri="{FF2B5EF4-FFF2-40B4-BE49-F238E27FC236}">
                <a16:creationId xmlns:a16="http://schemas.microsoft.com/office/drawing/2014/main" id="{CDBBC302-BFA7-983B-4183-70F5FF996219}"/>
              </a:ext>
            </a:extLst>
          </p:cNvPr>
          <p:cNvSpPr txBox="1">
            <a:spLocks/>
          </p:cNvSpPr>
          <p:nvPr/>
        </p:nvSpPr>
        <p:spPr>
          <a:xfrm>
            <a:off x="292285" y="6013132"/>
            <a:ext cx="8073990" cy="200809"/>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Age was unknown for 0 hospitalizations</a:t>
            </a:r>
          </a:p>
        </p:txBody>
      </p:sp>
      <p:graphicFrame>
        <p:nvGraphicFramePr>
          <p:cNvPr id="5" name="Chart 4">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807777159"/>
              </p:ext>
            </p:extLst>
          </p:nvPr>
        </p:nvGraphicFramePr>
        <p:xfrm>
          <a:off x="403374" y="2166042"/>
          <a:ext cx="7962901" cy="3724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1207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283016" y="5855029"/>
            <a:ext cx="8073990" cy="230832"/>
          </a:xfrm>
        </p:spPr>
        <p:txBody>
          <a:bodyPr/>
          <a:lstStyle/>
          <a:p>
            <a:r>
              <a:rPr lang="en-US" i="0" dirty="0"/>
              <a:t>NH – non-Hispanic</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21</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Most fall-related hospitalizations occurred among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Chart 2">
            <a:extLst>
              <a:ext uri="{FF2B5EF4-FFF2-40B4-BE49-F238E27FC236}">
                <a16:creationId xmlns:a16="http://schemas.microsoft.com/office/drawing/2014/main" id="{00000000-0008-0000-0600-000004000000}"/>
              </a:ext>
            </a:extLst>
          </p:cNvPr>
          <p:cNvGraphicFramePr>
            <a:graphicFrameLocks/>
          </p:cNvGraphicFramePr>
          <p:nvPr>
            <p:extLst>
              <p:ext uri="{D42A27DB-BD31-4B8C-83A1-F6EECF244321}">
                <p14:modId xmlns:p14="http://schemas.microsoft.com/office/powerpoint/2010/main" val="3565931672"/>
              </p:ext>
            </p:extLst>
          </p:nvPr>
        </p:nvGraphicFramePr>
        <p:xfrm>
          <a:off x="654424" y="2047875"/>
          <a:ext cx="7868070" cy="38936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le 5">
            <a:extLst>
              <a:ext uri="{FF2B5EF4-FFF2-40B4-BE49-F238E27FC236}">
                <a16:creationId xmlns:a16="http://schemas.microsoft.com/office/drawing/2014/main" id="{7F8B1292-9BD1-6C6B-CA21-89B243C2252B}"/>
              </a:ext>
            </a:extLst>
          </p:cNvPr>
          <p:cNvGraphicFramePr>
            <a:graphicFrameLocks noGrp="1"/>
          </p:cNvGraphicFramePr>
          <p:nvPr>
            <p:extLst>
              <p:ext uri="{D42A27DB-BD31-4B8C-83A1-F6EECF244321}">
                <p14:modId xmlns:p14="http://schemas.microsoft.com/office/powerpoint/2010/main" val="1658779866"/>
              </p:ext>
            </p:extLst>
          </p:nvPr>
        </p:nvGraphicFramePr>
        <p:xfrm>
          <a:off x="365760" y="6159873"/>
          <a:ext cx="6169212" cy="440055"/>
        </p:xfrm>
        <a:graphic>
          <a:graphicData uri="http://schemas.openxmlformats.org/drawingml/2006/table">
            <a:tbl>
              <a:tblPr/>
              <a:tblGrid>
                <a:gridCol w="6169212">
                  <a:extLst>
                    <a:ext uri="{9D8B030D-6E8A-4147-A177-3AD203B41FA5}">
                      <a16:colId xmlns:a16="http://schemas.microsoft.com/office/drawing/2014/main" val="3133139670"/>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extLst>
                  <a:ext uri="{0D108BD9-81ED-4DB2-BD59-A6C34878D82A}">
                    <a16:rowId xmlns:a16="http://schemas.microsoft.com/office/drawing/2014/main" val="1116381457"/>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(2022)</a:t>
                      </a:r>
                    </a:p>
                  </a:txBody>
                  <a:tcPr marL="9525" marR="9525" marT="9525" marB="0">
                    <a:lnL>
                      <a:noFill/>
                    </a:lnL>
                    <a:lnR>
                      <a:noFill/>
                    </a:lnR>
                    <a:lnT>
                      <a:noFill/>
                    </a:lnT>
                    <a:lnB>
                      <a:noFill/>
                    </a:lnB>
                    <a:noFill/>
                  </a:tcPr>
                </a:tc>
                <a:extLst>
                  <a:ext uri="{0D108BD9-81ED-4DB2-BD59-A6C34878D82A}">
                    <a16:rowId xmlns:a16="http://schemas.microsoft.com/office/drawing/2014/main" val="1479366860"/>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3589083891"/>
                  </a:ext>
                </a:extLst>
              </a:tr>
            </a:tbl>
          </a:graphicData>
        </a:graphic>
      </p:graphicFrame>
      <p:sp>
        <p:nvSpPr>
          <p:cNvPr id="9" name="TextBox 8">
            <a:extLst>
              <a:ext uri="{FF2B5EF4-FFF2-40B4-BE49-F238E27FC236}">
                <a16:creationId xmlns:a16="http://schemas.microsoft.com/office/drawing/2014/main" id="{B4779C77-0046-599B-5EC8-BFCE5F752E1D}"/>
              </a:ext>
            </a:extLst>
          </p:cNvPr>
          <p:cNvSpPr txBox="1"/>
          <p:nvPr/>
        </p:nvSpPr>
        <p:spPr>
          <a:xfrm>
            <a:off x="1828462" y="1499023"/>
            <a:ext cx="6759388" cy="584775"/>
          </a:xfrm>
          <a:prstGeom prst="rect">
            <a:avLst/>
          </a:prstGeom>
          <a:noFill/>
        </p:spPr>
        <p:txBody>
          <a:bodyPr wrap="square">
            <a:spAutoFit/>
          </a:bodyPr>
          <a:lstStyle/>
          <a:p>
            <a:r>
              <a:rPr lang="en-US" sz="3200" b="1" i="0" u="none" strike="noStrike" dirty="0">
                <a:solidFill>
                  <a:srgbClr val="17375E"/>
                </a:solidFill>
                <a:effectLst/>
                <a:latin typeface="Arial" panose="020B0604020202020204" pitchFamily="34" charset="0"/>
              </a:rPr>
              <a:t>women and non-Hispanic Whites</a:t>
            </a:r>
            <a:r>
              <a:rPr lang="en-US" sz="3200" dirty="0"/>
              <a:t> </a:t>
            </a:r>
          </a:p>
        </p:txBody>
      </p:sp>
      <p:sp>
        <p:nvSpPr>
          <p:cNvPr id="11" name="TextBox 10">
            <a:extLst>
              <a:ext uri="{FF2B5EF4-FFF2-40B4-BE49-F238E27FC236}">
                <a16:creationId xmlns:a16="http://schemas.microsoft.com/office/drawing/2014/main" id="{70FFB4CB-2E33-183B-7EEB-4292B7A7B7F1}"/>
              </a:ext>
            </a:extLst>
          </p:cNvPr>
          <p:cNvSpPr txBox="1"/>
          <p:nvPr/>
        </p:nvSpPr>
        <p:spPr>
          <a:xfrm>
            <a:off x="283016" y="5985434"/>
            <a:ext cx="6643314" cy="230832"/>
          </a:xfrm>
          <a:prstGeom prst="rect">
            <a:avLst/>
          </a:prstGeom>
          <a:noFill/>
        </p:spPr>
        <p:txBody>
          <a:bodyPr wrap="square">
            <a:spAutoFit/>
          </a:bodyPr>
          <a:lstStyle/>
          <a:p>
            <a:r>
              <a:rPr lang="en-US" sz="900" dirty="0">
                <a:solidFill>
                  <a:srgbClr val="003B70"/>
                </a:solidFill>
                <a:latin typeface="Arial" panose="020B0604020202020204" pitchFamily="34" charset="0"/>
              </a:rPr>
              <a:t>S</a:t>
            </a:r>
            <a:r>
              <a:rPr lang="en-US" sz="900" b="0" i="0" u="none" strike="noStrike" dirty="0">
                <a:solidFill>
                  <a:srgbClr val="003B70"/>
                </a:solidFill>
                <a:effectLst/>
                <a:latin typeface="Arial" panose="020B0604020202020204" pitchFamily="34" charset="0"/>
              </a:rPr>
              <a:t>ex was unknown for 1(&lt;0.1%) injury hospitalizations and race/ethnicity was unknown for 246(0.1%) injury hospitalizations</a:t>
            </a:r>
            <a:r>
              <a:rPr lang="en-US" sz="900" dirty="0">
                <a:solidFill>
                  <a:srgbClr val="003B70"/>
                </a:solidFill>
              </a:rPr>
              <a:t> </a:t>
            </a:r>
          </a:p>
        </p:txBody>
      </p:sp>
    </p:spTree>
    <p:extLst>
      <p:ext uri="{BB962C8B-B14F-4D97-AF65-F5344CB8AC3E}">
        <p14:creationId xmlns:p14="http://schemas.microsoft.com/office/powerpoint/2010/main" val="1140845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22</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Fall-related hospitalization rates were highest among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8" name="TextBox 7">
            <a:extLst>
              <a:ext uri="{FF2B5EF4-FFF2-40B4-BE49-F238E27FC236}">
                <a16:creationId xmlns:a16="http://schemas.microsoft.com/office/drawing/2014/main" id="{BC3D1F94-7C1A-8603-8F07-B6F4CAEF3D0D}"/>
              </a:ext>
            </a:extLst>
          </p:cNvPr>
          <p:cNvSpPr txBox="1"/>
          <p:nvPr/>
        </p:nvSpPr>
        <p:spPr>
          <a:xfrm>
            <a:off x="1632902" y="1439978"/>
            <a:ext cx="6814055" cy="523220"/>
          </a:xfrm>
          <a:prstGeom prst="rect">
            <a:avLst/>
          </a:prstGeom>
          <a:noFill/>
        </p:spPr>
        <p:txBody>
          <a:bodyPr wrap="square">
            <a:spAutoFit/>
          </a:bodyPr>
          <a:lstStyle/>
          <a:p>
            <a:r>
              <a:rPr lang="en-US" sz="2800" b="1" i="0" u="none" strike="noStrike" dirty="0">
                <a:solidFill>
                  <a:srgbClr val="17375E"/>
                </a:solidFill>
                <a:effectLst/>
                <a:latin typeface="Arial" panose="020B0604020202020204" pitchFamily="34" charset="0"/>
              </a:rPr>
              <a:t>women and non-Hispanic Whites</a:t>
            </a:r>
            <a:r>
              <a:rPr lang="en-US" sz="2800" dirty="0"/>
              <a:t> </a:t>
            </a:r>
          </a:p>
        </p:txBody>
      </p:sp>
      <p:graphicFrame>
        <p:nvGraphicFramePr>
          <p:cNvPr id="11" name="Table 10">
            <a:extLst>
              <a:ext uri="{FF2B5EF4-FFF2-40B4-BE49-F238E27FC236}">
                <a16:creationId xmlns:a16="http://schemas.microsoft.com/office/drawing/2014/main" id="{AA6B6864-C4BE-DED9-FA2B-6E3A793A4273}"/>
              </a:ext>
            </a:extLst>
          </p:cNvPr>
          <p:cNvGraphicFramePr>
            <a:graphicFrameLocks noGrp="1"/>
          </p:cNvGraphicFramePr>
          <p:nvPr>
            <p:extLst>
              <p:ext uri="{D42A27DB-BD31-4B8C-83A1-F6EECF244321}">
                <p14:modId xmlns:p14="http://schemas.microsoft.com/office/powerpoint/2010/main" val="3210654847"/>
              </p:ext>
            </p:extLst>
          </p:nvPr>
        </p:nvGraphicFramePr>
        <p:xfrm>
          <a:off x="365760" y="6168757"/>
          <a:ext cx="6169212" cy="440055"/>
        </p:xfrm>
        <a:graphic>
          <a:graphicData uri="http://schemas.openxmlformats.org/drawingml/2006/table">
            <a:tbl>
              <a:tblPr/>
              <a:tblGrid>
                <a:gridCol w="6169212">
                  <a:extLst>
                    <a:ext uri="{9D8B030D-6E8A-4147-A177-3AD203B41FA5}">
                      <a16:colId xmlns:a16="http://schemas.microsoft.com/office/drawing/2014/main" val="3133139670"/>
                    </a:ext>
                  </a:extLst>
                </a:gridCol>
              </a:tblGrid>
              <a:tr h="110067">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extLst>
                  <a:ext uri="{0D108BD9-81ED-4DB2-BD59-A6C34878D82A}">
                    <a16:rowId xmlns:a16="http://schemas.microsoft.com/office/drawing/2014/main" val="1116381457"/>
                  </a:ext>
                </a:extLst>
              </a:tr>
              <a:tr h="110067">
                <a:tc>
                  <a:txBody>
                    <a:bodyPr/>
                    <a:lstStyle/>
                    <a:p>
                      <a:pPr algn="l" fontAlgn="t"/>
                      <a:r>
                        <a:rPr lang="en-US" sz="900" b="1" i="0" u="none" strike="noStrike" dirty="0">
                          <a:solidFill>
                            <a:srgbClr val="003B70"/>
                          </a:solidFill>
                          <a:effectLst/>
                          <a:latin typeface="Arial" panose="020B0604020202020204" pitchFamily="34" charset="0"/>
                        </a:rPr>
                        <a:t>Source: NC State Center for Health Statistics, Hospitalization Discharge Data (2022)</a:t>
                      </a:r>
                    </a:p>
                  </a:txBody>
                  <a:tcPr marL="9525" marR="9525" marT="9525" marB="0">
                    <a:lnL>
                      <a:noFill/>
                    </a:lnL>
                    <a:lnR>
                      <a:noFill/>
                    </a:lnR>
                    <a:lnT>
                      <a:noFill/>
                    </a:lnT>
                    <a:lnB>
                      <a:noFill/>
                    </a:lnB>
                    <a:noFill/>
                  </a:tcPr>
                </a:tc>
                <a:extLst>
                  <a:ext uri="{0D108BD9-81ED-4DB2-BD59-A6C34878D82A}">
                    <a16:rowId xmlns:a16="http://schemas.microsoft.com/office/drawing/2014/main" val="1479366860"/>
                  </a:ext>
                </a:extLst>
              </a:tr>
              <a:tr h="110067">
                <a:tc>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extLst>
                  <a:ext uri="{0D108BD9-81ED-4DB2-BD59-A6C34878D82A}">
                    <a16:rowId xmlns:a16="http://schemas.microsoft.com/office/drawing/2014/main" val="3589083891"/>
                  </a:ext>
                </a:extLst>
              </a:tr>
            </a:tbl>
          </a:graphicData>
        </a:graphic>
      </p:graphicFrame>
      <p:sp>
        <p:nvSpPr>
          <p:cNvPr id="12" name="Text Placeholder 6">
            <a:extLst>
              <a:ext uri="{FF2B5EF4-FFF2-40B4-BE49-F238E27FC236}">
                <a16:creationId xmlns:a16="http://schemas.microsoft.com/office/drawing/2014/main" id="{3BF56AE6-871C-E100-0F6F-983C427A832A}"/>
              </a:ext>
            </a:extLst>
          </p:cNvPr>
          <p:cNvSpPr txBox="1">
            <a:spLocks/>
          </p:cNvSpPr>
          <p:nvPr/>
        </p:nvSpPr>
        <p:spPr>
          <a:xfrm>
            <a:off x="283016" y="5845574"/>
            <a:ext cx="8073990" cy="230832"/>
          </a:xfrm>
          <a:prstGeom prst="rect">
            <a:avLst/>
          </a:prstGeom>
        </p:spPr>
        <p:txBody>
          <a:bodyPr vert="horz" lIns="91440" tIns="45720" rIns="91440" bIns="45720" rtlCol="0" anchor="b">
            <a:noAutofit/>
          </a:bodyPr>
          <a:lstStyle>
            <a:lvl1pPr marL="0" indent="0" algn="l" defTabSz="514350" rtl="0" eaLnBrk="1" latinLnBrk="0" hangingPunct="1">
              <a:lnSpc>
                <a:spcPct val="100000"/>
              </a:lnSpc>
              <a:spcBef>
                <a:spcPts val="0"/>
              </a:spcBef>
              <a:buFont typeface="Arial" panose="020B0604020202020204" pitchFamily="34" charset="0"/>
              <a:buNone/>
              <a:defRPr sz="900" b="0" i="1" kern="1200" baseline="0">
                <a:solidFill>
                  <a:srgbClr val="003B70"/>
                </a:solidFill>
                <a:latin typeface="Arial" panose="020B0604020202020204" pitchFamily="34" charset="0"/>
                <a:ea typeface="Arial" panose="020B0604020202020204" pitchFamily="34" charset="0"/>
                <a:cs typeface="Arial" panose="020B0604020202020204" pitchFamily="34" charset="0"/>
              </a:defRPr>
            </a:lvl1pPr>
            <a:lvl2pPr marL="432197" indent="-175022" algn="l" defTabSz="514350" rtl="0" eaLnBrk="1" latinLnBrk="0" hangingPunct="1">
              <a:lnSpc>
                <a:spcPct val="90000"/>
              </a:lnSpc>
              <a:spcBef>
                <a:spcPts val="281"/>
              </a:spcBef>
              <a:buFont typeface="Franklin Gothic Medium" panose="020B0603020102020204" pitchFamily="34" charset="0"/>
              <a:buChar char="–"/>
              <a:defRPr sz="1800" b="1" i="0" kern="1200">
                <a:solidFill>
                  <a:srgbClr val="003B70"/>
                </a:solidFill>
                <a:latin typeface="Arial" panose="020B0604020202020204" pitchFamily="34" charset="0"/>
                <a:ea typeface="Arial" panose="020B0604020202020204" pitchFamily="34" charset="0"/>
                <a:cs typeface="Arial" panose="020B0604020202020204" pitchFamily="34" charset="0"/>
              </a:defRPr>
            </a:lvl2pPr>
            <a:lvl3pPr marL="642938" indent="-128588" algn="l" defTabSz="514350" rtl="0" eaLnBrk="1" latinLnBrk="0" hangingPunct="1">
              <a:lnSpc>
                <a:spcPct val="90000"/>
              </a:lnSpc>
              <a:spcBef>
                <a:spcPts val="281"/>
              </a:spcBef>
              <a:buFont typeface="Arial" panose="020B0604020202020204" pitchFamily="34" charset="0"/>
              <a:buChar char="•"/>
              <a:defRPr sz="1500" b="1" i="0" kern="1200">
                <a:solidFill>
                  <a:srgbClr val="003B70"/>
                </a:solidFill>
                <a:latin typeface="Arial" panose="020B0604020202020204" pitchFamily="34" charset="0"/>
                <a:ea typeface="Arial" panose="020B0604020202020204" pitchFamily="34" charset="0"/>
                <a:cs typeface="Arial" panose="020B0604020202020204" pitchFamily="34" charset="0"/>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Franklin Gothic Medium" panose="020B0603020102020204" pitchFamily="34"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US" i="0" dirty="0"/>
              <a:t>NH – non-Hispanic</a:t>
            </a:r>
          </a:p>
        </p:txBody>
      </p:sp>
      <p:sp>
        <p:nvSpPr>
          <p:cNvPr id="13" name="TextBox 12">
            <a:extLst>
              <a:ext uri="{FF2B5EF4-FFF2-40B4-BE49-F238E27FC236}">
                <a16:creationId xmlns:a16="http://schemas.microsoft.com/office/drawing/2014/main" id="{B21C49CF-EAE5-EF96-57FF-30577B3510EE}"/>
              </a:ext>
            </a:extLst>
          </p:cNvPr>
          <p:cNvSpPr txBox="1"/>
          <p:nvPr/>
        </p:nvSpPr>
        <p:spPr>
          <a:xfrm>
            <a:off x="283016" y="5991177"/>
            <a:ext cx="6643314" cy="230832"/>
          </a:xfrm>
          <a:prstGeom prst="rect">
            <a:avLst/>
          </a:prstGeom>
          <a:noFill/>
        </p:spPr>
        <p:txBody>
          <a:bodyPr wrap="square">
            <a:spAutoFit/>
          </a:bodyPr>
          <a:lstStyle/>
          <a:p>
            <a:r>
              <a:rPr lang="en-US" sz="900" dirty="0">
                <a:solidFill>
                  <a:srgbClr val="003B70"/>
                </a:solidFill>
                <a:latin typeface="Arial" panose="020B0604020202020204" pitchFamily="34" charset="0"/>
              </a:rPr>
              <a:t>S</a:t>
            </a:r>
            <a:r>
              <a:rPr lang="en-US" sz="900" b="0" i="0" u="none" strike="noStrike" dirty="0">
                <a:solidFill>
                  <a:srgbClr val="003B70"/>
                </a:solidFill>
                <a:effectLst/>
                <a:latin typeface="Arial" panose="020B0604020202020204" pitchFamily="34" charset="0"/>
              </a:rPr>
              <a:t>ex was unknown for 1(&lt;0.1%) injury hospitalizations and race/ethnicity was unknown for 246(0.1%) injury hospitalizations</a:t>
            </a:r>
            <a:r>
              <a:rPr lang="en-US" sz="900" dirty="0">
                <a:solidFill>
                  <a:srgbClr val="003B70"/>
                </a:solidFill>
              </a:rPr>
              <a:t> </a:t>
            </a:r>
          </a:p>
        </p:txBody>
      </p:sp>
      <p:graphicFrame>
        <p:nvGraphicFramePr>
          <p:cNvPr id="14" name="Chart 13">
            <a:extLst>
              <a:ext uri="{FF2B5EF4-FFF2-40B4-BE49-F238E27FC236}">
                <a16:creationId xmlns:a16="http://schemas.microsoft.com/office/drawing/2014/main" id="{00000000-0008-0000-0600-000005000000}"/>
              </a:ext>
            </a:extLst>
          </p:cNvPr>
          <p:cNvGraphicFramePr>
            <a:graphicFrameLocks/>
          </p:cNvGraphicFramePr>
          <p:nvPr>
            <p:extLst>
              <p:ext uri="{D42A27DB-BD31-4B8C-83A1-F6EECF244321}">
                <p14:modId xmlns:p14="http://schemas.microsoft.com/office/powerpoint/2010/main" val="3835381485"/>
              </p:ext>
            </p:extLst>
          </p:nvPr>
        </p:nvGraphicFramePr>
        <p:xfrm>
          <a:off x="697043" y="1926398"/>
          <a:ext cx="7545340" cy="40151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7379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85BA12-7BAC-A3A8-88BD-2652C1401652}"/>
              </a:ext>
            </a:extLst>
          </p:cNvPr>
          <p:cNvSpPr txBox="1">
            <a:spLocks/>
          </p:cNvSpPr>
          <p:nvPr/>
        </p:nvSpPr>
        <p:spPr>
          <a:xfrm>
            <a:off x="3173076" y="2611654"/>
            <a:ext cx="5815476" cy="548640"/>
          </a:xfrm>
          <a:prstGeom prst="rect">
            <a:avLst/>
          </a:prstGeom>
        </p:spPr>
        <p:txBody>
          <a:bodyPr/>
          <a:lstStyle>
            <a:lvl1pPr algn="l" defTabSz="514350" rtl="0" eaLnBrk="1" latinLnBrk="0" hangingPunct="1">
              <a:lnSpc>
                <a:spcPct val="90000"/>
              </a:lnSpc>
              <a:spcBef>
                <a:spcPct val="0"/>
              </a:spcBef>
              <a:buNone/>
              <a:defRPr sz="2400" b="1" i="0" kern="1200">
                <a:solidFill>
                  <a:srgbClr val="7CA3DD"/>
                </a:solidFill>
                <a:latin typeface="Arial" panose="020B0604020202020204" pitchFamily="34" charset="0"/>
                <a:ea typeface="Arial" panose="020B0604020202020204" pitchFamily="34" charset="0"/>
                <a:cs typeface="Arial" panose="020B0604020202020204" pitchFamily="34" charset="0"/>
              </a:defRPr>
            </a:lvl1pPr>
          </a:lstStyle>
          <a:p>
            <a:r>
              <a:rPr lang="en-US" sz="4800" dirty="0">
                <a:solidFill>
                  <a:srgbClr val="003B70"/>
                </a:solidFill>
                <a:latin typeface="+mn-lt"/>
              </a:rPr>
              <a:t>Unintentional Fall Emergency Department Visits</a:t>
            </a:r>
          </a:p>
        </p:txBody>
      </p:sp>
      <p:pic>
        <p:nvPicPr>
          <p:cNvPr id="3" name="Graphic 2" descr="Hospital">
            <a:extLst>
              <a:ext uri="{FF2B5EF4-FFF2-40B4-BE49-F238E27FC236}">
                <a16:creationId xmlns:a16="http://schemas.microsoft.com/office/drawing/2014/main" id="{9C7616B3-6300-82FC-B7AB-90E4981E4F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748" y="2184050"/>
            <a:ext cx="2624328" cy="2624328"/>
          </a:xfrm>
          <a:prstGeom prst="rect">
            <a:avLst/>
          </a:prstGeom>
        </p:spPr>
      </p:pic>
    </p:spTree>
    <p:extLst>
      <p:ext uri="{BB962C8B-B14F-4D97-AF65-F5344CB8AC3E}">
        <p14:creationId xmlns:p14="http://schemas.microsoft.com/office/powerpoint/2010/main" val="1785052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24</a:t>
            </a:fld>
            <a:endParaRPr lang="en-US" b="0" dirty="0"/>
          </a:p>
        </p:txBody>
      </p:sp>
      <p:sp>
        <p:nvSpPr>
          <p:cNvPr id="2" name="Title 1"/>
          <p:cNvSpPr>
            <a:spLocks noGrp="1"/>
          </p:cNvSpPr>
          <p:nvPr>
            <p:ph type="title"/>
          </p:nvPr>
        </p:nvSpPr>
        <p:spPr>
          <a:xfrm>
            <a:off x="365760" y="1097280"/>
            <a:ext cx="8563554" cy="548640"/>
          </a:xfrm>
        </p:spPr>
        <p:txBody>
          <a:bodyPr/>
          <a:lstStyle/>
          <a:p>
            <a:r>
              <a:rPr lang="en-US" sz="2800" dirty="0"/>
              <a:t>Unintentional fall-related ED visits remain high, but decreased       over the last five years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9" name="TextBox 8">
            <a:extLst>
              <a:ext uri="{FF2B5EF4-FFF2-40B4-BE49-F238E27FC236}">
                <a16:creationId xmlns:a16="http://schemas.microsoft.com/office/drawing/2014/main" id="{FCF50140-0301-63FB-6E22-B18244B03AD5}"/>
              </a:ext>
            </a:extLst>
          </p:cNvPr>
          <p:cNvSpPr txBox="1"/>
          <p:nvPr/>
        </p:nvSpPr>
        <p:spPr>
          <a:xfrm>
            <a:off x="2895599" y="1450142"/>
            <a:ext cx="878541" cy="523220"/>
          </a:xfrm>
          <a:prstGeom prst="rect">
            <a:avLst/>
          </a:prstGeom>
          <a:noFill/>
        </p:spPr>
        <p:txBody>
          <a:bodyPr wrap="square">
            <a:spAutoFit/>
          </a:bodyPr>
          <a:lstStyle/>
          <a:p>
            <a:r>
              <a:rPr lang="en-US" sz="2800" b="1" i="0" u="sng" strike="noStrike" dirty="0">
                <a:solidFill>
                  <a:srgbClr val="52849C"/>
                </a:solidFill>
                <a:effectLst/>
                <a:latin typeface="Arial" panose="020B0604020202020204" pitchFamily="34" charset="0"/>
              </a:rPr>
              <a:t>2%</a:t>
            </a:r>
            <a:r>
              <a:rPr lang="en-US" sz="2800" dirty="0"/>
              <a:t> </a:t>
            </a:r>
          </a:p>
        </p:txBody>
      </p:sp>
      <p:sp>
        <p:nvSpPr>
          <p:cNvPr id="10" name="Arrow: Up 9">
            <a:extLst>
              <a:ext uri="{FF2B5EF4-FFF2-40B4-BE49-F238E27FC236}">
                <a16:creationId xmlns:a16="http://schemas.microsoft.com/office/drawing/2014/main" id="{CB5E9F85-ECBB-A32A-D689-6BA7C4BFEAD2}"/>
              </a:ext>
            </a:extLst>
          </p:cNvPr>
          <p:cNvSpPr/>
          <p:nvPr/>
        </p:nvSpPr>
        <p:spPr>
          <a:xfrm rot="10800000">
            <a:off x="6952277" y="3836342"/>
            <a:ext cx="1140541" cy="1319981"/>
          </a:xfrm>
          <a:prstGeom prst="upArrow">
            <a:avLst/>
          </a:prstGeom>
          <a:solidFill>
            <a:srgbClr val="CEDD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70202968-E51E-BCF0-57F2-051421DF3859}"/>
              </a:ext>
            </a:extLst>
          </p:cNvPr>
          <p:cNvGraphicFramePr>
            <a:graphicFrameLocks noGrp="1"/>
          </p:cNvGraphicFramePr>
          <p:nvPr>
            <p:extLst>
              <p:ext uri="{D42A27DB-BD31-4B8C-83A1-F6EECF244321}">
                <p14:modId xmlns:p14="http://schemas.microsoft.com/office/powerpoint/2010/main" val="1293881063"/>
              </p:ext>
            </p:extLst>
          </p:nvPr>
        </p:nvGraphicFramePr>
        <p:xfrm>
          <a:off x="6900247" y="3928623"/>
          <a:ext cx="1244600" cy="916305"/>
        </p:xfrm>
        <a:graphic>
          <a:graphicData uri="http://schemas.openxmlformats.org/drawingml/2006/table">
            <a:tbl>
              <a:tblPr/>
              <a:tblGrid>
                <a:gridCol w="1244600">
                  <a:extLst>
                    <a:ext uri="{9D8B030D-6E8A-4147-A177-3AD203B41FA5}">
                      <a16:colId xmlns:a16="http://schemas.microsoft.com/office/drawing/2014/main" val="1447744410"/>
                    </a:ext>
                  </a:extLst>
                </a:gridCol>
              </a:tblGrid>
              <a:tr h="571500">
                <a:tc>
                  <a:txBody>
                    <a:bodyPr/>
                    <a:lstStyle/>
                    <a:p>
                      <a:pPr algn="ctr" fontAlgn="ctr"/>
                      <a:r>
                        <a:rPr lang="en-US" sz="3600" b="1" i="0" u="sng" strike="noStrike" dirty="0">
                          <a:solidFill>
                            <a:srgbClr val="52849C"/>
                          </a:solidFill>
                          <a:effectLst/>
                          <a:latin typeface="Arial" panose="020B0604020202020204" pitchFamily="34" charset="0"/>
                        </a:rPr>
                        <a:t>2%</a:t>
                      </a:r>
                    </a:p>
                  </a:txBody>
                  <a:tcPr marL="9525" marR="9525" marT="9525" marB="0" anchor="ctr">
                    <a:lnL>
                      <a:noFill/>
                    </a:lnL>
                    <a:lnR>
                      <a:noFill/>
                    </a:lnR>
                    <a:lnT>
                      <a:noFill/>
                    </a:lnT>
                    <a:lnB>
                      <a:noFill/>
                    </a:lnB>
                    <a:noFill/>
                  </a:tcPr>
                </a:tc>
                <a:extLst>
                  <a:ext uri="{0D108BD9-81ED-4DB2-BD59-A6C34878D82A}">
                    <a16:rowId xmlns:a16="http://schemas.microsoft.com/office/drawing/2014/main" val="3573060984"/>
                  </a:ext>
                </a:extLst>
              </a:tr>
              <a:tr h="228600">
                <a:tc>
                  <a:txBody>
                    <a:bodyPr/>
                    <a:lstStyle/>
                    <a:p>
                      <a:pPr algn="ctr" fontAlgn="ctr"/>
                      <a:r>
                        <a:rPr lang="en-US" sz="2200" b="1" i="0" u="none" strike="noStrike" dirty="0">
                          <a:solidFill>
                            <a:srgbClr val="568AA4"/>
                          </a:solidFill>
                          <a:effectLst/>
                          <a:latin typeface="Arial" panose="020B0604020202020204" pitchFamily="34" charset="0"/>
                        </a:rPr>
                        <a:t>decrease</a:t>
                      </a:r>
                    </a:p>
                  </a:txBody>
                  <a:tcPr marL="9525" marR="9525" marT="9525" marB="0" anchor="ctr">
                    <a:lnL>
                      <a:noFill/>
                    </a:lnL>
                    <a:lnR>
                      <a:noFill/>
                    </a:lnR>
                    <a:lnT>
                      <a:noFill/>
                    </a:lnT>
                    <a:lnB>
                      <a:noFill/>
                    </a:lnB>
                    <a:noFill/>
                  </a:tcPr>
                </a:tc>
                <a:extLst>
                  <a:ext uri="{0D108BD9-81ED-4DB2-BD59-A6C34878D82A}">
                    <a16:rowId xmlns:a16="http://schemas.microsoft.com/office/drawing/2014/main" val="2533749830"/>
                  </a:ext>
                </a:extLst>
              </a:tr>
            </a:tbl>
          </a:graphicData>
        </a:graphic>
      </p:graphicFrame>
      <p:graphicFrame>
        <p:nvGraphicFramePr>
          <p:cNvPr id="15" name="Table 14">
            <a:extLst>
              <a:ext uri="{FF2B5EF4-FFF2-40B4-BE49-F238E27FC236}">
                <a16:creationId xmlns:a16="http://schemas.microsoft.com/office/drawing/2014/main" id="{B78A5186-2912-3481-D46B-96EDF1EA3B87}"/>
              </a:ext>
            </a:extLst>
          </p:cNvPr>
          <p:cNvGraphicFramePr>
            <a:graphicFrameLocks noGrp="1"/>
          </p:cNvGraphicFramePr>
          <p:nvPr>
            <p:extLst>
              <p:ext uri="{D42A27DB-BD31-4B8C-83A1-F6EECF244321}">
                <p14:modId xmlns:p14="http://schemas.microsoft.com/office/powerpoint/2010/main" val="1937010052"/>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2018 –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(2018 </a:t>
                      </a:r>
                      <a:r>
                        <a:rPr lang="en-US" sz="900" b="0" i="0" u="none" strike="noStrike" dirty="0">
                          <a:solidFill>
                            <a:srgbClr val="003B70"/>
                          </a:solidFill>
                          <a:effectLst/>
                          <a:latin typeface="Arial" panose="020B0604020202020204" pitchFamily="34" charset="0"/>
                        </a:rPr>
                        <a:t>– </a:t>
                      </a:r>
                      <a:r>
                        <a:rPr lang="en-US" sz="900" b="1" i="0" u="none" strike="noStrike" dirty="0">
                          <a:solidFill>
                            <a:srgbClr val="003B70"/>
                          </a:solidFill>
                          <a:effectLst/>
                          <a:latin typeface="Arial" panose="020B0604020202020204" pitchFamily="34" charset="0"/>
                        </a:rPr>
                        <a:t>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16" name="Chart 15">
            <a:extLst>
              <a:ext uri="{FF2B5EF4-FFF2-40B4-BE49-F238E27FC236}">
                <a16:creationId xmlns:a16="http://schemas.microsoft.com/office/drawing/2014/main" id="{00000000-0008-0000-0300-000006000000}"/>
              </a:ext>
            </a:extLst>
          </p:cNvPr>
          <p:cNvGraphicFramePr>
            <a:graphicFrameLocks/>
          </p:cNvGraphicFramePr>
          <p:nvPr>
            <p:extLst>
              <p:ext uri="{D42A27DB-BD31-4B8C-83A1-F6EECF244321}">
                <p14:modId xmlns:p14="http://schemas.microsoft.com/office/powerpoint/2010/main" val="2096177114"/>
              </p:ext>
            </p:extLst>
          </p:nvPr>
        </p:nvGraphicFramePr>
        <p:xfrm>
          <a:off x="579554" y="2115919"/>
          <a:ext cx="7984892" cy="40249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9079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444B8E-C9C3-F5F2-C6A4-03297A671A3A}"/>
              </a:ext>
            </a:extLst>
          </p:cNvPr>
          <p:cNvSpPr/>
          <p:nvPr/>
        </p:nvSpPr>
        <p:spPr>
          <a:xfrm>
            <a:off x="7037294" y="2099244"/>
            <a:ext cx="1800359" cy="3557485"/>
          </a:xfrm>
          <a:prstGeom prst="rect">
            <a:avLst/>
          </a:prstGeom>
          <a:solidFill>
            <a:srgbClr val="D9D9D9">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lide Number Placeholder 16"/>
          <p:cNvSpPr>
            <a:spLocks noGrp="1"/>
          </p:cNvSpPr>
          <p:nvPr>
            <p:ph type="sldNum" sz="quarter" idx="14"/>
          </p:nvPr>
        </p:nvSpPr>
        <p:spPr/>
        <p:txBody>
          <a:bodyPr/>
          <a:lstStyle/>
          <a:p>
            <a:fld id="{11F27F3A-B3E9-41ED-AF8F-A365F10BB65F}" type="slidenum">
              <a:rPr lang="en-US" b="0" smtClean="0"/>
              <a:pPr/>
              <a:t>25</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b="0" dirty="0">
                <a:solidFill>
                  <a:srgbClr val="003B70"/>
                </a:solidFill>
              </a:rPr>
              <a:t>         </a:t>
            </a:r>
            <a:r>
              <a:rPr lang="en-US" sz="3200" dirty="0"/>
              <a:t>of fall-related ED visits occurred among adults 65 and older</a:t>
            </a:r>
            <a:endParaRPr lang="en-US" sz="3200" u="sng"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8" name="TextBox 7">
            <a:extLst>
              <a:ext uri="{FF2B5EF4-FFF2-40B4-BE49-F238E27FC236}">
                <a16:creationId xmlns:a16="http://schemas.microsoft.com/office/drawing/2014/main" id="{6378A1A8-62C9-80B2-C69D-37EB0B4B248F}"/>
              </a:ext>
            </a:extLst>
          </p:cNvPr>
          <p:cNvSpPr txBox="1"/>
          <p:nvPr/>
        </p:nvSpPr>
        <p:spPr>
          <a:xfrm>
            <a:off x="365760" y="999589"/>
            <a:ext cx="1120588" cy="646331"/>
          </a:xfrm>
          <a:prstGeom prst="rect">
            <a:avLst/>
          </a:prstGeom>
          <a:noFill/>
        </p:spPr>
        <p:txBody>
          <a:bodyPr wrap="square">
            <a:spAutoFit/>
          </a:bodyPr>
          <a:lstStyle/>
          <a:p>
            <a:r>
              <a:rPr lang="en-US" sz="3600" b="1" i="0" u="sng" strike="noStrike" dirty="0">
                <a:solidFill>
                  <a:srgbClr val="52849C"/>
                </a:solidFill>
                <a:effectLst/>
                <a:latin typeface="Arial" panose="020B0604020202020204" pitchFamily="34" charset="0"/>
              </a:rPr>
              <a:t>50%</a:t>
            </a:r>
            <a:r>
              <a:rPr lang="en-US" dirty="0"/>
              <a:t> </a:t>
            </a:r>
          </a:p>
        </p:txBody>
      </p:sp>
      <p:sp>
        <p:nvSpPr>
          <p:cNvPr id="12" name="TextBox 11">
            <a:extLst>
              <a:ext uri="{FF2B5EF4-FFF2-40B4-BE49-F238E27FC236}">
                <a16:creationId xmlns:a16="http://schemas.microsoft.com/office/drawing/2014/main" id="{F2F53D17-3C1F-D7C2-1B14-690E2E7695B9}"/>
              </a:ext>
            </a:extLst>
          </p:cNvPr>
          <p:cNvSpPr txBox="1"/>
          <p:nvPr/>
        </p:nvSpPr>
        <p:spPr>
          <a:xfrm>
            <a:off x="295589" y="5998513"/>
            <a:ext cx="218738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Age was unknown for 656 ED Visits</a:t>
            </a:r>
            <a:r>
              <a:rPr lang="en-US" sz="900" dirty="0">
                <a:solidFill>
                  <a:srgbClr val="003B70"/>
                </a:solidFill>
              </a:rPr>
              <a:t> </a:t>
            </a:r>
          </a:p>
        </p:txBody>
      </p:sp>
      <p:graphicFrame>
        <p:nvGraphicFramePr>
          <p:cNvPr id="13" name="Table 12">
            <a:extLst>
              <a:ext uri="{FF2B5EF4-FFF2-40B4-BE49-F238E27FC236}">
                <a16:creationId xmlns:a16="http://schemas.microsoft.com/office/drawing/2014/main" id="{EBBB30AB-4121-A43A-39BC-1048F4066DAB}"/>
              </a:ext>
            </a:extLst>
          </p:cNvPr>
          <p:cNvGraphicFramePr>
            <a:graphicFrameLocks noGrp="1"/>
          </p:cNvGraphicFramePr>
          <p:nvPr>
            <p:extLst>
              <p:ext uri="{D42A27DB-BD31-4B8C-83A1-F6EECF244321}">
                <p14:modId xmlns:p14="http://schemas.microsoft.com/office/powerpoint/2010/main" val="2888155560"/>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14" name="Chart 13">
            <a:extLst>
              <a:ext uri="{FF2B5EF4-FFF2-40B4-BE49-F238E27FC236}">
                <a16:creationId xmlns:a16="http://schemas.microsoft.com/office/drawing/2014/main" id="{00000000-0008-0000-0700-000002000000}"/>
              </a:ext>
            </a:extLst>
          </p:cNvPr>
          <p:cNvGraphicFramePr>
            <a:graphicFrameLocks/>
          </p:cNvGraphicFramePr>
          <p:nvPr>
            <p:extLst>
              <p:ext uri="{D42A27DB-BD31-4B8C-83A1-F6EECF244321}">
                <p14:modId xmlns:p14="http://schemas.microsoft.com/office/powerpoint/2010/main" val="2943372627"/>
              </p:ext>
            </p:extLst>
          </p:nvPr>
        </p:nvGraphicFramePr>
        <p:xfrm>
          <a:off x="376517" y="2099244"/>
          <a:ext cx="8461137" cy="38622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61624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Adults                        have the highest rates of fall-related ED Visits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3" name="TextBox 2">
            <a:extLst>
              <a:ext uri="{FF2B5EF4-FFF2-40B4-BE49-F238E27FC236}">
                <a16:creationId xmlns:a16="http://schemas.microsoft.com/office/drawing/2014/main" id="{9D1F84A4-CCF8-D0B8-3C42-B02B28EDD3CC}"/>
              </a:ext>
            </a:extLst>
          </p:cNvPr>
          <p:cNvSpPr txBox="1"/>
          <p:nvPr/>
        </p:nvSpPr>
        <p:spPr>
          <a:xfrm>
            <a:off x="1765375" y="1061282"/>
            <a:ext cx="2572870" cy="584775"/>
          </a:xfrm>
          <a:prstGeom prst="rect">
            <a:avLst/>
          </a:prstGeom>
          <a:noFill/>
        </p:spPr>
        <p:txBody>
          <a:bodyPr wrap="square">
            <a:spAutoFit/>
          </a:bodyPr>
          <a:lstStyle/>
          <a:p>
            <a:r>
              <a:rPr lang="en-US" sz="3200" b="1" i="0" u="none" strike="noStrike" dirty="0">
                <a:solidFill>
                  <a:srgbClr val="568AA4"/>
                </a:solidFill>
                <a:effectLst/>
                <a:latin typeface="Arial" panose="020B0604020202020204" pitchFamily="34" charset="0"/>
              </a:rPr>
              <a:t>85 and older</a:t>
            </a:r>
            <a:r>
              <a:rPr lang="en-US" dirty="0">
                <a:solidFill>
                  <a:srgbClr val="568AA4"/>
                </a:solidFill>
              </a:rPr>
              <a:t> </a:t>
            </a:r>
          </a:p>
        </p:txBody>
      </p:sp>
      <p:graphicFrame>
        <p:nvGraphicFramePr>
          <p:cNvPr id="9" name="Table 8">
            <a:extLst>
              <a:ext uri="{FF2B5EF4-FFF2-40B4-BE49-F238E27FC236}">
                <a16:creationId xmlns:a16="http://schemas.microsoft.com/office/drawing/2014/main" id="{E0D3CDAA-37CE-4D54-271A-478DA207C203}"/>
              </a:ext>
            </a:extLst>
          </p:cNvPr>
          <p:cNvGraphicFramePr>
            <a:graphicFrameLocks noGrp="1"/>
          </p:cNvGraphicFramePr>
          <p:nvPr>
            <p:extLst>
              <p:ext uri="{D42A27DB-BD31-4B8C-83A1-F6EECF244321}">
                <p14:modId xmlns:p14="http://schemas.microsoft.com/office/powerpoint/2010/main" val="163625732"/>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sp>
        <p:nvSpPr>
          <p:cNvPr id="10" name="TextBox 9">
            <a:extLst>
              <a:ext uri="{FF2B5EF4-FFF2-40B4-BE49-F238E27FC236}">
                <a16:creationId xmlns:a16="http://schemas.microsoft.com/office/drawing/2014/main" id="{ED8C6A72-BD77-E9EC-F00F-530F6835DCC6}"/>
              </a:ext>
            </a:extLst>
          </p:cNvPr>
          <p:cNvSpPr txBox="1"/>
          <p:nvPr/>
        </p:nvSpPr>
        <p:spPr>
          <a:xfrm>
            <a:off x="274102" y="5977671"/>
            <a:ext cx="2187388"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Age was unknown for 656 ED Visits</a:t>
            </a:r>
            <a:r>
              <a:rPr lang="en-US" sz="900" dirty="0">
                <a:solidFill>
                  <a:srgbClr val="003B70"/>
                </a:solidFill>
              </a:rPr>
              <a:t> </a:t>
            </a:r>
          </a:p>
        </p:txBody>
      </p:sp>
      <p:graphicFrame>
        <p:nvGraphicFramePr>
          <p:cNvPr id="11" name="Chart 10">
            <a:extLst>
              <a:ext uri="{FF2B5EF4-FFF2-40B4-BE49-F238E27FC236}">
                <a16:creationId xmlns:a16="http://schemas.microsoft.com/office/drawing/2014/main" id="{00000000-0008-0000-0700-000003000000}"/>
              </a:ext>
            </a:extLst>
          </p:cNvPr>
          <p:cNvGraphicFramePr>
            <a:graphicFrameLocks/>
          </p:cNvGraphicFramePr>
          <p:nvPr>
            <p:extLst>
              <p:ext uri="{D42A27DB-BD31-4B8C-83A1-F6EECF244321}">
                <p14:modId xmlns:p14="http://schemas.microsoft.com/office/powerpoint/2010/main" val="468785719"/>
              </p:ext>
            </p:extLst>
          </p:nvPr>
        </p:nvGraphicFramePr>
        <p:xfrm>
          <a:off x="306344" y="2088776"/>
          <a:ext cx="8563554" cy="39444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3209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27</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Most fall-related ED visits occurred among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6" name="TextBox 5">
            <a:extLst>
              <a:ext uri="{FF2B5EF4-FFF2-40B4-BE49-F238E27FC236}">
                <a16:creationId xmlns:a16="http://schemas.microsoft.com/office/drawing/2014/main" id="{A76AC931-9E1E-D9C5-5F9F-C46F4CE329B4}"/>
              </a:ext>
            </a:extLst>
          </p:cNvPr>
          <p:cNvSpPr txBox="1"/>
          <p:nvPr/>
        </p:nvSpPr>
        <p:spPr>
          <a:xfrm>
            <a:off x="365760" y="1469131"/>
            <a:ext cx="6643314" cy="584775"/>
          </a:xfrm>
          <a:prstGeom prst="rect">
            <a:avLst/>
          </a:prstGeom>
          <a:noFill/>
        </p:spPr>
        <p:txBody>
          <a:bodyPr wrap="square">
            <a:spAutoFit/>
          </a:bodyPr>
          <a:lstStyle/>
          <a:p>
            <a:r>
              <a:rPr lang="en-US" sz="3200" b="1" i="0" u="none" strike="noStrike" dirty="0">
                <a:solidFill>
                  <a:srgbClr val="568AA4"/>
                </a:solidFill>
                <a:effectLst/>
                <a:latin typeface="Arial" panose="020B0604020202020204" pitchFamily="34" charset="0"/>
              </a:rPr>
              <a:t>women and non-Hispanic Whites</a:t>
            </a:r>
            <a:r>
              <a:rPr lang="en-US" dirty="0">
                <a:solidFill>
                  <a:srgbClr val="568AA4"/>
                </a:solidFill>
              </a:rPr>
              <a:t> </a:t>
            </a:r>
          </a:p>
        </p:txBody>
      </p:sp>
      <p:sp>
        <p:nvSpPr>
          <p:cNvPr id="9" name="TextBox 8">
            <a:extLst>
              <a:ext uri="{FF2B5EF4-FFF2-40B4-BE49-F238E27FC236}">
                <a16:creationId xmlns:a16="http://schemas.microsoft.com/office/drawing/2014/main" id="{91DE55E1-A7C8-E901-6F60-5CCE099869D2}"/>
              </a:ext>
            </a:extLst>
          </p:cNvPr>
          <p:cNvSpPr txBox="1"/>
          <p:nvPr/>
        </p:nvSpPr>
        <p:spPr>
          <a:xfrm>
            <a:off x="277906" y="5990877"/>
            <a:ext cx="7603909"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NH - non-Hispanic; sex was unknown for 505(&lt;0.1%) injury ED visits and race/ethnicity was unknown for 2,731(&lt;0.1%) injury ED visits</a:t>
            </a:r>
            <a:r>
              <a:rPr lang="en-US" sz="900" dirty="0">
                <a:solidFill>
                  <a:srgbClr val="003B70"/>
                </a:solidFill>
              </a:rPr>
              <a:t> </a:t>
            </a:r>
          </a:p>
        </p:txBody>
      </p:sp>
      <p:graphicFrame>
        <p:nvGraphicFramePr>
          <p:cNvPr id="12" name="Table 11">
            <a:extLst>
              <a:ext uri="{FF2B5EF4-FFF2-40B4-BE49-F238E27FC236}">
                <a16:creationId xmlns:a16="http://schemas.microsoft.com/office/drawing/2014/main" id="{FB0360C6-5AC9-63A3-38E1-1DA43052CFC3}"/>
              </a:ext>
            </a:extLst>
          </p:cNvPr>
          <p:cNvGraphicFramePr>
            <a:graphicFrameLocks noGrp="1"/>
          </p:cNvGraphicFramePr>
          <p:nvPr>
            <p:extLst>
              <p:ext uri="{D42A27DB-BD31-4B8C-83A1-F6EECF244321}">
                <p14:modId xmlns:p14="http://schemas.microsoft.com/office/powerpoint/2010/main" val="1036034476"/>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graphicFrame>
        <p:nvGraphicFramePr>
          <p:cNvPr id="13" name="Chart 12">
            <a:extLst>
              <a:ext uri="{FF2B5EF4-FFF2-40B4-BE49-F238E27FC236}">
                <a16:creationId xmlns:a16="http://schemas.microsoft.com/office/drawing/2014/main" id="{00000000-0008-0000-0700-000004000000}"/>
              </a:ext>
            </a:extLst>
          </p:cNvPr>
          <p:cNvGraphicFramePr>
            <a:graphicFrameLocks/>
          </p:cNvGraphicFramePr>
          <p:nvPr>
            <p:extLst>
              <p:ext uri="{D42A27DB-BD31-4B8C-83A1-F6EECF244321}">
                <p14:modId xmlns:p14="http://schemas.microsoft.com/office/powerpoint/2010/main" val="2982914725"/>
              </p:ext>
            </p:extLst>
          </p:nvPr>
        </p:nvGraphicFramePr>
        <p:xfrm>
          <a:off x="489277" y="2053906"/>
          <a:ext cx="7973406" cy="40165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459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Rates of fall-related ED visits were highest among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Table 2">
            <a:extLst>
              <a:ext uri="{FF2B5EF4-FFF2-40B4-BE49-F238E27FC236}">
                <a16:creationId xmlns:a16="http://schemas.microsoft.com/office/drawing/2014/main" id="{33D58840-99C6-CB91-319A-E28DDF897154}"/>
              </a:ext>
            </a:extLst>
          </p:cNvPr>
          <p:cNvGraphicFramePr>
            <a:graphicFrameLocks noGrp="1"/>
          </p:cNvGraphicFramePr>
          <p:nvPr>
            <p:extLst>
              <p:ext uri="{D42A27DB-BD31-4B8C-83A1-F6EECF244321}">
                <p14:modId xmlns:p14="http://schemas.microsoft.com/office/powerpoint/2010/main" val="1008563701"/>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sp>
        <p:nvSpPr>
          <p:cNvPr id="9" name="TextBox 8">
            <a:extLst>
              <a:ext uri="{FF2B5EF4-FFF2-40B4-BE49-F238E27FC236}">
                <a16:creationId xmlns:a16="http://schemas.microsoft.com/office/drawing/2014/main" id="{2EF3ADB4-FCBE-739D-C46D-7C0FB4F32C83}"/>
              </a:ext>
            </a:extLst>
          </p:cNvPr>
          <p:cNvSpPr txBox="1"/>
          <p:nvPr/>
        </p:nvSpPr>
        <p:spPr>
          <a:xfrm>
            <a:off x="286871" y="5976842"/>
            <a:ext cx="7603909" cy="230832"/>
          </a:xfrm>
          <a:prstGeom prst="rect">
            <a:avLst/>
          </a:prstGeom>
          <a:noFill/>
        </p:spPr>
        <p:txBody>
          <a:bodyPr wrap="square">
            <a:spAutoFit/>
          </a:bodyPr>
          <a:lstStyle/>
          <a:p>
            <a:r>
              <a:rPr lang="en-US" sz="900" b="0" i="0" u="none" strike="noStrike" dirty="0">
                <a:solidFill>
                  <a:srgbClr val="003B70"/>
                </a:solidFill>
                <a:effectLst/>
                <a:latin typeface="Arial" panose="020B0604020202020204" pitchFamily="34" charset="0"/>
              </a:rPr>
              <a:t>NH - non-Hispanic; sex was unknown for 505(&lt;0.1%) injury ED visits and race/ethnicity was unknown for 2,731(&lt;0.1%) injury ED visits</a:t>
            </a:r>
            <a:r>
              <a:rPr lang="en-US" sz="900" dirty="0">
                <a:solidFill>
                  <a:srgbClr val="003B70"/>
                </a:solidFill>
              </a:rPr>
              <a:t> </a:t>
            </a:r>
          </a:p>
        </p:txBody>
      </p:sp>
      <p:sp>
        <p:nvSpPr>
          <p:cNvPr id="11" name="TextBox 10">
            <a:extLst>
              <a:ext uri="{FF2B5EF4-FFF2-40B4-BE49-F238E27FC236}">
                <a16:creationId xmlns:a16="http://schemas.microsoft.com/office/drawing/2014/main" id="{0D670F29-AA15-751F-1DA0-8BA1273D8343}"/>
              </a:ext>
            </a:extLst>
          </p:cNvPr>
          <p:cNvSpPr txBox="1"/>
          <p:nvPr/>
        </p:nvSpPr>
        <p:spPr>
          <a:xfrm>
            <a:off x="1783976" y="1507196"/>
            <a:ext cx="6617426" cy="584775"/>
          </a:xfrm>
          <a:prstGeom prst="rect">
            <a:avLst/>
          </a:prstGeom>
          <a:noFill/>
        </p:spPr>
        <p:txBody>
          <a:bodyPr wrap="square">
            <a:spAutoFit/>
          </a:bodyPr>
          <a:lstStyle/>
          <a:p>
            <a:r>
              <a:rPr lang="en-US" sz="3200" b="1" i="0" u="none" strike="noStrike" dirty="0">
                <a:solidFill>
                  <a:srgbClr val="568AA4"/>
                </a:solidFill>
                <a:effectLst/>
                <a:latin typeface="Arial" panose="020B0604020202020204" pitchFamily="34" charset="0"/>
              </a:rPr>
              <a:t>women and non-Hispanic Whites</a:t>
            </a:r>
            <a:r>
              <a:rPr lang="en-US" sz="3200" dirty="0">
                <a:solidFill>
                  <a:srgbClr val="568AA4"/>
                </a:solidFill>
              </a:rPr>
              <a:t> </a:t>
            </a:r>
          </a:p>
        </p:txBody>
      </p:sp>
      <p:graphicFrame>
        <p:nvGraphicFramePr>
          <p:cNvPr id="12" name="Chart 11">
            <a:extLst>
              <a:ext uri="{FF2B5EF4-FFF2-40B4-BE49-F238E27FC236}">
                <a16:creationId xmlns:a16="http://schemas.microsoft.com/office/drawing/2014/main" id="{00000000-0008-0000-0700-000005000000}"/>
              </a:ext>
            </a:extLst>
          </p:cNvPr>
          <p:cNvGraphicFramePr>
            <a:graphicFrameLocks/>
          </p:cNvGraphicFramePr>
          <p:nvPr>
            <p:extLst>
              <p:ext uri="{D42A27DB-BD31-4B8C-83A1-F6EECF244321}">
                <p14:modId xmlns:p14="http://schemas.microsoft.com/office/powerpoint/2010/main" val="3906755515"/>
              </p:ext>
            </p:extLst>
          </p:nvPr>
        </p:nvGraphicFramePr>
        <p:xfrm>
          <a:off x="941111" y="2152790"/>
          <a:ext cx="7261778" cy="3878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1786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29</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Leading diagnosis codes for fall-related</a:t>
            </a:r>
            <a:br>
              <a:rPr lang="en-US" sz="3200" dirty="0"/>
            </a:br>
            <a:r>
              <a:rPr lang="en-US" sz="3200" dirty="0"/>
              <a:t>ED Visits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9" name="Chart 8">
            <a:extLst>
              <a:ext uri="{FF2B5EF4-FFF2-40B4-BE49-F238E27FC236}">
                <a16:creationId xmlns:a16="http://schemas.microsoft.com/office/drawing/2014/main" id="{00000000-0008-0000-0700-00000B000000}"/>
              </a:ext>
            </a:extLst>
          </p:cNvPr>
          <p:cNvGraphicFramePr>
            <a:graphicFrameLocks/>
          </p:cNvGraphicFramePr>
          <p:nvPr>
            <p:extLst>
              <p:ext uri="{D42A27DB-BD31-4B8C-83A1-F6EECF244321}">
                <p14:modId xmlns:p14="http://schemas.microsoft.com/office/powerpoint/2010/main" val="3146320348"/>
              </p:ext>
            </p:extLst>
          </p:nvPr>
        </p:nvGraphicFramePr>
        <p:xfrm>
          <a:off x="294276" y="1918699"/>
          <a:ext cx="8706522" cy="41922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Table 9">
            <a:extLst>
              <a:ext uri="{FF2B5EF4-FFF2-40B4-BE49-F238E27FC236}">
                <a16:creationId xmlns:a16="http://schemas.microsoft.com/office/drawing/2014/main" id="{28BA4376-6A1A-3F19-77A9-1090F24FEA03}"/>
              </a:ext>
            </a:extLst>
          </p:cNvPr>
          <p:cNvGraphicFramePr>
            <a:graphicFrameLocks noGrp="1"/>
          </p:cNvGraphicFramePr>
          <p:nvPr>
            <p:extLst>
              <p:ext uri="{D42A27DB-BD31-4B8C-83A1-F6EECF244321}">
                <p14:modId xmlns:p14="http://schemas.microsoft.com/office/powerpoint/2010/main" val="1522310935"/>
              </p:ext>
            </p:extLst>
          </p:nvPr>
        </p:nvGraphicFramePr>
        <p:xfrm>
          <a:off x="365760" y="6163733"/>
          <a:ext cx="4610100" cy="440055"/>
        </p:xfrm>
        <a:graphic>
          <a:graphicData uri="http://schemas.openxmlformats.org/drawingml/2006/table">
            <a:tbl>
              <a:tblPr/>
              <a:tblGrid>
                <a:gridCol w="2692400">
                  <a:extLst>
                    <a:ext uri="{9D8B030D-6E8A-4147-A177-3AD203B41FA5}">
                      <a16:colId xmlns:a16="http://schemas.microsoft.com/office/drawing/2014/main" val="3855946782"/>
                    </a:ext>
                  </a:extLst>
                </a:gridCol>
                <a:gridCol w="1917700">
                  <a:extLst>
                    <a:ext uri="{9D8B030D-6E8A-4147-A177-3AD203B41FA5}">
                      <a16:colId xmlns:a16="http://schemas.microsoft.com/office/drawing/2014/main" val="2696523309"/>
                    </a:ext>
                  </a:extLst>
                </a:gridCol>
              </a:tblGrid>
              <a:tr h="123111">
                <a:tc>
                  <a:txBody>
                    <a:bodyPr/>
                    <a:lstStyle/>
                    <a:p>
                      <a:pPr algn="l" fontAlgn="t"/>
                      <a:r>
                        <a:rPr lang="en-US" sz="900" b="0" i="0" u="none" strike="noStrike" dirty="0">
                          <a:solidFill>
                            <a:srgbClr val="003B70"/>
                          </a:solidFill>
                          <a:effectLst/>
                          <a:latin typeface="Arial" panose="020B0604020202020204" pitchFamily="34" charset="0"/>
                        </a:rPr>
                        <a:t>Limited to NC Residents, 2022</a:t>
                      </a:r>
                    </a:p>
                  </a:txBody>
                  <a:tcPr marL="9525" marR="9525" marT="9525" marB="0">
                    <a:lnL>
                      <a:noFill/>
                    </a:lnL>
                    <a:lnR>
                      <a:noFill/>
                    </a:lnR>
                    <a:lnT>
                      <a:noFill/>
                    </a:lnT>
                    <a:lnB>
                      <a:noFill/>
                    </a:lnB>
                    <a:noFill/>
                  </a:tcPr>
                </a:tc>
                <a:tc>
                  <a:txBody>
                    <a:bodyPr/>
                    <a:lstStyle/>
                    <a:p>
                      <a:pPr algn="l" fontAlgn="t"/>
                      <a:endParaRPr lang="en-US" sz="900" b="0" i="0" u="none" strike="noStrike" dirty="0">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3069128829"/>
                  </a:ext>
                </a:extLst>
              </a:tr>
              <a:tr h="123111">
                <a:tc>
                  <a:txBody>
                    <a:bodyPr/>
                    <a:lstStyle/>
                    <a:p>
                      <a:pPr algn="l" fontAlgn="t"/>
                      <a:r>
                        <a:rPr lang="en-US" sz="900" b="1" i="0" u="none" strike="noStrike" dirty="0">
                          <a:solidFill>
                            <a:srgbClr val="003B70"/>
                          </a:solidFill>
                          <a:effectLst/>
                          <a:latin typeface="Arial" panose="020B0604020202020204" pitchFamily="34" charset="0"/>
                        </a:rPr>
                        <a:t>Source: NC DETECT (2022)</a:t>
                      </a:r>
                    </a:p>
                  </a:txBody>
                  <a:tcPr marL="9525" marR="9525" marT="9525" marB="0">
                    <a:lnL>
                      <a:noFill/>
                    </a:lnL>
                    <a:lnR>
                      <a:noFill/>
                    </a:lnR>
                    <a:lnT>
                      <a:noFill/>
                    </a:lnT>
                    <a:lnB>
                      <a:noFill/>
                    </a:lnB>
                    <a:noFill/>
                  </a:tcPr>
                </a:tc>
                <a:tc>
                  <a:txBody>
                    <a:bodyPr/>
                    <a:lstStyle/>
                    <a:p>
                      <a:pPr algn="l" fontAlgn="t"/>
                      <a:endParaRPr lang="en-US" sz="900" b="0" i="0" u="none" strike="noStrike">
                        <a:solidFill>
                          <a:srgbClr val="003B70"/>
                        </a:solidFill>
                        <a:effectLst/>
                        <a:latin typeface="Calibri" panose="020F0502020204030204" pitchFamily="34" charset="0"/>
                      </a:endParaRPr>
                    </a:p>
                  </a:txBody>
                  <a:tcPr marL="9525" marR="9525" marT="9525" marB="0">
                    <a:lnL>
                      <a:noFill/>
                    </a:lnL>
                    <a:lnR>
                      <a:noFill/>
                    </a:lnR>
                    <a:lnT>
                      <a:noFill/>
                    </a:lnT>
                    <a:lnB>
                      <a:noFill/>
                    </a:lnB>
                    <a:noFill/>
                  </a:tcPr>
                </a:tc>
                <a:extLst>
                  <a:ext uri="{0D108BD9-81ED-4DB2-BD59-A6C34878D82A}">
                    <a16:rowId xmlns:a16="http://schemas.microsoft.com/office/drawing/2014/main" val="624009656"/>
                  </a:ext>
                </a:extLst>
              </a:tr>
              <a:tr h="123111">
                <a:tc gridSpan="2">
                  <a:txBody>
                    <a:bodyPr/>
                    <a:lstStyle/>
                    <a:p>
                      <a:pPr algn="l" fontAlgn="t"/>
                      <a:r>
                        <a:rPr lang="en-US" sz="900" b="0" i="0" u="none" strike="noStrike" dirty="0">
                          <a:solidFill>
                            <a:srgbClr val="003B70"/>
                          </a:solidFill>
                          <a:effectLst/>
                          <a:latin typeface="Arial" panose="020B0604020202020204" pitchFamily="34" charset="0"/>
                        </a:rPr>
                        <a:t>Analysis by Injury Epidemiology and Surveillance Unit</a:t>
                      </a:r>
                    </a:p>
                  </a:txBody>
                  <a:tcPr marL="9525" marR="9525" marT="9525" marB="0">
                    <a:lnL>
                      <a:noFill/>
                    </a:lnL>
                    <a:lnR>
                      <a:noFill/>
                    </a:lnR>
                    <a:lnT>
                      <a:noFill/>
                    </a:lnT>
                    <a:lnB>
                      <a:noFill/>
                    </a:lnB>
                    <a:noFill/>
                  </a:tcPr>
                </a:tc>
                <a:tc hMerge="1">
                  <a:txBody>
                    <a:bodyPr/>
                    <a:lstStyle/>
                    <a:p>
                      <a:endParaRPr lang="en-US"/>
                    </a:p>
                  </a:txBody>
                  <a:tcPr/>
                </a:tc>
                <a:extLst>
                  <a:ext uri="{0D108BD9-81ED-4DB2-BD59-A6C34878D82A}">
                    <a16:rowId xmlns:a16="http://schemas.microsoft.com/office/drawing/2014/main" val="2636726233"/>
                  </a:ext>
                </a:extLst>
              </a:tr>
            </a:tbl>
          </a:graphicData>
        </a:graphic>
      </p:graphicFrame>
    </p:spTree>
    <p:extLst>
      <p:ext uri="{BB962C8B-B14F-4D97-AF65-F5344CB8AC3E}">
        <p14:creationId xmlns:p14="http://schemas.microsoft.com/office/powerpoint/2010/main" val="185269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65760" y="1828800"/>
            <a:ext cx="8563554" cy="4142629"/>
          </a:xfrm>
        </p:spPr>
        <p:txBody>
          <a:bodyPr/>
          <a:lstStyle/>
          <a:p>
            <a:r>
              <a:rPr lang="en-US" dirty="0"/>
              <a:t>Hospitalizations </a:t>
            </a:r>
            <a:r>
              <a:rPr lang="en-US" b="0" dirty="0"/>
              <a:t>– Among records with an ICD-10-CM injury code*, any mention of the CD-10-CM codes below (includes records resulting in death)</a:t>
            </a:r>
          </a:p>
          <a:p>
            <a:r>
              <a:rPr lang="en-US" dirty="0"/>
              <a:t>Emergency Department Visits </a:t>
            </a:r>
            <a:r>
              <a:rPr lang="en-US" b="0" dirty="0"/>
              <a:t>– Any mention of the ICD-10-CM codes below: (includes records resulting in hospitalization or death)</a:t>
            </a:r>
          </a:p>
          <a:p>
            <a:pPr marL="0" indent="0">
              <a:buNone/>
            </a:pPr>
            <a:endParaRPr lang="en-US" dirty="0"/>
          </a:p>
        </p:txBody>
      </p:sp>
      <p:sp>
        <p:nvSpPr>
          <p:cNvPr id="7" name="Text Placeholder 6"/>
          <p:cNvSpPr>
            <a:spLocks noGrp="1"/>
          </p:cNvSpPr>
          <p:nvPr>
            <p:ph type="body" sz="quarter" idx="11"/>
          </p:nvPr>
        </p:nvSpPr>
        <p:spPr>
          <a:xfrm>
            <a:off x="365760" y="6217920"/>
            <a:ext cx="8073990" cy="330200"/>
          </a:xfrm>
        </p:spPr>
        <p:txBody>
          <a:bodyPr/>
          <a:lstStyle/>
          <a:p>
            <a:r>
              <a:rPr lang="en-US" sz="1200" b="1" i="0" dirty="0"/>
              <a:t>*See technical notes document for a full list of ICD-10-CM injury diagnosis codes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3</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Technical Notes, Continued</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3" name="Table 7">
            <a:extLst>
              <a:ext uri="{FF2B5EF4-FFF2-40B4-BE49-F238E27FC236}">
                <a16:creationId xmlns:a16="http://schemas.microsoft.com/office/drawing/2014/main" id="{8D13A93D-DD29-95CF-797E-1A8251907F39}"/>
              </a:ext>
            </a:extLst>
          </p:cNvPr>
          <p:cNvGraphicFramePr>
            <a:graphicFrameLocks noGrp="1"/>
          </p:cNvGraphicFramePr>
          <p:nvPr/>
        </p:nvGraphicFramePr>
        <p:xfrm>
          <a:off x="1000388" y="3854331"/>
          <a:ext cx="7143224" cy="2271932"/>
        </p:xfrm>
        <a:graphic>
          <a:graphicData uri="http://schemas.openxmlformats.org/drawingml/2006/table">
            <a:tbl>
              <a:tblPr firstRow="1" bandRow="1">
                <a:tableStyleId>{5C22544A-7EE6-4342-B048-85BDC9FD1C3A}</a:tableStyleId>
              </a:tblPr>
              <a:tblGrid>
                <a:gridCol w="4025120">
                  <a:extLst>
                    <a:ext uri="{9D8B030D-6E8A-4147-A177-3AD203B41FA5}">
                      <a16:colId xmlns:a16="http://schemas.microsoft.com/office/drawing/2014/main" val="1754342705"/>
                    </a:ext>
                  </a:extLst>
                </a:gridCol>
                <a:gridCol w="3118104">
                  <a:extLst>
                    <a:ext uri="{9D8B030D-6E8A-4147-A177-3AD203B41FA5}">
                      <a16:colId xmlns:a16="http://schemas.microsoft.com/office/drawing/2014/main" val="2907973497"/>
                    </a:ext>
                  </a:extLst>
                </a:gridCol>
              </a:tblGrid>
              <a:tr h="0">
                <a:tc>
                  <a:txBody>
                    <a:bodyPr/>
                    <a:lstStyle/>
                    <a:p>
                      <a:pPr marL="0" algn="l" defTabSz="685800" rtl="0" eaLnBrk="1" latinLnBrk="0" hangingPunct="1"/>
                      <a:r>
                        <a:rPr lang="en-US" sz="1600" b="1" kern="1200" dirty="0">
                          <a:solidFill>
                            <a:schemeClr val="dk1"/>
                          </a:solidFill>
                          <a:latin typeface="+mn-lt"/>
                          <a:ea typeface="+mn-ea"/>
                          <a:cs typeface="+mn-cs"/>
                        </a:rPr>
                        <a:t>V00.11-V00.89 with 6th</a:t>
                      </a:r>
                    </a:p>
                    <a:p>
                      <a:pPr marL="0" algn="l" defTabSz="685800" rtl="0" eaLnBrk="1" latinLnBrk="0" hangingPunct="1"/>
                      <a:r>
                        <a:rPr lang="en-US" sz="1600" b="1" kern="1200" dirty="0">
                          <a:solidFill>
                            <a:schemeClr val="dk1"/>
                          </a:solidFill>
                          <a:latin typeface="+mn-lt"/>
                          <a:ea typeface="+mn-ea"/>
                          <a:cs typeface="+mn-cs"/>
                        </a:rPr>
                        <a:t>character=1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US" sz="1600" b="0" kern="1200" dirty="0">
                          <a:solidFill>
                            <a:schemeClr val="dk1"/>
                          </a:solidFill>
                          <a:latin typeface="+mn-lt"/>
                          <a:ea typeface="+mn-ea"/>
                          <a:cs typeface="+mn-cs"/>
                        </a:rPr>
                        <a:t>Falls related to pedestrian conveyance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46577652"/>
                  </a:ext>
                </a:extLst>
              </a:tr>
              <a:tr h="370840">
                <a:tc>
                  <a:txBody>
                    <a:bodyPr/>
                    <a:lstStyle/>
                    <a:p>
                      <a:r>
                        <a:rPr lang="en-US" sz="1600" b="1" dirty="0"/>
                        <a:t>W00-W15, W17, W19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Falls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9567985"/>
                  </a:ext>
                </a:extLst>
              </a:tr>
              <a:tr h="370840">
                <a:tc>
                  <a:txBody>
                    <a:bodyPr/>
                    <a:lstStyle/>
                    <a:p>
                      <a:r>
                        <a:rPr lang="en-US" sz="1600" b="1" dirty="0"/>
                        <a:t>W16 with 6th character=2 (Except 16.4 and 16.9 with 5th character=2)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Fall, jump, or diving into 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65210057"/>
                  </a:ext>
                </a:extLst>
              </a:tr>
              <a:tr h="37201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W18.1, W18.2, W18.3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600" dirty="0"/>
                        <a:t> Other falls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31112879"/>
                  </a:ext>
                </a:extLst>
              </a:tr>
              <a:tr h="370840">
                <a:tc gridSpan="2">
                  <a:txBody>
                    <a:bodyPr/>
                    <a:lstStyle/>
                    <a:p>
                      <a:r>
                        <a:rPr lang="en-US" sz="1400" dirty="0"/>
                        <a:t>7th character of A or missing (reflects initial encounter, active treatment)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53840668"/>
                  </a:ext>
                </a:extLst>
              </a:tr>
            </a:tbl>
          </a:graphicData>
        </a:graphic>
      </p:graphicFrame>
    </p:spTree>
    <p:extLst>
      <p:ext uri="{BB962C8B-B14F-4D97-AF65-F5344CB8AC3E}">
        <p14:creationId xmlns:p14="http://schemas.microsoft.com/office/powerpoint/2010/main" val="3459568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B2835-0E11-E047-E352-9B2CA7226F2D}"/>
              </a:ext>
            </a:extLst>
          </p:cNvPr>
          <p:cNvSpPr>
            <a:spLocks noGrp="1"/>
          </p:cNvSpPr>
          <p:nvPr>
            <p:ph type="body" sz="quarter" idx="10"/>
          </p:nvPr>
        </p:nvSpPr>
        <p:spPr>
          <a:xfrm>
            <a:off x="290456" y="2203083"/>
            <a:ext cx="8714161" cy="4142629"/>
          </a:xfrm>
        </p:spPr>
        <p:txBody>
          <a:bodyPr/>
          <a:lstStyle/>
          <a:p>
            <a:r>
              <a:rPr lang="en-US" sz="2800" b="0" dirty="0"/>
              <a:t>In 2022, unintentional fall-related injuries resulted in:</a:t>
            </a:r>
          </a:p>
          <a:p>
            <a:pPr lvl="1"/>
            <a:r>
              <a:rPr lang="en-US" sz="2400" b="0" dirty="0"/>
              <a:t>Almost              deaths</a:t>
            </a:r>
          </a:p>
          <a:p>
            <a:pPr lvl="1"/>
            <a:r>
              <a:rPr lang="en-US" sz="2400" b="0" dirty="0"/>
              <a:t>Nearly                hospitalizations</a:t>
            </a:r>
          </a:p>
          <a:p>
            <a:pPr lvl="1"/>
            <a:r>
              <a:rPr lang="en-US" sz="2400" b="0" dirty="0"/>
              <a:t>Over                    emergency department visits</a:t>
            </a:r>
          </a:p>
          <a:p>
            <a:r>
              <a:rPr lang="en-US" sz="2800" b="0" dirty="0"/>
              <a:t>Most falls occur among </a:t>
            </a:r>
            <a:r>
              <a:rPr lang="en-US" sz="2800" dirty="0"/>
              <a:t>females</a:t>
            </a:r>
            <a:r>
              <a:rPr lang="en-US" sz="2800" b="0" dirty="0"/>
              <a:t> and                   </a:t>
            </a:r>
            <a:r>
              <a:rPr lang="en-US" sz="2800" dirty="0"/>
              <a:t>Non-Hispanic whites</a:t>
            </a:r>
            <a:endParaRPr lang="en-US" sz="2800" b="0" dirty="0"/>
          </a:p>
          <a:p>
            <a:r>
              <a:rPr lang="en-US" sz="2800" b="0" dirty="0"/>
              <a:t>Rates of fall-related injuries are highest in the        </a:t>
            </a:r>
            <a:r>
              <a:rPr lang="en-US" sz="2800" dirty="0"/>
              <a:t>75-84 and 85 and older age groups </a:t>
            </a:r>
            <a:endParaRPr lang="en-US" sz="2800" b="0" dirty="0"/>
          </a:p>
        </p:txBody>
      </p:sp>
      <p:sp>
        <p:nvSpPr>
          <p:cNvPr id="4" name="Slide Number Placeholder 3">
            <a:extLst>
              <a:ext uri="{FF2B5EF4-FFF2-40B4-BE49-F238E27FC236}">
                <a16:creationId xmlns:a16="http://schemas.microsoft.com/office/drawing/2014/main" id="{593B2694-C2AF-8347-2095-F1BC0B53C8E7}"/>
              </a:ext>
            </a:extLst>
          </p:cNvPr>
          <p:cNvSpPr>
            <a:spLocks noGrp="1"/>
          </p:cNvSpPr>
          <p:nvPr>
            <p:ph type="sldNum" sz="quarter" idx="14"/>
          </p:nvPr>
        </p:nvSpPr>
        <p:spPr/>
        <p:txBody>
          <a:bodyPr/>
          <a:lstStyle/>
          <a:p>
            <a:fld id="{11F27F3A-B3E9-41ED-AF8F-A365F10BB65F}" type="slidenum">
              <a:rPr lang="en-US" smtClean="0"/>
              <a:pPr/>
              <a:t>30</a:t>
            </a:fld>
            <a:endParaRPr lang="en-US" dirty="0"/>
          </a:p>
        </p:txBody>
      </p:sp>
      <p:sp>
        <p:nvSpPr>
          <p:cNvPr id="5" name="Title 4">
            <a:extLst>
              <a:ext uri="{FF2B5EF4-FFF2-40B4-BE49-F238E27FC236}">
                <a16:creationId xmlns:a16="http://schemas.microsoft.com/office/drawing/2014/main" id="{F1815798-627D-3C90-7BCB-F0DD0AEE7B87}"/>
              </a:ext>
            </a:extLst>
          </p:cNvPr>
          <p:cNvSpPr>
            <a:spLocks noGrp="1"/>
          </p:cNvSpPr>
          <p:nvPr>
            <p:ph type="title"/>
          </p:nvPr>
        </p:nvSpPr>
        <p:spPr>
          <a:xfrm>
            <a:off x="365760" y="1097280"/>
            <a:ext cx="8563554" cy="548640"/>
          </a:xfrm>
        </p:spPr>
        <p:txBody>
          <a:bodyPr/>
          <a:lstStyle/>
          <a:p>
            <a:r>
              <a:rPr lang="en-US" sz="3200" dirty="0"/>
              <a:t>Summary of unintentional fall-related injuries in North Carolina</a:t>
            </a:r>
          </a:p>
        </p:txBody>
      </p:sp>
      <p:sp>
        <p:nvSpPr>
          <p:cNvPr id="11" name="TextBox 10">
            <a:extLst>
              <a:ext uri="{FF2B5EF4-FFF2-40B4-BE49-F238E27FC236}">
                <a16:creationId xmlns:a16="http://schemas.microsoft.com/office/drawing/2014/main" id="{EF166D2B-ECA7-4983-BB64-4F6F93A0E892}"/>
              </a:ext>
            </a:extLst>
          </p:cNvPr>
          <p:cNvSpPr txBox="1"/>
          <p:nvPr/>
        </p:nvSpPr>
        <p:spPr>
          <a:xfrm>
            <a:off x="1801906" y="2636838"/>
            <a:ext cx="1093694" cy="523220"/>
          </a:xfrm>
          <a:prstGeom prst="rect">
            <a:avLst/>
          </a:prstGeom>
          <a:noFill/>
        </p:spPr>
        <p:txBody>
          <a:bodyPr wrap="square">
            <a:spAutoFit/>
          </a:bodyPr>
          <a:lstStyle/>
          <a:p>
            <a:r>
              <a:rPr lang="en-US" sz="2800" b="1" i="0" u="none" strike="noStrike" dirty="0">
                <a:solidFill>
                  <a:srgbClr val="643275"/>
                </a:solidFill>
                <a:effectLst/>
                <a:latin typeface="Arial" panose="020B0604020202020204" pitchFamily="34" charset="0"/>
              </a:rPr>
              <a:t>2,000</a:t>
            </a:r>
            <a:r>
              <a:rPr lang="en-US" dirty="0"/>
              <a:t> </a:t>
            </a:r>
          </a:p>
        </p:txBody>
      </p:sp>
      <p:sp>
        <p:nvSpPr>
          <p:cNvPr id="12" name="TextBox 11">
            <a:extLst>
              <a:ext uri="{FF2B5EF4-FFF2-40B4-BE49-F238E27FC236}">
                <a16:creationId xmlns:a16="http://schemas.microsoft.com/office/drawing/2014/main" id="{38BC654E-12A3-4749-0D2A-74A8CC6BADB6}"/>
              </a:ext>
            </a:extLst>
          </p:cNvPr>
          <p:cNvSpPr txBox="1"/>
          <p:nvPr/>
        </p:nvSpPr>
        <p:spPr>
          <a:xfrm>
            <a:off x="1725707" y="3050573"/>
            <a:ext cx="1335741" cy="523220"/>
          </a:xfrm>
          <a:prstGeom prst="rect">
            <a:avLst/>
          </a:prstGeom>
          <a:noFill/>
        </p:spPr>
        <p:txBody>
          <a:bodyPr wrap="square">
            <a:spAutoFit/>
          </a:bodyPr>
          <a:lstStyle/>
          <a:p>
            <a:r>
              <a:rPr lang="en-US" sz="2800" b="1" i="0" u="none" strike="noStrike" dirty="0">
                <a:solidFill>
                  <a:srgbClr val="17375E"/>
                </a:solidFill>
                <a:effectLst/>
                <a:latin typeface="Arial" panose="020B0604020202020204" pitchFamily="34" charset="0"/>
              </a:rPr>
              <a:t>26,000</a:t>
            </a:r>
            <a:r>
              <a:rPr lang="en-US" dirty="0"/>
              <a:t> </a:t>
            </a:r>
          </a:p>
        </p:txBody>
      </p:sp>
      <p:sp>
        <p:nvSpPr>
          <p:cNvPr id="13" name="TextBox 12">
            <a:extLst>
              <a:ext uri="{FF2B5EF4-FFF2-40B4-BE49-F238E27FC236}">
                <a16:creationId xmlns:a16="http://schemas.microsoft.com/office/drawing/2014/main" id="{0905DD9C-750B-45C3-A4AF-E23CA297B88C}"/>
              </a:ext>
            </a:extLst>
          </p:cNvPr>
          <p:cNvSpPr txBox="1"/>
          <p:nvPr/>
        </p:nvSpPr>
        <p:spPr>
          <a:xfrm>
            <a:off x="1622613" y="3437413"/>
            <a:ext cx="1613647" cy="523220"/>
          </a:xfrm>
          <a:prstGeom prst="rect">
            <a:avLst/>
          </a:prstGeom>
          <a:noFill/>
        </p:spPr>
        <p:txBody>
          <a:bodyPr wrap="square">
            <a:spAutoFit/>
          </a:bodyPr>
          <a:lstStyle/>
          <a:p>
            <a:r>
              <a:rPr lang="en-US" sz="2800" b="1" i="0" u="none" strike="noStrike" dirty="0">
                <a:solidFill>
                  <a:srgbClr val="52849C"/>
                </a:solidFill>
                <a:effectLst/>
                <a:latin typeface="Arial" panose="020B0604020202020204" pitchFamily="34" charset="0"/>
              </a:rPr>
              <a:t>220,000</a:t>
            </a:r>
            <a:r>
              <a:rPr lang="en-US" dirty="0"/>
              <a:t> </a:t>
            </a:r>
          </a:p>
        </p:txBody>
      </p:sp>
    </p:spTree>
    <p:extLst>
      <p:ext uri="{BB962C8B-B14F-4D97-AF65-F5344CB8AC3E}">
        <p14:creationId xmlns:p14="http://schemas.microsoft.com/office/powerpoint/2010/main" val="3795202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309EF8-1470-7734-89B6-B456DC5A794E}"/>
              </a:ext>
            </a:extLst>
          </p:cNvPr>
          <p:cNvSpPr>
            <a:spLocks noGrp="1"/>
          </p:cNvSpPr>
          <p:nvPr>
            <p:ph type="sldNum" sz="quarter" idx="14"/>
          </p:nvPr>
        </p:nvSpPr>
        <p:spPr/>
        <p:txBody>
          <a:bodyPr/>
          <a:lstStyle/>
          <a:p>
            <a:fld id="{11F27F3A-B3E9-41ED-AF8F-A365F10BB65F}" type="slidenum">
              <a:rPr lang="en-US" smtClean="0"/>
              <a:pPr/>
              <a:t>31</a:t>
            </a:fld>
            <a:endParaRPr lang="en-US" dirty="0"/>
          </a:p>
        </p:txBody>
      </p:sp>
      <p:sp>
        <p:nvSpPr>
          <p:cNvPr id="6" name="Title 1">
            <a:extLst>
              <a:ext uri="{FF2B5EF4-FFF2-40B4-BE49-F238E27FC236}">
                <a16:creationId xmlns:a16="http://schemas.microsoft.com/office/drawing/2014/main" id="{D366AD7D-8405-5434-8BFC-15A30AFB8069}"/>
              </a:ext>
            </a:extLst>
          </p:cNvPr>
          <p:cNvSpPr>
            <a:spLocks noGrp="1"/>
          </p:cNvSpPr>
          <p:nvPr>
            <p:ph type="title"/>
          </p:nvPr>
        </p:nvSpPr>
        <p:spPr>
          <a:xfrm>
            <a:off x="320040" y="1097280"/>
            <a:ext cx="8621835" cy="1072055"/>
          </a:xfrm>
        </p:spPr>
        <p:txBody>
          <a:bodyPr/>
          <a:lstStyle/>
          <a:p>
            <a:r>
              <a:rPr lang="en-US" sz="3200" dirty="0">
                <a:solidFill>
                  <a:srgbClr val="4F81BD"/>
                </a:solidFill>
              </a:rPr>
              <a:t>IVPB Data Support now available! </a:t>
            </a:r>
          </a:p>
        </p:txBody>
      </p:sp>
      <p:pic>
        <p:nvPicPr>
          <p:cNvPr id="7" name="Picture 6">
            <a:extLst>
              <a:ext uri="{FF2B5EF4-FFF2-40B4-BE49-F238E27FC236}">
                <a16:creationId xmlns:a16="http://schemas.microsoft.com/office/drawing/2014/main" id="{C7ADBD5A-00DC-AB4B-1216-EC8FD4108BAE}"/>
              </a:ext>
            </a:extLst>
          </p:cNvPr>
          <p:cNvPicPr>
            <a:picLocks noChangeAspect="1"/>
          </p:cNvPicPr>
          <p:nvPr/>
        </p:nvPicPr>
        <p:blipFill>
          <a:blip r:embed="rId2"/>
          <a:stretch>
            <a:fillRect/>
          </a:stretch>
        </p:blipFill>
        <p:spPr>
          <a:xfrm>
            <a:off x="3116157" y="2756212"/>
            <a:ext cx="5398135" cy="3648633"/>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8942CFFF-1787-E39A-31C1-BFD0DCC02926}"/>
              </a:ext>
            </a:extLst>
          </p:cNvPr>
          <p:cNvSpPr txBox="1"/>
          <p:nvPr/>
        </p:nvSpPr>
        <p:spPr>
          <a:xfrm>
            <a:off x="629708" y="2756212"/>
            <a:ext cx="2347713" cy="1754326"/>
          </a:xfrm>
          <a:prstGeom prst="rect">
            <a:avLst/>
          </a:prstGeom>
          <a:noFill/>
        </p:spPr>
        <p:txBody>
          <a:bodyPr wrap="square" rtlCol="0">
            <a:spAutoFit/>
          </a:bodyPr>
          <a:lstStyle/>
          <a:p>
            <a:pPr marL="285750" indent="-285750">
              <a:buFont typeface="Arial" panose="020B0604020202020204" pitchFamily="34" charset="0"/>
              <a:buChar char="•"/>
            </a:pPr>
            <a:r>
              <a:rPr lang="en-US" b="1" dirty="0">
                <a:hlinkClick r:id="rId3"/>
              </a:rPr>
              <a:t>IVPB Data Request Policy</a:t>
            </a:r>
            <a:endParaRPr lang="en-US"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hlinkClick r:id="rId4"/>
              </a:rPr>
              <a:t>IVPB Data Support Bookings</a:t>
            </a:r>
            <a:endParaRPr lang="en-US" b="1" dirty="0"/>
          </a:p>
        </p:txBody>
      </p:sp>
      <p:pic>
        <p:nvPicPr>
          <p:cNvPr id="9" name="Picture 8">
            <a:extLst>
              <a:ext uri="{FF2B5EF4-FFF2-40B4-BE49-F238E27FC236}">
                <a16:creationId xmlns:a16="http://schemas.microsoft.com/office/drawing/2014/main" id="{F532FFE4-9205-15B5-EDEA-330C74094AD6}"/>
              </a:ext>
            </a:extLst>
          </p:cNvPr>
          <p:cNvPicPr>
            <a:picLocks noChangeAspect="1"/>
          </p:cNvPicPr>
          <p:nvPr/>
        </p:nvPicPr>
        <p:blipFill>
          <a:blip r:embed="rId5"/>
          <a:stretch>
            <a:fillRect/>
          </a:stretch>
        </p:blipFill>
        <p:spPr>
          <a:xfrm>
            <a:off x="1009362" y="4764948"/>
            <a:ext cx="1639897" cy="1639897"/>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D2F430E3-3969-9EA2-6532-6666992A8CFC}"/>
              </a:ext>
            </a:extLst>
          </p:cNvPr>
          <p:cNvSpPr txBox="1"/>
          <p:nvPr/>
        </p:nvSpPr>
        <p:spPr>
          <a:xfrm>
            <a:off x="457200" y="1645920"/>
            <a:ext cx="7801060" cy="1015663"/>
          </a:xfrm>
          <a:prstGeom prst="rect">
            <a:avLst/>
          </a:prstGeom>
          <a:noFill/>
        </p:spPr>
        <p:txBody>
          <a:bodyPr wrap="square" rtlCol="0">
            <a:spAutoFit/>
          </a:bodyPr>
          <a:lstStyle/>
          <a:p>
            <a:r>
              <a:rPr lang="en-US" sz="2000" dirty="0">
                <a:solidFill>
                  <a:srgbClr val="17375E"/>
                </a:solidFill>
              </a:rPr>
              <a:t>Book time with an IVPB epidemiologist to discuss available data products, to talk through custom data requests, or for general data questions.</a:t>
            </a:r>
          </a:p>
        </p:txBody>
      </p:sp>
    </p:spTree>
    <p:extLst>
      <p:ext uri="{BB962C8B-B14F-4D97-AF65-F5344CB8AC3E}">
        <p14:creationId xmlns:p14="http://schemas.microsoft.com/office/powerpoint/2010/main" val="25118007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88CF52BA-B21C-B768-B34F-0A33EDE889E3}"/>
              </a:ext>
            </a:extLst>
          </p:cNvPr>
          <p:cNvSpPr>
            <a:spLocks noGrp="1"/>
          </p:cNvSpPr>
          <p:nvPr>
            <p:ph type="body" sz="quarter" idx="10"/>
          </p:nvPr>
        </p:nvSpPr>
        <p:spPr>
          <a:xfrm>
            <a:off x="0" y="457199"/>
            <a:ext cx="9144000" cy="5943602"/>
          </a:xfrm>
        </p:spPr>
        <p:txBody>
          <a:bodyPr/>
          <a:lstStyle/>
          <a:p>
            <a:r>
              <a:rPr lang="en-US" sz="6400" dirty="0"/>
              <a:t>Questions?</a:t>
            </a:r>
          </a:p>
          <a:p>
            <a:endParaRPr lang="en-US" sz="3200" dirty="0"/>
          </a:p>
          <a:p>
            <a:r>
              <a:rPr lang="en-US" sz="3200" dirty="0">
                <a:solidFill>
                  <a:schemeClr val="accent6"/>
                </a:solidFill>
                <a:hlinkClick r:id="rId2">
                  <a:extLst>
                    <a:ext uri="{A12FA001-AC4F-418D-AE19-62706E023703}">
                      <ahyp:hlinkClr xmlns:ahyp="http://schemas.microsoft.com/office/drawing/2018/hyperlinkcolor" val="tx"/>
                    </a:ext>
                  </a:extLst>
                </a:hlinkClick>
              </a:rPr>
              <a:t>InjuryData@dhhs.nc.gov</a:t>
            </a:r>
            <a:endParaRPr lang="en-US" sz="3200" dirty="0">
              <a:solidFill>
                <a:schemeClr val="accent6"/>
              </a:solidFill>
            </a:endParaRPr>
          </a:p>
          <a:p>
            <a:endParaRPr lang="en-US" sz="3200" dirty="0"/>
          </a:p>
          <a:p>
            <a:r>
              <a:rPr lang="en-US" sz="3200" dirty="0"/>
              <a:t>Injury and Violence Prevention Branch</a:t>
            </a:r>
          </a:p>
          <a:p>
            <a:r>
              <a:rPr lang="en-US" sz="3200" dirty="0"/>
              <a:t>NC Division of Public Health</a:t>
            </a:r>
          </a:p>
          <a:p>
            <a:endParaRPr lang="en-US" sz="3200" dirty="0"/>
          </a:p>
          <a:p>
            <a:r>
              <a:rPr lang="en-US" sz="3200" dirty="0">
                <a:solidFill>
                  <a:schemeClr val="accent6"/>
                </a:solidFill>
                <a:hlinkClick r:id="rId3">
                  <a:extLst>
                    <a:ext uri="{A12FA001-AC4F-418D-AE19-62706E023703}">
                      <ahyp:hlinkClr xmlns:ahyp="http://schemas.microsoft.com/office/drawing/2018/hyperlinkcolor" val="tx"/>
                    </a:ext>
                  </a:extLst>
                </a:hlinkClick>
              </a:rPr>
              <a:t>www.injuryfreenc.dph.ncdhhs.gov</a:t>
            </a:r>
            <a:endParaRPr lang="en-US" sz="3200" dirty="0">
              <a:solidFill>
                <a:schemeClr val="accent6"/>
              </a:solidFill>
            </a:endParaRPr>
          </a:p>
          <a:p>
            <a:endParaRPr lang="en-US" sz="3200" dirty="0"/>
          </a:p>
        </p:txBody>
      </p:sp>
    </p:spTree>
    <p:extLst>
      <p:ext uri="{BB962C8B-B14F-4D97-AF65-F5344CB8AC3E}">
        <p14:creationId xmlns:p14="http://schemas.microsoft.com/office/powerpoint/2010/main" val="225755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sz="1200" b="1" dirty="0"/>
              <a:t>Source: </a:t>
            </a:r>
            <a:r>
              <a:rPr lang="fr-FR" sz="1200" b="1" i="0" dirty="0"/>
              <a:t>North Carolina OSBM, Standard Population </a:t>
            </a:r>
            <a:r>
              <a:rPr lang="fr-FR" sz="1200" b="1" i="0" dirty="0" err="1"/>
              <a:t>Estimates</a:t>
            </a:r>
            <a:r>
              <a:rPr lang="fr-FR" sz="1200" b="1" i="0" dirty="0"/>
              <a:t>, Vintage 2021 &amp; Population Projections, Vintage 2022</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4</a:t>
            </a:fld>
            <a:endParaRPr lang="en-US" b="0" dirty="0"/>
          </a:p>
        </p:txBody>
      </p:sp>
      <p:sp>
        <p:nvSpPr>
          <p:cNvPr id="2" name="Title 1"/>
          <p:cNvSpPr>
            <a:spLocks noGrp="1"/>
          </p:cNvSpPr>
          <p:nvPr>
            <p:ph type="title"/>
          </p:nvPr>
        </p:nvSpPr>
        <p:spPr>
          <a:xfrm>
            <a:off x="365760" y="1097280"/>
            <a:ext cx="8563554" cy="548640"/>
          </a:xfrm>
        </p:spPr>
        <p:txBody>
          <a:bodyPr/>
          <a:lstStyle/>
          <a:p>
            <a:r>
              <a:rPr lang="en-US" sz="3000" dirty="0"/>
              <a:t>The populations most at risk of falls are projected to have the fastest growth over the next 20 years</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TextBox 4">
            <a:extLst>
              <a:ext uri="{FF2B5EF4-FFF2-40B4-BE49-F238E27FC236}">
                <a16:creationId xmlns:a16="http://schemas.microsoft.com/office/drawing/2014/main" id="{1C45DE3F-8A39-FA91-5DBF-0A3C23B1ABD9}"/>
              </a:ext>
            </a:extLst>
          </p:cNvPr>
          <p:cNvSpPr txBox="1"/>
          <p:nvPr/>
        </p:nvSpPr>
        <p:spPr>
          <a:xfrm>
            <a:off x="566969" y="2464849"/>
            <a:ext cx="1643768" cy="369332"/>
          </a:xfrm>
          <a:prstGeom prst="rect">
            <a:avLst/>
          </a:prstGeom>
          <a:noFill/>
        </p:spPr>
        <p:txBody>
          <a:bodyPr wrap="square">
            <a:spAutoFit/>
          </a:bodyPr>
          <a:lstStyle/>
          <a:p>
            <a:r>
              <a:rPr lang="en-US" sz="1800" b="0" i="0" u="none" strike="noStrike">
                <a:solidFill>
                  <a:srgbClr val="17375E"/>
                </a:solidFill>
                <a:effectLst/>
                <a:latin typeface="Franklin Gothic Demi Cond" panose="020B0706030402020204" pitchFamily="34" charset="0"/>
              </a:rPr>
              <a:t>2022 Population</a:t>
            </a:r>
            <a:r>
              <a:rPr lang="en-US"/>
              <a:t> </a:t>
            </a:r>
            <a:endParaRPr lang="en-US" dirty="0"/>
          </a:p>
        </p:txBody>
      </p:sp>
      <p:sp>
        <p:nvSpPr>
          <p:cNvPr id="20" name="TextBox 19">
            <a:extLst>
              <a:ext uri="{FF2B5EF4-FFF2-40B4-BE49-F238E27FC236}">
                <a16:creationId xmlns:a16="http://schemas.microsoft.com/office/drawing/2014/main" id="{E1F7477F-F103-C2F8-287E-3AF17C8FD585}"/>
              </a:ext>
            </a:extLst>
          </p:cNvPr>
          <p:cNvSpPr txBox="1"/>
          <p:nvPr/>
        </p:nvSpPr>
        <p:spPr>
          <a:xfrm>
            <a:off x="644782" y="2879568"/>
            <a:ext cx="1488141"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N=10,705,403</a:t>
            </a:r>
            <a:r>
              <a:rPr lang="en-US" dirty="0"/>
              <a:t> </a:t>
            </a:r>
          </a:p>
        </p:txBody>
      </p:sp>
      <p:graphicFrame>
        <p:nvGraphicFramePr>
          <p:cNvPr id="21" name="Chart 20">
            <a:extLst>
              <a:ext uri="{FF2B5EF4-FFF2-40B4-BE49-F238E27FC236}">
                <a16:creationId xmlns:a16="http://schemas.microsoft.com/office/drawing/2014/main" id="{00000000-0008-0000-0100-000008000000}"/>
              </a:ext>
            </a:extLst>
          </p:cNvPr>
          <p:cNvGraphicFramePr>
            <a:graphicFrameLocks/>
          </p:cNvGraphicFramePr>
          <p:nvPr>
            <p:extLst>
              <p:ext uri="{D42A27DB-BD31-4B8C-83A1-F6EECF244321}">
                <p14:modId xmlns:p14="http://schemas.microsoft.com/office/powerpoint/2010/main" val="3044177768"/>
              </p:ext>
            </p:extLst>
          </p:nvPr>
        </p:nvGraphicFramePr>
        <p:xfrm>
          <a:off x="365760" y="3117404"/>
          <a:ext cx="2255022" cy="3106074"/>
        </p:xfrm>
        <a:graphic>
          <a:graphicData uri="http://schemas.openxmlformats.org/drawingml/2006/chart">
            <c:chart xmlns:c="http://schemas.openxmlformats.org/drawingml/2006/chart" xmlns:r="http://schemas.openxmlformats.org/officeDocument/2006/relationships" r:id="rId3"/>
          </a:graphicData>
        </a:graphic>
      </p:graphicFrame>
      <p:sp>
        <p:nvSpPr>
          <p:cNvPr id="23" name="TextBox 22">
            <a:extLst>
              <a:ext uri="{FF2B5EF4-FFF2-40B4-BE49-F238E27FC236}">
                <a16:creationId xmlns:a16="http://schemas.microsoft.com/office/drawing/2014/main" id="{A23274C2-61F3-7DF6-24AE-B49D0D27D37A}"/>
              </a:ext>
            </a:extLst>
          </p:cNvPr>
          <p:cNvSpPr txBox="1"/>
          <p:nvPr/>
        </p:nvSpPr>
        <p:spPr>
          <a:xfrm>
            <a:off x="2562133" y="2468442"/>
            <a:ext cx="1658471" cy="369332"/>
          </a:xfrm>
          <a:prstGeom prst="rect">
            <a:avLst/>
          </a:prstGeom>
          <a:noFill/>
        </p:spPr>
        <p:txBody>
          <a:bodyPr wrap="square">
            <a:spAutoFit/>
          </a:bodyPr>
          <a:lstStyle/>
          <a:p>
            <a:r>
              <a:rPr lang="en-US" sz="1800" b="0" i="0" u="none" strike="noStrike" dirty="0">
                <a:solidFill>
                  <a:srgbClr val="808080"/>
                </a:solidFill>
                <a:effectLst/>
                <a:latin typeface="Franklin Gothic Demi Cond" panose="020B0706030402020204" pitchFamily="34" charset="0"/>
              </a:rPr>
              <a:t>2042 Population</a:t>
            </a:r>
            <a:r>
              <a:rPr lang="en-US" dirty="0"/>
              <a:t> </a:t>
            </a:r>
          </a:p>
        </p:txBody>
      </p:sp>
      <p:sp>
        <p:nvSpPr>
          <p:cNvPr id="25" name="TextBox 24">
            <a:extLst>
              <a:ext uri="{FF2B5EF4-FFF2-40B4-BE49-F238E27FC236}">
                <a16:creationId xmlns:a16="http://schemas.microsoft.com/office/drawing/2014/main" id="{A591B303-66CA-FFB2-243A-130540CB7AE1}"/>
              </a:ext>
            </a:extLst>
          </p:cNvPr>
          <p:cNvSpPr txBox="1"/>
          <p:nvPr/>
        </p:nvSpPr>
        <p:spPr>
          <a:xfrm>
            <a:off x="2636009" y="2877258"/>
            <a:ext cx="1515035"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N=13,242,528</a:t>
            </a:r>
            <a:r>
              <a:rPr lang="en-US" dirty="0"/>
              <a:t> </a:t>
            </a:r>
          </a:p>
        </p:txBody>
      </p:sp>
      <p:graphicFrame>
        <p:nvGraphicFramePr>
          <p:cNvPr id="26" name="Chart 25">
            <a:extLst>
              <a:ext uri="{FF2B5EF4-FFF2-40B4-BE49-F238E27FC236}">
                <a16:creationId xmlns:a16="http://schemas.microsoft.com/office/drawing/2014/main" id="{00000000-0008-0000-0100-00000B000000}"/>
              </a:ext>
            </a:extLst>
          </p:cNvPr>
          <p:cNvGraphicFramePr>
            <a:graphicFrameLocks/>
          </p:cNvGraphicFramePr>
          <p:nvPr>
            <p:extLst>
              <p:ext uri="{D42A27DB-BD31-4B8C-83A1-F6EECF244321}">
                <p14:modId xmlns:p14="http://schemas.microsoft.com/office/powerpoint/2010/main" val="2063309203"/>
              </p:ext>
            </p:extLst>
          </p:nvPr>
        </p:nvGraphicFramePr>
        <p:xfrm>
          <a:off x="2286000" y="3183165"/>
          <a:ext cx="2255022" cy="3004855"/>
        </p:xfrm>
        <a:graphic>
          <a:graphicData uri="http://schemas.openxmlformats.org/drawingml/2006/chart">
            <c:chart xmlns:c="http://schemas.openxmlformats.org/drawingml/2006/chart" xmlns:r="http://schemas.openxmlformats.org/officeDocument/2006/relationships" r:id="rId4"/>
          </a:graphicData>
        </a:graphic>
      </p:graphicFrame>
      <p:sp>
        <p:nvSpPr>
          <p:cNvPr id="28" name="TextBox 27">
            <a:extLst>
              <a:ext uri="{FF2B5EF4-FFF2-40B4-BE49-F238E27FC236}">
                <a16:creationId xmlns:a16="http://schemas.microsoft.com/office/drawing/2014/main" id="{22E1E56A-79C3-13D3-045C-1670E5FFDDE7}"/>
              </a:ext>
            </a:extLst>
          </p:cNvPr>
          <p:cNvSpPr txBox="1"/>
          <p:nvPr/>
        </p:nvSpPr>
        <p:spPr>
          <a:xfrm>
            <a:off x="4643718" y="2474548"/>
            <a:ext cx="2626659" cy="369332"/>
          </a:xfrm>
          <a:prstGeom prst="rect">
            <a:avLst/>
          </a:prstGeom>
          <a:noFill/>
        </p:spPr>
        <p:txBody>
          <a:bodyPr wrap="square">
            <a:spAutoFit/>
          </a:bodyPr>
          <a:lstStyle/>
          <a:p>
            <a:r>
              <a:rPr lang="en-US" sz="1800" b="0" i="0" u="none" strike="noStrike" dirty="0">
                <a:solidFill>
                  <a:srgbClr val="7F9E3F"/>
                </a:solidFill>
                <a:effectLst/>
                <a:latin typeface="Franklin Gothic Demi Cond" panose="020B0706030402020204" pitchFamily="34" charset="0"/>
              </a:rPr>
              <a:t>Percent Change 2022-2042</a:t>
            </a:r>
            <a:r>
              <a:rPr lang="en-US" dirty="0"/>
              <a:t> </a:t>
            </a:r>
          </a:p>
        </p:txBody>
      </p:sp>
      <p:sp>
        <p:nvSpPr>
          <p:cNvPr id="30" name="TextBox 29">
            <a:extLst>
              <a:ext uri="{FF2B5EF4-FFF2-40B4-BE49-F238E27FC236}">
                <a16:creationId xmlns:a16="http://schemas.microsoft.com/office/drawing/2014/main" id="{2713B539-30D5-895B-A383-1EEF2680D44F}"/>
              </a:ext>
            </a:extLst>
          </p:cNvPr>
          <p:cNvSpPr txBox="1"/>
          <p:nvPr/>
        </p:nvSpPr>
        <p:spPr>
          <a:xfrm>
            <a:off x="4834217" y="2873780"/>
            <a:ext cx="2245660" cy="369332"/>
          </a:xfrm>
          <a:prstGeom prst="rect">
            <a:avLst/>
          </a:prstGeom>
          <a:noFill/>
        </p:spPr>
        <p:txBody>
          <a:bodyPr wrap="square">
            <a:spAutoFit/>
          </a:bodyPr>
          <a:lstStyle/>
          <a:p>
            <a:r>
              <a:rPr lang="en-US" sz="1800" b="0" i="0" u="none" strike="noStrike" dirty="0">
                <a:solidFill>
                  <a:srgbClr val="000000"/>
                </a:solidFill>
                <a:effectLst/>
                <a:latin typeface="Franklin Gothic Demi Cond" panose="020B0706030402020204" pitchFamily="34" charset="0"/>
              </a:rPr>
              <a:t>Overall increase of 24%</a:t>
            </a:r>
            <a:r>
              <a:rPr lang="en-US" dirty="0"/>
              <a:t> </a:t>
            </a:r>
          </a:p>
        </p:txBody>
      </p:sp>
      <p:graphicFrame>
        <p:nvGraphicFramePr>
          <p:cNvPr id="31" name="Chart 30">
            <a:extLst>
              <a:ext uri="{FF2B5EF4-FFF2-40B4-BE49-F238E27FC236}">
                <a16:creationId xmlns:a16="http://schemas.microsoft.com/office/drawing/2014/main" id="{00000000-0008-0000-0100-00000C000000}"/>
              </a:ext>
            </a:extLst>
          </p:cNvPr>
          <p:cNvGraphicFramePr>
            <a:graphicFrameLocks/>
          </p:cNvGraphicFramePr>
          <p:nvPr>
            <p:extLst>
              <p:ext uri="{D42A27DB-BD31-4B8C-83A1-F6EECF244321}">
                <p14:modId xmlns:p14="http://schemas.microsoft.com/office/powerpoint/2010/main" val="1509149008"/>
              </p:ext>
            </p:extLst>
          </p:nvPr>
        </p:nvGraphicFramePr>
        <p:xfrm>
          <a:off x="4220604" y="3110322"/>
          <a:ext cx="4358019" cy="310607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79793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7920"/>
            <a:ext cx="8073990" cy="330200"/>
          </a:xfrm>
        </p:spPr>
        <p:txBody>
          <a:bodyPr/>
          <a:lstStyle/>
          <a:p>
            <a:r>
              <a:rPr lang="en-US" sz="1200" b="1" i="0" dirty="0"/>
              <a:t>*Non-Hispanic</a:t>
            </a:r>
          </a:p>
          <a:p>
            <a:r>
              <a:rPr lang="en-US" sz="1200" b="1" i="0" dirty="0"/>
              <a:t>Source: National Center for Health Statistics, 2022; ages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5</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Most older adults in NC are non-Hispanic White</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5" name="Chart 4">
            <a:extLst>
              <a:ext uri="{FF2B5EF4-FFF2-40B4-BE49-F238E27FC236}">
                <a16:creationId xmlns:a16="http://schemas.microsoft.com/office/drawing/2014/main" id="{00000000-0008-0000-0100-00000D000000}"/>
              </a:ext>
            </a:extLst>
          </p:cNvPr>
          <p:cNvGraphicFramePr>
            <a:graphicFrameLocks/>
          </p:cNvGraphicFramePr>
          <p:nvPr>
            <p:extLst>
              <p:ext uri="{D42A27DB-BD31-4B8C-83A1-F6EECF244321}">
                <p14:modId xmlns:p14="http://schemas.microsoft.com/office/powerpoint/2010/main" val="3502082826"/>
              </p:ext>
            </p:extLst>
          </p:nvPr>
        </p:nvGraphicFramePr>
        <p:xfrm>
          <a:off x="1293509" y="2073923"/>
          <a:ext cx="6556982" cy="40883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7190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210239"/>
            <a:ext cx="8073990" cy="330200"/>
          </a:xfrm>
        </p:spPr>
        <p:txBody>
          <a:bodyPr/>
          <a:lstStyle/>
          <a:p>
            <a:r>
              <a:rPr lang="en-US" sz="1200" b="1" i="0" dirty="0"/>
              <a:t>Source: American Community Survey, 2022 5-year estimates. Table S0103: Population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6</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Demographic characteristics among older adults in North Carolina</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sp>
        <p:nvSpPr>
          <p:cNvPr id="5" name="Rectangle: Rounded Corners 4">
            <a:extLst>
              <a:ext uri="{FF2B5EF4-FFF2-40B4-BE49-F238E27FC236}">
                <a16:creationId xmlns:a16="http://schemas.microsoft.com/office/drawing/2014/main" id="{2E4C9178-3BA9-2C57-74B5-92AAEC010A54}"/>
              </a:ext>
            </a:extLst>
          </p:cNvPr>
          <p:cNvSpPr/>
          <p:nvPr/>
        </p:nvSpPr>
        <p:spPr>
          <a:xfrm>
            <a:off x="6806347" y="2302088"/>
            <a:ext cx="1838325" cy="2599456"/>
          </a:xfrm>
          <a:prstGeom prst="roundRect">
            <a:avLst/>
          </a:prstGeom>
          <a:noFill/>
          <a:ln w="57150">
            <a:solidFill>
              <a:srgbClr val="5284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9B13C3A-76C7-C9D0-415C-42F0884197D8}"/>
              </a:ext>
            </a:extLst>
          </p:cNvPr>
          <p:cNvSpPr txBox="1"/>
          <p:nvPr/>
        </p:nvSpPr>
        <p:spPr>
          <a:xfrm>
            <a:off x="6900131" y="3150542"/>
            <a:ext cx="1986664" cy="1631216"/>
          </a:xfrm>
          <a:prstGeom prst="rect">
            <a:avLst/>
          </a:prstGeom>
          <a:noFill/>
        </p:spPr>
        <p:txBody>
          <a:bodyPr wrap="square" rtlCol="0">
            <a:spAutoFit/>
          </a:bodyPr>
          <a:lstStyle/>
          <a:p>
            <a:r>
              <a:rPr lang="en-US" sz="2000" dirty="0">
                <a:latin typeface="Franklin Gothic Demi Cond" panose="020B0706030402020204" pitchFamily="34" charset="0"/>
              </a:rPr>
              <a:t>of housing units with people 65 and older are </a:t>
            </a:r>
            <a:r>
              <a:rPr lang="en-US" sz="2000" dirty="0">
                <a:solidFill>
                  <a:srgbClr val="52849C"/>
                </a:solidFill>
                <a:latin typeface="Franklin Gothic Demi Cond" panose="020B0706030402020204" pitchFamily="34" charset="0"/>
              </a:rPr>
              <a:t>single person households</a:t>
            </a:r>
          </a:p>
        </p:txBody>
      </p:sp>
      <p:sp>
        <p:nvSpPr>
          <p:cNvPr id="30" name="TextBox 29">
            <a:extLst>
              <a:ext uri="{FF2B5EF4-FFF2-40B4-BE49-F238E27FC236}">
                <a16:creationId xmlns:a16="http://schemas.microsoft.com/office/drawing/2014/main" id="{2BF55583-A0BC-F576-50F8-6B8EB6E188F7}"/>
              </a:ext>
            </a:extLst>
          </p:cNvPr>
          <p:cNvSpPr txBox="1"/>
          <p:nvPr/>
        </p:nvSpPr>
        <p:spPr>
          <a:xfrm>
            <a:off x="6832173" y="2237149"/>
            <a:ext cx="1786672" cy="1200329"/>
          </a:xfrm>
          <a:prstGeom prst="rect">
            <a:avLst/>
          </a:prstGeom>
          <a:noFill/>
        </p:spPr>
        <p:txBody>
          <a:bodyPr wrap="square">
            <a:spAutoFit/>
          </a:bodyPr>
          <a:lstStyle/>
          <a:p>
            <a:r>
              <a:rPr lang="en-US" sz="7200" b="0" i="0" u="none" strike="noStrike" dirty="0">
                <a:solidFill>
                  <a:srgbClr val="52849C"/>
                </a:solidFill>
                <a:effectLst/>
                <a:latin typeface="Franklin Gothic Demi Cond" panose="020B0706030402020204" pitchFamily="34" charset="0"/>
              </a:rPr>
              <a:t>43%</a:t>
            </a:r>
            <a:r>
              <a:rPr lang="en-US" sz="7200" dirty="0"/>
              <a:t> </a:t>
            </a:r>
          </a:p>
        </p:txBody>
      </p:sp>
      <p:graphicFrame>
        <p:nvGraphicFramePr>
          <p:cNvPr id="31" name="Chart 30">
            <a:extLst>
              <a:ext uri="{FF2B5EF4-FFF2-40B4-BE49-F238E27FC236}">
                <a16:creationId xmlns:a16="http://schemas.microsoft.com/office/drawing/2014/main" id="{9DDD43ED-419C-494D-BDE4-6A2ADCA0F6FB}"/>
              </a:ext>
            </a:extLst>
          </p:cNvPr>
          <p:cNvGraphicFramePr>
            <a:graphicFrameLocks/>
          </p:cNvGraphicFramePr>
          <p:nvPr>
            <p:extLst>
              <p:ext uri="{D42A27DB-BD31-4B8C-83A1-F6EECF244321}">
                <p14:modId xmlns:p14="http://schemas.microsoft.com/office/powerpoint/2010/main" val="1983122135"/>
              </p:ext>
            </p:extLst>
          </p:nvPr>
        </p:nvGraphicFramePr>
        <p:xfrm>
          <a:off x="219076" y="1885890"/>
          <a:ext cx="8086725" cy="43243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934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65760" y="6170405"/>
            <a:ext cx="8073990" cy="330200"/>
          </a:xfrm>
        </p:spPr>
        <p:txBody>
          <a:bodyPr/>
          <a:lstStyle/>
          <a:p>
            <a:r>
              <a:rPr lang="en-US" sz="1200" b="1" i="0" dirty="0"/>
              <a:t>Source: American Community Survey, 2022 5-year estimates. Table S1810: Population 65 and older</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7</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One in five older adults in NC reports </a:t>
            </a:r>
            <a:r>
              <a:rPr lang="en-US" sz="3200" dirty="0">
                <a:solidFill>
                  <a:srgbClr val="003B70"/>
                </a:solidFill>
              </a:rPr>
              <a:t>trouble walking</a:t>
            </a: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5" name="Chart 4">
            <a:extLst>
              <a:ext uri="{FF2B5EF4-FFF2-40B4-BE49-F238E27FC236}">
                <a16:creationId xmlns:a16="http://schemas.microsoft.com/office/drawing/2014/main" id="{6FA57E94-1781-4B0C-A9AB-05066B3736A5}"/>
              </a:ext>
            </a:extLst>
          </p:cNvPr>
          <p:cNvGraphicFramePr>
            <a:graphicFrameLocks/>
          </p:cNvGraphicFramePr>
          <p:nvPr>
            <p:extLst>
              <p:ext uri="{D42A27DB-BD31-4B8C-83A1-F6EECF244321}">
                <p14:modId xmlns:p14="http://schemas.microsoft.com/office/powerpoint/2010/main" val="215786624"/>
              </p:ext>
            </p:extLst>
          </p:nvPr>
        </p:nvGraphicFramePr>
        <p:xfrm>
          <a:off x="364045" y="2309051"/>
          <a:ext cx="841591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7984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374724" y="6212635"/>
            <a:ext cx="8330005" cy="330200"/>
          </a:xfrm>
        </p:spPr>
        <p:txBody>
          <a:bodyPr/>
          <a:lstStyle/>
          <a:p>
            <a:r>
              <a:rPr lang="en-US" sz="1200" b="1" i="0" dirty="0"/>
              <a:t>Source: NC State Center of Health Statistics, 2022 Behavioral Risk Factor Surveillance System (BRFSS) </a:t>
            </a:r>
          </a:p>
          <a:p>
            <a:r>
              <a:rPr lang="en-US" sz="1200" b="1" i="0" dirty="0"/>
              <a:t>Survey Results</a:t>
            </a:r>
          </a:p>
        </p:txBody>
      </p:sp>
      <p:sp>
        <p:nvSpPr>
          <p:cNvPr id="17" name="Slide Number Placeholder 16"/>
          <p:cNvSpPr>
            <a:spLocks noGrp="1"/>
          </p:cNvSpPr>
          <p:nvPr>
            <p:ph type="sldNum" sz="quarter" idx="14"/>
          </p:nvPr>
        </p:nvSpPr>
        <p:spPr/>
        <p:txBody>
          <a:bodyPr/>
          <a:lstStyle/>
          <a:p>
            <a:fld id="{11F27F3A-B3E9-41ED-AF8F-A365F10BB65F}" type="slidenum">
              <a:rPr lang="en-US" b="0" smtClean="0"/>
              <a:pPr/>
              <a:t>8</a:t>
            </a:fld>
            <a:endParaRPr lang="en-US" b="0" dirty="0"/>
          </a:p>
        </p:txBody>
      </p:sp>
      <p:sp>
        <p:nvSpPr>
          <p:cNvPr id="2" name="Title 1"/>
          <p:cNvSpPr>
            <a:spLocks noGrp="1"/>
          </p:cNvSpPr>
          <p:nvPr>
            <p:ph type="title"/>
          </p:nvPr>
        </p:nvSpPr>
        <p:spPr>
          <a:xfrm>
            <a:off x="365760" y="1097280"/>
            <a:ext cx="8563554" cy="548640"/>
          </a:xfrm>
        </p:spPr>
        <p:txBody>
          <a:bodyPr/>
          <a:lstStyle/>
          <a:p>
            <a:r>
              <a:rPr lang="en-US" sz="3200" dirty="0"/>
              <a:t>Around 40% of older adults in NC have </a:t>
            </a:r>
            <a:br>
              <a:rPr lang="en-US" sz="3200" dirty="0"/>
            </a:br>
            <a:r>
              <a:rPr lang="en-US" sz="3200" dirty="0"/>
              <a:t>one or more chronic diseases							</a:t>
            </a:r>
            <a:br>
              <a:rPr lang="en-US" sz="3200" dirty="0"/>
            </a:br>
            <a:endParaRPr lang="en-US" sz="3200" dirty="0"/>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9" name="Chart 8">
            <a:extLst>
              <a:ext uri="{FF2B5EF4-FFF2-40B4-BE49-F238E27FC236}">
                <a16:creationId xmlns:a16="http://schemas.microsoft.com/office/drawing/2014/main" id="{036BE448-53CD-485C-9E37-58608D52E54B}"/>
              </a:ext>
            </a:extLst>
          </p:cNvPr>
          <p:cNvGraphicFramePr>
            <a:graphicFrameLocks/>
          </p:cNvGraphicFramePr>
          <p:nvPr>
            <p:extLst>
              <p:ext uri="{D42A27DB-BD31-4B8C-83A1-F6EECF244321}">
                <p14:modId xmlns:p14="http://schemas.microsoft.com/office/powerpoint/2010/main" val="372417704"/>
              </p:ext>
            </p:extLst>
          </p:nvPr>
        </p:nvGraphicFramePr>
        <p:xfrm>
          <a:off x="439271" y="2098024"/>
          <a:ext cx="7866530" cy="40536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377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16"/>
          <p:cNvSpPr>
            <a:spLocks noGrp="1"/>
          </p:cNvSpPr>
          <p:nvPr>
            <p:ph type="sldNum" sz="quarter" idx="14"/>
          </p:nvPr>
        </p:nvSpPr>
        <p:spPr/>
        <p:txBody>
          <a:bodyPr/>
          <a:lstStyle/>
          <a:p>
            <a:fld id="{11F27F3A-B3E9-41ED-AF8F-A365F10BB65F}" type="slidenum">
              <a:rPr lang="en-US" b="0" smtClean="0"/>
              <a:pPr/>
              <a:t>9</a:t>
            </a:fld>
            <a:endParaRPr lang="en-US" b="0" dirty="0"/>
          </a:p>
        </p:txBody>
      </p:sp>
      <p:sp>
        <p:nvSpPr>
          <p:cNvPr id="2" name="Title 1"/>
          <p:cNvSpPr>
            <a:spLocks noGrp="1"/>
          </p:cNvSpPr>
          <p:nvPr>
            <p:ph type="title"/>
          </p:nvPr>
        </p:nvSpPr>
        <p:spPr>
          <a:xfrm>
            <a:off x="365760" y="1097280"/>
            <a:ext cx="8563554" cy="548640"/>
          </a:xfrm>
        </p:spPr>
        <p:txBody>
          <a:bodyPr/>
          <a:lstStyle/>
          <a:p>
            <a:r>
              <a:rPr lang="en-US" sz="2600" dirty="0"/>
              <a:t>Proportion of demographic groups reporting </a:t>
            </a:r>
            <a:r>
              <a:rPr lang="en-US" sz="2600" u="sng" dirty="0"/>
              <a:t>two or more falls in the last 12 months</a:t>
            </a:r>
            <a:r>
              <a:rPr lang="en-US" sz="2600" dirty="0"/>
              <a:t>, 2020 BRFSS</a:t>
            </a:r>
            <a:endParaRPr lang="en-US" sz="2600" dirty="0">
              <a:solidFill>
                <a:srgbClr val="003B70"/>
              </a:solidFill>
            </a:endParaRPr>
          </a:p>
        </p:txBody>
      </p:sp>
      <p:sp>
        <p:nvSpPr>
          <p:cNvPr id="4" name="TextBox 3">
            <a:extLst>
              <a:ext uri="{FF2B5EF4-FFF2-40B4-BE49-F238E27FC236}">
                <a16:creationId xmlns:a16="http://schemas.microsoft.com/office/drawing/2014/main" id="{CEED09B7-7515-6288-D50F-933507A62F33}"/>
              </a:ext>
            </a:extLst>
          </p:cNvPr>
          <p:cNvSpPr txBox="1"/>
          <p:nvPr/>
        </p:nvSpPr>
        <p:spPr>
          <a:xfrm>
            <a:off x="2286000" y="3261540"/>
            <a:ext cx="4572000" cy="369332"/>
          </a:xfrm>
          <a:prstGeom prst="rect">
            <a:avLst/>
          </a:prstGeom>
          <a:noFill/>
        </p:spPr>
        <p:txBody>
          <a:bodyPr wrap="square">
            <a:spAutoFit/>
          </a:bodyPr>
          <a:lstStyle/>
          <a:p>
            <a:endParaRPr lang="en-US" dirty="0"/>
          </a:p>
        </p:txBody>
      </p:sp>
      <p:graphicFrame>
        <p:nvGraphicFramePr>
          <p:cNvPr id="6" name="Chart 5">
            <a:extLst>
              <a:ext uri="{FF2B5EF4-FFF2-40B4-BE49-F238E27FC236}">
                <a16:creationId xmlns:a16="http://schemas.microsoft.com/office/drawing/2014/main" id="{CDF9A58D-4F94-4560-A120-DB9CB6D2EF70}"/>
              </a:ext>
            </a:extLst>
          </p:cNvPr>
          <p:cNvGraphicFramePr>
            <a:graphicFrameLocks/>
          </p:cNvGraphicFramePr>
          <p:nvPr>
            <p:extLst>
              <p:ext uri="{D42A27DB-BD31-4B8C-83A1-F6EECF244321}">
                <p14:modId xmlns:p14="http://schemas.microsoft.com/office/powerpoint/2010/main" val="3303326636"/>
              </p:ext>
            </p:extLst>
          </p:nvPr>
        </p:nvGraphicFramePr>
        <p:xfrm>
          <a:off x="518672" y="2206161"/>
          <a:ext cx="3948193" cy="39169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0D546766-DC6F-47AC-A41C-E3265099B325}"/>
              </a:ext>
            </a:extLst>
          </p:cNvPr>
          <p:cNvGraphicFramePr>
            <a:graphicFrameLocks/>
          </p:cNvGraphicFramePr>
          <p:nvPr>
            <p:extLst>
              <p:ext uri="{D42A27DB-BD31-4B8C-83A1-F6EECF244321}">
                <p14:modId xmlns:p14="http://schemas.microsoft.com/office/powerpoint/2010/main" val="3685925506"/>
              </p:ext>
            </p:extLst>
          </p:nvPr>
        </p:nvGraphicFramePr>
        <p:xfrm>
          <a:off x="5002303" y="2206161"/>
          <a:ext cx="3461657" cy="4084655"/>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6A7A4451-AB60-B44A-64D5-1861EB315BDA}"/>
              </a:ext>
            </a:extLst>
          </p:cNvPr>
          <p:cNvSpPr txBox="1"/>
          <p:nvPr/>
        </p:nvSpPr>
        <p:spPr>
          <a:xfrm>
            <a:off x="1981781" y="1888675"/>
            <a:ext cx="1344706" cy="369332"/>
          </a:xfrm>
          <a:prstGeom prst="rect">
            <a:avLst/>
          </a:prstGeom>
          <a:noFill/>
        </p:spPr>
        <p:txBody>
          <a:bodyPr wrap="square">
            <a:spAutoFit/>
          </a:bodyPr>
          <a:lstStyle/>
          <a:p>
            <a:r>
              <a:rPr lang="en-US" sz="1800" b="0" i="0" u="none" strike="noStrike" dirty="0">
                <a:solidFill>
                  <a:srgbClr val="ED7D31"/>
                </a:solidFill>
                <a:effectLst/>
                <a:latin typeface="Franklin Gothic Demi Cond" panose="020B0706030402020204" pitchFamily="34" charset="0"/>
              </a:rPr>
              <a:t>Overall 13%</a:t>
            </a:r>
            <a:r>
              <a:rPr lang="en-US" dirty="0"/>
              <a:t> </a:t>
            </a:r>
          </a:p>
        </p:txBody>
      </p:sp>
      <p:sp>
        <p:nvSpPr>
          <p:cNvPr id="14" name="TextBox 13">
            <a:extLst>
              <a:ext uri="{FF2B5EF4-FFF2-40B4-BE49-F238E27FC236}">
                <a16:creationId xmlns:a16="http://schemas.microsoft.com/office/drawing/2014/main" id="{253D65E0-4509-EFF8-9905-8A9E061B5E5E}"/>
              </a:ext>
            </a:extLst>
          </p:cNvPr>
          <p:cNvSpPr txBox="1"/>
          <p:nvPr/>
        </p:nvSpPr>
        <p:spPr>
          <a:xfrm>
            <a:off x="6110085" y="1882447"/>
            <a:ext cx="1246094" cy="369332"/>
          </a:xfrm>
          <a:prstGeom prst="rect">
            <a:avLst/>
          </a:prstGeom>
          <a:noFill/>
        </p:spPr>
        <p:txBody>
          <a:bodyPr wrap="square">
            <a:spAutoFit/>
          </a:bodyPr>
          <a:lstStyle/>
          <a:p>
            <a:r>
              <a:rPr lang="en-US" sz="1800" b="0" i="0" u="none" strike="noStrike" dirty="0">
                <a:solidFill>
                  <a:srgbClr val="ED7D31"/>
                </a:solidFill>
                <a:effectLst/>
                <a:latin typeface="Franklin Gothic Demi Cond" panose="020B0706030402020204" pitchFamily="34" charset="0"/>
              </a:rPr>
              <a:t>Overall 13%</a:t>
            </a:r>
            <a:r>
              <a:rPr lang="en-US" dirty="0"/>
              <a:t> </a:t>
            </a:r>
          </a:p>
        </p:txBody>
      </p:sp>
      <p:sp>
        <p:nvSpPr>
          <p:cNvPr id="16" name="TextBox 15">
            <a:extLst>
              <a:ext uri="{FF2B5EF4-FFF2-40B4-BE49-F238E27FC236}">
                <a16:creationId xmlns:a16="http://schemas.microsoft.com/office/drawing/2014/main" id="{9516544D-F93A-6197-6221-C3C3221FA031}"/>
              </a:ext>
            </a:extLst>
          </p:cNvPr>
          <p:cNvSpPr txBox="1"/>
          <p:nvPr/>
        </p:nvSpPr>
        <p:spPr>
          <a:xfrm>
            <a:off x="365760" y="6142123"/>
            <a:ext cx="7677593" cy="461665"/>
          </a:xfrm>
          <a:prstGeom prst="rect">
            <a:avLst/>
          </a:prstGeom>
          <a:noFill/>
        </p:spPr>
        <p:txBody>
          <a:bodyPr wrap="square">
            <a:spAutoFit/>
          </a:bodyPr>
          <a:lstStyle/>
          <a:p>
            <a:r>
              <a:rPr lang="en-US" sz="1200" b="1" i="0" u="none" strike="noStrike" dirty="0">
                <a:solidFill>
                  <a:srgbClr val="003B70"/>
                </a:solidFill>
                <a:effectLst/>
                <a:latin typeface="Arial" panose="020B0604020202020204" pitchFamily="34" charset="0"/>
              </a:rPr>
              <a:t>Source: NC State Center of Health Statistics, 2022 Behavioral Risk Factor Surveillance System (BRFSS) Survey Results</a:t>
            </a:r>
            <a:r>
              <a:rPr lang="en-US" sz="1200" dirty="0">
                <a:solidFill>
                  <a:srgbClr val="003B70"/>
                </a:solidFill>
              </a:rPr>
              <a:t> </a:t>
            </a:r>
          </a:p>
        </p:txBody>
      </p:sp>
    </p:spTree>
    <p:extLst>
      <p:ext uri="{BB962C8B-B14F-4D97-AF65-F5344CB8AC3E}">
        <p14:creationId xmlns:p14="http://schemas.microsoft.com/office/powerpoint/2010/main" val="1740744547"/>
      </p:ext>
    </p:extLst>
  </p:cSld>
  <p:clrMapOvr>
    <a:masterClrMapping/>
  </p:clrMapOvr>
</p:sld>
</file>

<file path=ppt/theme/theme1.xml><?xml version="1.0" encoding="utf-8"?>
<a:theme xmlns:a="http://schemas.openxmlformats.org/drawingml/2006/main" name="6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CDHHStemplate_2023.pptx" id="{4E6B073E-BD0F-4A21-8219-3792CBF188A8}" vid="{1867C4DF-106E-4601-B157-B0B62360FF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NC Brand PPT 04.23.15">
    <a:dk1>
      <a:srgbClr val="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d78b2e4-9060-4309-b354-463fb93a4269">
      <Terms xmlns="http://schemas.microsoft.com/office/infopath/2007/PartnerControls"/>
    </lcf76f155ced4ddcb4097134ff3c332f>
    <TaxCatchAll xmlns="ea8af748-1d0b-4554-b403-23c57396422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A84DF9C38F85459C2FBB53EA3FC961" ma:contentTypeVersion="16" ma:contentTypeDescription="Create a new document." ma:contentTypeScope="" ma:versionID="56eed81f91c6e4c376543b78c52c3f3c">
  <xsd:schema xmlns:xsd="http://www.w3.org/2001/XMLSchema" xmlns:xs="http://www.w3.org/2001/XMLSchema" xmlns:p="http://schemas.microsoft.com/office/2006/metadata/properties" xmlns:ns2="bd78b2e4-9060-4309-b354-463fb93a4269" xmlns:ns3="ea8af748-1d0b-4554-b403-23c573964229" targetNamespace="http://schemas.microsoft.com/office/2006/metadata/properties" ma:root="true" ma:fieldsID="e371658e6c15dc6ceb77a667abadf544" ns2:_="" ns3:_="">
    <xsd:import namespace="bd78b2e4-9060-4309-b354-463fb93a4269"/>
    <xsd:import namespace="ea8af748-1d0b-4554-b403-23c57396422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78b2e4-9060-4309-b354-463fb93a42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8af748-1d0b-4554-b403-23c57396422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57b129b-aecc-4f48-b65e-4752a1115b12}" ma:internalName="TaxCatchAll" ma:showField="CatchAllData" ma:web="ea8af748-1d0b-4554-b403-23c5739642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281F3B-BF70-4553-B5B6-51CCDF4704D7}">
  <ds:schemaRefs>
    <ds:schemaRef ds:uri="http://schemas.microsoft.com/sharepoint/v3/contenttype/forms"/>
  </ds:schemaRefs>
</ds:datastoreItem>
</file>

<file path=customXml/itemProps2.xml><?xml version="1.0" encoding="utf-8"?>
<ds:datastoreItem xmlns:ds="http://schemas.openxmlformats.org/officeDocument/2006/customXml" ds:itemID="{5F93D88C-3348-45EB-B075-20445B0EED91}">
  <ds:schemaRefs>
    <ds:schemaRef ds:uri="http://schemas.openxmlformats.org/package/2006/metadata/core-properties"/>
    <ds:schemaRef ds:uri="ea8af748-1d0b-4554-b403-23c573964229"/>
    <ds:schemaRef ds:uri="bd78b2e4-9060-4309-b354-463fb93a4269"/>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2DBEFA06-4E96-414D-9783-3CB788749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78b2e4-9060-4309-b354-463fb93a4269"/>
    <ds:schemaRef ds:uri="ea8af748-1d0b-4554-b403-23c5739642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NCDHHStemplate_2023</Template>
  <TotalTime>478</TotalTime>
  <Words>2666</Words>
  <Application>Microsoft Office PowerPoint</Application>
  <PresentationFormat>On-screen Show (4:3)</PresentationFormat>
  <Paragraphs>294</Paragraphs>
  <Slides>32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Franklin Gothic Book</vt:lpstr>
      <vt:lpstr>Franklin Gothic Demi Cond</vt:lpstr>
      <vt:lpstr>Franklin Gothic Medium</vt:lpstr>
      <vt:lpstr>6_Office Theme</vt:lpstr>
      <vt:lpstr>PowerPoint Presentation</vt:lpstr>
      <vt:lpstr>Unintentional Falls Technical Notes </vt:lpstr>
      <vt:lpstr>Technical Notes, Continued</vt:lpstr>
      <vt:lpstr>The populations most at risk of falls are projected to have the fastest growth over the next 20 years</vt:lpstr>
      <vt:lpstr>Most older adults in NC are non-Hispanic White</vt:lpstr>
      <vt:lpstr>Demographic characteristics among older adults in North Carolina</vt:lpstr>
      <vt:lpstr>One in five older adults in NC reports trouble walking</vt:lpstr>
      <vt:lpstr>Around 40% of older adults in NC have  one or more chronic diseases        </vt:lpstr>
      <vt:lpstr>Proportion of demographic groups reporting two or more falls in the last 12 months, 2020 BRFSS</vt:lpstr>
      <vt:lpstr>Unintentional fall-related deaths are the tip of the iceberg</vt:lpstr>
      <vt:lpstr>PowerPoint Presentation</vt:lpstr>
      <vt:lpstr>Unintentional fall-related deaths have continued to increase over the last 10 years</vt:lpstr>
      <vt:lpstr>Unintentional falls were the               leading cause of injury death* in 2022</vt:lpstr>
      <vt:lpstr>Unintentional falls were the  cause of injury death among older adults*</vt:lpstr>
      <vt:lpstr>Unintentional fall death rates are highest among those ages</vt:lpstr>
      <vt:lpstr>Most fall-related deaths occurred among women and non-Hispanic Whites</vt:lpstr>
      <vt:lpstr>PowerPoint Presentation</vt:lpstr>
      <vt:lpstr>Unintentional fall-related hospitalizations increased by        over the last five years</vt:lpstr>
      <vt:lpstr>         of fall-related hospitalizations occurred among adults 65 and older</vt:lpstr>
      <vt:lpstr>Adults                       have the highest rates of fall-related hospitalizations</vt:lpstr>
      <vt:lpstr>Most fall-related hospitalizations occurred among</vt:lpstr>
      <vt:lpstr>Fall-related hospitalization rates were highest among</vt:lpstr>
      <vt:lpstr>PowerPoint Presentation</vt:lpstr>
      <vt:lpstr>Unintentional fall-related ED visits remain high, but decreased       over the last five years</vt:lpstr>
      <vt:lpstr>         of fall-related ED visits occurred among adults 65 and older</vt:lpstr>
      <vt:lpstr>Adults                        have the highest rates of fall-related ED Visits</vt:lpstr>
      <vt:lpstr>Most fall-related ED visits occurred among</vt:lpstr>
      <vt:lpstr>Rates of fall-related ED visits were highest among</vt:lpstr>
      <vt:lpstr>Leading diagnosis codes for fall-related ED Visits</vt:lpstr>
      <vt:lpstr>Summary of unintentional fall-related injuries in North Carolina</vt:lpstr>
      <vt:lpstr>IVPB Data Support now available!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 Hyunwoo K</dc:creator>
  <cp:lastModifiedBy>McDaniel, Katherine M</cp:lastModifiedBy>
  <cp:revision>58</cp:revision>
  <cp:lastPrinted>2017-07-14T22:50:57Z</cp:lastPrinted>
  <dcterms:created xsi:type="dcterms:W3CDTF">2024-09-27T18:10:08Z</dcterms:created>
  <dcterms:modified xsi:type="dcterms:W3CDTF">2024-11-18T20:25:37Z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0x01010090A84DF9C38F85459C2FBB53EA3FC961</vt:lpwstr>
  </property>
</Properties>
</file>