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1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2.xml" ContentType="application/vnd.openxmlformats-officedocument.themeOverride+xml"/>
  <Override PartName="/ppt/notesSlides/notesSlide1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15.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5.xml" ContentType="application/vnd.openxmlformats-officedocument.drawingml.chartshapes+xml"/>
  <Override PartName="/ppt/notesSlides/notesSlide17.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5.xml" ContentType="application/vnd.openxmlformats-officedocument.themeOverride+xml"/>
  <Override PartName="/ppt/drawings/drawing6.xml" ContentType="application/vnd.openxmlformats-officedocument.drawingml.chartshapes+xml"/>
  <Override PartName="/ppt/notesSlides/notesSlide18.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6.xml" ContentType="application/vnd.openxmlformats-officedocument.themeOverride+xml"/>
  <Override PartName="/ppt/drawings/drawing7.xml" ContentType="application/vnd.openxmlformats-officedocument.drawingml.chartshapes+xml"/>
  <Override PartName="/ppt/notesSlides/notesSlide19.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7.xml" ContentType="application/vnd.openxmlformats-officedocument.themeOverride+xml"/>
  <Override PartName="/ppt/drawings/drawing8.xml" ContentType="application/vnd.openxmlformats-officedocument.drawingml.chartshapes+xml"/>
  <Override PartName="/ppt/notesSlides/notesSlide20.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9.xml" ContentType="application/vnd.openxmlformats-officedocument.drawingml.chartshapes+xml"/>
  <Override PartName="/ppt/notesSlides/notesSlide21.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8.xml" ContentType="application/vnd.openxmlformats-officedocument.themeOverride+xml"/>
  <Override PartName="/ppt/drawings/drawing10.xml" ContentType="application/vnd.openxmlformats-officedocument.drawingml.chartshapes+xml"/>
  <Override PartName="/ppt/notesSlides/notesSlide22.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9.xml" ContentType="application/vnd.openxmlformats-officedocument.themeOverride+xml"/>
  <Override PartName="/ppt/drawings/drawing11.xml" ContentType="application/vnd.openxmlformats-officedocument.drawingml.chartshapes+xml"/>
  <Override PartName="/ppt/notesSlides/notesSlide23.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10.xml" ContentType="application/vnd.openxmlformats-officedocument.themeOverride+xml"/>
  <Override PartName="/ppt/drawings/drawing12.xml" ContentType="application/vnd.openxmlformats-officedocument.drawingml.chartshapes+xml"/>
  <Override PartName="/ppt/notesSlides/notesSlide24.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drawings/drawing13.xml" ContentType="application/vnd.openxmlformats-officedocument.drawingml.chartshapes+xml"/>
  <Override PartName="/ppt/notesSlides/notesSlide25.xml" ContentType="application/vnd.openxmlformats-officedocument.presentationml.notesSlide+xml"/>
  <Override PartName="/ppt/charts/chart23.xml" ContentType="application/vnd.openxmlformats-officedocument.drawingml.chart+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37"/>
  </p:notesMasterIdLst>
  <p:handoutMasterIdLst>
    <p:handoutMasterId r:id="rId38"/>
  </p:handoutMasterIdLst>
  <p:sldIdLst>
    <p:sldId id="474" r:id="rId5"/>
    <p:sldId id="475" r:id="rId6"/>
    <p:sldId id="476" r:id="rId7"/>
    <p:sldId id="506" r:id="rId8"/>
    <p:sldId id="477" r:id="rId9"/>
    <p:sldId id="478" r:id="rId10"/>
    <p:sldId id="479" r:id="rId11"/>
    <p:sldId id="480" r:id="rId12"/>
    <p:sldId id="481" r:id="rId13"/>
    <p:sldId id="482" r:id="rId14"/>
    <p:sldId id="483" r:id="rId15"/>
    <p:sldId id="484" r:id="rId16"/>
    <p:sldId id="485" r:id="rId17"/>
    <p:sldId id="486" r:id="rId18"/>
    <p:sldId id="487" r:id="rId19"/>
    <p:sldId id="488" r:id="rId20"/>
    <p:sldId id="507" r:id="rId21"/>
    <p:sldId id="490" r:id="rId22"/>
    <p:sldId id="491" r:id="rId23"/>
    <p:sldId id="492" r:id="rId24"/>
    <p:sldId id="493" r:id="rId25"/>
    <p:sldId id="495" r:id="rId26"/>
    <p:sldId id="496" r:id="rId27"/>
    <p:sldId id="497" r:id="rId28"/>
    <p:sldId id="498" r:id="rId29"/>
    <p:sldId id="499" r:id="rId30"/>
    <p:sldId id="501" r:id="rId31"/>
    <p:sldId id="502" r:id="rId32"/>
    <p:sldId id="503" r:id="rId33"/>
    <p:sldId id="508" r:id="rId34"/>
    <p:sldId id="504" r:id="rId35"/>
    <p:sldId id="505"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8AA4"/>
    <a:srgbClr val="003B70"/>
    <a:srgbClr val="2F7F95"/>
    <a:srgbClr val="94B6C7"/>
    <a:srgbClr val="5C93D5"/>
    <a:srgbClr val="7CA3DD"/>
    <a:srgbClr val="657E32"/>
    <a:srgbClr val="E9F0F3"/>
    <a:srgbClr val="DBE7EC"/>
    <a:srgbClr val="CED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617" autoAdjust="0"/>
  </p:normalViewPr>
  <p:slideViewPr>
    <p:cSldViewPr snapToGrid="0">
      <p:cViewPr varScale="1">
        <p:scale>
          <a:sx n="90" d="100"/>
          <a:sy n="90" d="100"/>
        </p:scale>
        <p:origin x="225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2.xml"/><Relationship Id="rId4"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3.xml"/><Relationship Id="rId4"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4.xml"/><Relationship Id="rId4" Type="http://schemas.openxmlformats.org/officeDocument/2006/relationships/oleObject" Target="NULL"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5.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5.xml"/><Relationship Id="rId1" Type="http://schemas.microsoft.com/office/2011/relationships/chartStyle" Target="style15.xml"/><Relationship Id="rId5" Type="http://schemas.openxmlformats.org/officeDocument/2006/relationships/chartUserShapes" Target="../drawings/drawing6.xml"/><Relationship Id="rId4" Type="http://schemas.openxmlformats.org/officeDocument/2006/relationships/oleObject" Target="NULL"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7.xml"/><Relationship Id="rId4"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8.xml"/><Relationship Id="rId4" Type="http://schemas.openxmlformats.org/officeDocument/2006/relationships/oleObject" Target="NULL"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9.xm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9.xml"/><Relationship Id="rId1" Type="http://schemas.microsoft.com/office/2011/relationships/chartStyle" Target="style19.xml"/><Relationship Id="rId5" Type="http://schemas.openxmlformats.org/officeDocument/2006/relationships/chartUserShapes" Target="../drawings/drawing10.xml"/><Relationship Id="rId4"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0.xml"/><Relationship Id="rId1" Type="http://schemas.microsoft.com/office/2011/relationships/chartStyle" Target="style20.xml"/><Relationship Id="rId5" Type="http://schemas.openxmlformats.org/officeDocument/2006/relationships/chartUserShapes" Target="../drawings/drawing11.xml"/><Relationship Id="rId4" Type="http://schemas.openxmlformats.org/officeDocument/2006/relationships/oleObject" Target="NULL"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1.xml"/><Relationship Id="rId1" Type="http://schemas.microsoft.com/office/2011/relationships/chartStyle" Target="style21.xml"/><Relationship Id="rId5" Type="http://schemas.openxmlformats.org/officeDocument/2006/relationships/chartUserShapes" Target="../drawings/drawing12.xml"/><Relationship Id="rId4" Type="http://schemas.openxmlformats.org/officeDocument/2006/relationships/oleObject" Target="NULL" TargetMode="External"/></Relationships>
</file>

<file path=ppt/charts/_rels/chart2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chartUserShapes" Target="../drawings/drawing13.xml"/></Relationships>
</file>

<file path=ppt/charts/_rels/chart2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17375E"/>
            </a:solidFill>
            <a:ln>
              <a:noFill/>
            </a:ln>
            <a:effectLst/>
          </c:spPr>
          <c:invertIfNegative val="0"/>
          <c:dLbls>
            <c:dLbl>
              <c:idx val="5"/>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3DE-466D-9B1E-3491A976B5FC}"/>
                </c:ext>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Slide1_2'!$C$126:$C$131</c:f>
              <c:numCache>
                <c:formatCode>0</c:formatCode>
                <c:ptCount val="6"/>
                <c:pt idx="0">
                  <c:v>21.611440020785018</c:v>
                </c:pt>
                <c:pt idx="1">
                  <c:v>35.521525640971269</c:v>
                </c:pt>
                <c:pt idx="2">
                  <c:v>18.84791035151795</c:v>
                </c:pt>
                <c:pt idx="3">
                  <c:v>24.019123986725763</c:v>
                </c:pt>
                <c:pt idx="4">
                  <c:v>17.652015798236334</c:v>
                </c:pt>
                <c:pt idx="5">
                  <c:v>1.6350315324875619</c:v>
                </c:pt>
              </c:numCache>
            </c:numRef>
          </c:val>
          <c:extLst>
            <c:ext xmlns:c16="http://schemas.microsoft.com/office/drawing/2014/chart" uri="{C3380CC4-5D6E-409C-BE32-E72D297353CC}">
              <c16:uniqueId val="{00000001-73DE-466D-9B1E-3491A976B5FC}"/>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69442895827812"/>
          <c:y val="0.13710190574004336"/>
          <c:w val="0.87719982159936394"/>
          <c:h val="0.71079196622161345"/>
        </c:manualLayout>
      </c:layout>
      <c:lineChart>
        <c:grouping val="standard"/>
        <c:varyColors val="0"/>
        <c:ser>
          <c:idx val="0"/>
          <c:order val="0"/>
          <c:spPr>
            <a:ln w="50800" cap="rnd">
              <a:solidFill>
                <a:srgbClr val="643275"/>
              </a:solidFill>
              <a:round/>
            </a:ln>
            <a:effectLst/>
          </c:spPr>
          <c:marker>
            <c:symbol val="circle"/>
            <c:size val="10"/>
            <c:spPr>
              <a:solidFill>
                <a:srgbClr val="643275"/>
              </a:solidFill>
              <a:ln w="9525">
                <a:noFill/>
              </a:ln>
              <a:effectLst/>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F2-48A5-A344-DC17B4797F57}"/>
                </c:ext>
              </c:extLst>
            </c:dLbl>
            <c:dLbl>
              <c:idx val="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F2-48A5-A344-DC17B4797F57}"/>
                </c:ext>
              </c:extLst>
            </c:dLbl>
            <c:spPr>
              <a:noFill/>
              <a:ln>
                <a:noFill/>
              </a:ln>
              <a:effectLst/>
            </c:spPr>
            <c:txPr>
              <a:bodyPr rot="0" spcFirstLastPara="1" vertOverflow="ellipsis" vert="horz" wrap="square" anchor="ctr" anchorCtr="1"/>
              <a:lstStyle/>
              <a:p>
                <a:pPr>
                  <a:defRPr sz="2000" b="0" i="0" u="none" strike="noStrike" kern="1200" baseline="0">
                    <a:solidFill>
                      <a:srgbClr val="643275"/>
                    </a:solidFill>
                    <a:latin typeface="Franklin Gothic Demi Cond" panose="020B0706030402020204" pitchFamily="34" charset="0"/>
                    <a:ea typeface="+mn-ea"/>
                    <a:cs typeface="Calibri" panose="020F050202020403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Trends!$B$3:$B$12</c:f>
              <c:strCache>
                <c:ptCount val="10"/>
                <c:pt idx="0">
                  <c:v>2014</c:v>
                </c:pt>
                <c:pt idx="1">
                  <c:v>2015</c:v>
                </c:pt>
                <c:pt idx="2">
                  <c:v>2016</c:v>
                </c:pt>
                <c:pt idx="3">
                  <c:v>2017</c:v>
                </c:pt>
                <c:pt idx="4">
                  <c:v>2018</c:v>
                </c:pt>
                <c:pt idx="5">
                  <c:v>2019</c:v>
                </c:pt>
                <c:pt idx="6">
                  <c:v>2020</c:v>
                </c:pt>
                <c:pt idx="7">
                  <c:v>2021</c:v>
                </c:pt>
                <c:pt idx="8">
                  <c:v>2022</c:v>
                </c:pt>
                <c:pt idx="9">
                  <c:v>2023</c:v>
                </c:pt>
              </c:strCache>
            </c:strRef>
          </c:cat>
          <c:val>
            <c:numRef>
              <c:f>Trends!$C$3:$C$12</c:f>
              <c:numCache>
                <c:formatCode>#,##0</c:formatCode>
                <c:ptCount val="10"/>
                <c:pt idx="0">
                  <c:v>1079</c:v>
                </c:pt>
                <c:pt idx="1">
                  <c:v>1175</c:v>
                </c:pt>
                <c:pt idx="2">
                  <c:v>1226</c:v>
                </c:pt>
                <c:pt idx="3">
                  <c:v>1276</c:v>
                </c:pt>
                <c:pt idx="4">
                  <c:v>1351</c:v>
                </c:pt>
                <c:pt idx="5">
                  <c:v>1499</c:v>
                </c:pt>
                <c:pt idx="6">
                  <c:v>1549</c:v>
                </c:pt>
                <c:pt idx="7">
                  <c:v>1651</c:v>
                </c:pt>
                <c:pt idx="8">
                  <c:v>1846</c:v>
                </c:pt>
                <c:pt idx="9">
                  <c:v>2007</c:v>
                </c:pt>
              </c:numCache>
            </c:numRef>
          </c:val>
          <c:smooth val="0"/>
          <c:extLst>
            <c:ext xmlns:c16="http://schemas.microsoft.com/office/drawing/2014/chart" uri="{C3380CC4-5D6E-409C-BE32-E72D297353CC}">
              <c16:uniqueId val="{00000002-BBF2-48A5-A344-DC17B4797F57}"/>
            </c:ext>
          </c:extLst>
        </c:ser>
        <c:dLbls>
          <c:showLegendKey val="0"/>
          <c:showVal val="0"/>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36237545055106984"/>
          <c:y val="4.0924284192627627E-2"/>
          <c:w val="0.58546368915044056"/>
          <c:h val="0.95156445912542476"/>
        </c:manualLayout>
      </c:layout>
      <c:barChart>
        <c:barDir val="bar"/>
        <c:grouping val="clustered"/>
        <c:varyColors val="0"/>
        <c:ser>
          <c:idx val="0"/>
          <c:order val="0"/>
          <c:spPr>
            <a:solidFill>
              <a:sysClr val="window" lastClr="FFFFFF">
                <a:lumMod val="75000"/>
              </a:sysClr>
            </a:solidFill>
            <a:ln>
              <a:noFill/>
            </a:ln>
            <a:effectLst/>
          </c:spPr>
          <c:invertIfNegative val="0"/>
          <c:dPt>
            <c:idx val="0"/>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1-33C5-445C-97E8-88C2D302099B}"/>
              </c:ext>
            </c:extLst>
          </c:dPt>
          <c:dPt>
            <c:idx val="1"/>
            <c:invertIfNegative val="0"/>
            <c:bubble3D val="0"/>
            <c:spPr>
              <a:solidFill>
                <a:srgbClr val="643275"/>
              </a:solidFill>
              <a:ln>
                <a:noFill/>
              </a:ln>
              <a:effectLst/>
            </c:spPr>
            <c:extLst>
              <c:ext xmlns:c16="http://schemas.microsoft.com/office/drawing/2014/chart" uri="{C3380CC4-5D6E-409C-BE32-E72D297353CC}">
                <c16:uniqueId val="{00000003-33C5-445C-97E8-88C2D302099B}"/>
              </c:ext>
            </c:extLst>
          </c:dPt>
          <c:dPt>
            <c:idx val="2"/>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5-33C5-445C-97E8-88C2D302099B}"/>
              </c:ext>
            </c:extLst>
          </c:dPt>
          <c:dLbls>
            <c:dLbl>
              <c:idx val="1"/>
              <c:tx>
                <c:rich>
                  <a:bodyPr/>
                  <a:lstStyle/>
                  <a:p>
                    <a:fld id="{E9F5B985-AE82-470F-ABC9-11C7200245CA}" type="VALUE">
                      <a:rPr lang="en-US">
                        <a:solidFill>
                          <a:srgbClr val="643275"/>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3C5-445C-97E8-88C2D302099B}"/>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Leading Cause'!$B$4:$B$14</c:f>
              <c:strCache>
                <c:ptCount val="11"/>
                <c:pt idx="0">
                  <c:v>Poisoning - Unintentional</c:v>
                </c:pt>
                <c:pt idx="1">
                  <c:v>Fall - Unintentional</c:v>
                </c:pt>
                <c:pt idx="2">
                  <c:v>MVT - Unintentional</c:v>
                </c:pt>
                <c:pt idx="3">
                  <c:v>Firearm - Self-Inflicted</c:v>
                </c:pt>
                <c:pt idx="4">
                  <c:v>Firearm - Assault</c:v>
                </c:pt>
                <c:pt idx="5">
                  <c:v>Suffocation - Self-Inflicted</c:v>
                </c:pt>
                <c:pt idx="6">
                  <c:v>Poisoning - Self-Inflicted</c:v>
                </c:pt>
                <c:pt idx="7">
                  <c:v>Suffocation - Unintentional</c:v>
                </c:pt>
                <c:pt idx="8">
                  <c:v>Unspecified - Unintentional</c:v>
                </c:pt>
                <c:pt idx="9">
                  <c:v>Fire/Burn - Unintentional</c:v>
                </c:pt>
                <c:pt idx="10">
                  <c:v>All Other Injury Deaths</c:v>
                </c:pt>
              </c:strCache>
            </c:strRef>
          </c:cat>
          <c:val>
            <c:numRef>
              <c:f>'Death Leading Cause'!$C$4:$C$14</c:f>
              <c:numCache>
                <c:formatCode>#,##0</c:formatCode>
                <c:ptCount val="11"/>
                <c:pt idx="0">
                  <c:v>4286</c:v>
                </c:pt>
                <c:pt idx="1">
                  <c:v>2007</c:v>
                </c:pt>
                <c:pt idx="2">
                  <c:v>1757</c:v>
                </c:pt>
                <c:pt idx="3">
                  <c:v>1005</c:v>
                </c:pt>
                <c:pt idx="4">
                  <c:v>739</c:v>
                </c:pt>
                <c:pt idx="5">
                  <c:v>331</c:v>
                </c:pt>
                <c:pt idx="6">
                  <c:v>210</c:v>
                </c:pt>
                <c:pt idx="7">
                  <c:v>197</c:v>
                </c:pt>
                <c:pt idx="8">
                  <c:v>159</c:v>
                </c:pt>
                <c:pt idx="9">
                  <c:v>134</c:v>
                </c:pt>
                <c:pt idx="10">
                  <c:v>880</c:v>
                </c:pt>
              </c:numCache>
            </c:numRef>
          </c:val>
          <c:extLst>
            <c:ext xmlns:c16="http://schemas.microsoft.com/office/drawing/2014/chart" uri="{C3380CC4-5D6E-409C-BE32-E72D297353CC}">
              <c16:uniqueId val="{00000006-33C5-445C-97E8-88C2D302099B}"/>
            </c:ext>
          </c:extLst>
        </c:ser>
        <c:dLbls>
          <c:dLblPos val="outEnd"/>
          <c:showLegendKey val="0"/>
          <c:showVal val="1"/>
          <c:showCatName val="0"/>
          <c:showSerName val="0"/>
          <c:showPercent val="0"/>
          <c:showBubbleSize val="0"/>
        </c:dLbls>
        <c:gapWidth val="57"/>
        <c:axId val="358141192"/>
        <c:axId val="358138568"/>
      </c:barChart>
      <c:catAx>
        <c:axId val="358141192"/>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1"/>
        <c:axPos val="b"/>
        <c:numFmt formatCode="#,##0" sourceLinked="1"/>
        <c:majorTickMark val="none"/>
        <c:minorTickMark val="none"/>
        <c:tickLblPos val="nextTo"/>
        <c:crossAx val="358141192"/>
        <c:crosses val="max"/>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20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9.5003250624208835E-2"/>
          <c:y val="0.11404543397592541"/>
          <c:w val="0.8979681614406938"/>
          <c:h val="0.73463034362084045"/>
        </c:manualLayout>
      </c:layout>
      <c:barChart>
        <c:barDir val="col"/>
        <c:grouping val="clustered"/>
        <c:varyColors val="0"/>
        <c:ser>
          <c:idx val="0"/>
          <c:order val="0"/>
          <c:spPr>
            <a:solidFill>
              <a:srgbClr val="64327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Figures'!$C$3:$C$15</c:f>
              <c:numCache>
                <c:formatCode>General</c:formatCode>
                <c:ptCount val="13"/>
                <c:pt idx="0">
                  <c:v>0</c:v>
                </c:pt>
                <c:pt idx="1">
                  <c:v>0</c:v>
                </c:pt>
                <c:pt idx="2">
                  <c:v>0</c:v>
                </c:pt>
                <c:pt idx="3">
                  <c:v>1</c:v>
                </c:pt>
                <c:pt idx="4">
                  <c:v>4</c:v>
                </c:pt>
                <c:pt idx="5">
                  <c:v>7</c:v>
                </c:pt>
                <c:pt idx="6">
                  <c:v>10</c:v>
                </c:pt>
                <c:pt idx="7">
                  <c:v>24</c:v>
                </c:pt>
                <c:pt idx="8">
                  <c:v>51</c:v>
                </c:pt>
                <c:pt idx="9">
                  <c:v>130</c:v>
                </c:pt>
                <c:pt idx="10">
                  <c:v>305</c:v>
                </c:pt>
                <c:pt idx="11">
                  <c:v>626</c:v>
                </c:pt>
                <c:pt idx="12">
                  <c:v>849</c:v>
                </c:pt>
              </c:numCache>
            </c:numRef>
          </c:val>
          <c:extLst>
            <c:ext xmlns:c16="http://schemas.microsoft.com/office/drawing/2014/chart" uri="{C3380CC4-5D6E-409C-BE32-E72D297353CC}">
              <c16:uniqueId val="{00000000-126B-4387-9390-1EE64A4C9F31}"/>
            </c:ext>
          </c:extLst>
        </c:ser>
        <c:dLbls>
          <c:showLegendKey val="0"/>
          <c:showVal val="0"/>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467517177470874E-2"/>
          <c:y val="0.12462049660672213"/>
          <c:w val="0.90455048982776487"/>
          <c:h val="0.67566385403870555"/>
        </c:manualLayout>
      </c:layout>
      <c:lineChart>
        <c:grouping val="stacked"/>
        <c:varyColors val="0"/>
        <c:ser>
          <c:idx val="0"/>
          <c:order val="0"/>
          <c:spPr>
            <a:ln w="28575" cap="rnd">
              <a:solidFill>
                <a:srgbClr val="643275">
                  <a:alpha val="99000"/>
                </a:srgbClr>
              </a:solidFill>
              <a:round/>
            </a:ln>
            <a:effectLst/>
          </c:spPr>
          <c:marker>
            <c:symbol val="circle"/>
            <c:size val="8"/>
            <c:spPr>
              <a:solidFill>
                <a:srgbClr val="643275"/>
              </a:solidFill>
              <a:ln w="9525">
                <a:noFill/>
              </a:ln>
              <a:effectLst/>
            </c:spPr>
          </c:marker>
          <c:dLbls>
            <c:dLbl>
              <c:idx val="0"/>
              <c:tx>
                <c:rich>
                  <a:bodyPr/>
                  <a:lstStyle/>
                  <a:p>
                    <a:fld id="{10198292-AA2F-4CB3-9268-1D0DF07A329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88EC-4F14-B4D2-30A6E87B1EF6}"/>
                </c:ext>
              </c:extLst>
            </c:dLbl>
            <c:dLbl>
              <c:idx val="1"/>
              <c:tx>
                <c:rich>
                  <a:bodyPr/>
                  <a:lstStyle/>
                  <a:p>
                    <a:fld id="{E1014D2F-CCCC-44D6-8794-98024C50EFA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88EC-4F14-B4D2-30A6E87B1EF6}"/>
                </c:ext>
              </c:extLst>
            </c:dLbl>
            <c:dLbl>
              <c:idx val="2"/>
              <c:tx>
                <c:rich>
                  <a:bodyPr/>
                  <a:lstStyle/>
                  <a:p>
                    <a:fld id="{6F20831F-BB52-47D2-A18C-DE5AC8A0AE0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88EC-4F14-B4D2-30A6E87B1EF6}"/>
                </c:ext>
              </c:extLst>
            </c:dLbl>
            <c:dLbl>
              <c:idx val="3"/>
              <c:tx>
                <c:rich>
                  <a:bodyPr/>
                  <a:lstStyle/>
                  <a:p>
                    <a:fld id="{E175C6D9-7C5A-412E-B142-B3837BFAAFC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88EC-4F14-B4D2-30A6E87B1EF6}"/>
                </c:ext>
              </c:extLst>
            </c:dLbl>
            <c:dLbl>
              <c:idx val="4"/>
              <c:tx>
                <c:rich>
                  <a:bodyPr/>
                  <a:lstStyle/>
                  <a:p>
                    <a:fld id="{1C85CFF2-1954-4FB3-A9FE-52F81A8D7DD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88EC-4F14-B4D2-30A6E87B1EF6}"/>
                </c:ext>
              </c:extLst>
            </c:dLbl>
            <c:dLbl>
              <c:idx val="5"/>
              <c:tx>
                <c:rich>
                  <a:bodyPr/>
                  <a:lstStyle/>
                  <a:p>
                    <a:fld id="{D2AF4D62-9C8B-4A3E-9B5F-AF05B15128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88EC-4F14-B4D2-30A6E87B1EF6}"/>
                </c:ext>
              </c:extLst>
            </c:dLbl>
            <c:dLbl>
              <c:idx val="6"/>
              <c:tx>
                <c:rich>
                  <a:bodyPr/>
                  <a:lstStyle/>
                  <a:p>
                    <a:fld id="{457C082E-3346-42B1-B47F-66EE3031B9E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88EC-4F14-B4D2-30A6E87B1EF6}"/>
                </c:ext>
              </c:extLst>
            </c:dLbl>
            <c:dLbl>
              <c:idx val="7"/>
              <c:tx>
                <c:rich>
                  <a:bodyPr/>
                  <a:lstStyle/>
                  <a:p>
                    <a:fld id="{621D2AC0-1C59-4D73-BAF0-F24394014E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88EC-4F14-B4D2-30A6E87B1EF6}"/>
                </c:ext>
              </c:extLst>
            </c:dLbl>
            <c:dLbl>
              <c:idx val="8"/>
              <c:tx>
                <c:rich>
                  <a:bodyPr/>
                  <a:lstStyle/>
                  <a:p>
                    <a:fld id="{A404BDCA-6D40-4F43-87AC-E81CA8D5032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88EC-4F14-B4D2-30A6E87B1EF6}"/>
                </c:ext>
              </c:extLst>
            </c:dLbl>
            <c:dLbl>
              <c:idx val="9"/>
              <c:tx>
                <c:rich>
                  <a:bodyPr/>
                  <a:lstStyle/>
                  <a:p>
                    <a:fld id="{694A9C16-2DBE-4300-8B1A-F2371141A91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88EC-4F14-B4D2-30A6E87B1EF6}"/>
                </c:ext>
              </c:extLst>
            </c:dLbl>
            <c:dLbl>
              <c:idx val="10"/>
              <c:tx>
                <c:rich>
                  <a:bodyPr/>
                  <a:lstStyle/>
                  <a:p>
                    <a:fld id="{EBA9A771-E12C-4EB2-A2FB-F92FFE283DC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88EC-4F14-B4D2-30A6E87B1EF6}"/>
                </c:ext>
              </c:extLst>
            </c:dLbl>
            <c:dLbl>
              <c:idx val="11"/>
              <c:layout>
                <c:manualLayout>
                  <c:x val="-1.7743533418286793E-3"/>
                  <c:y val="-4.8933013808057854E-3"/>
                </c:manualLayout>
              </c:layout>
              <c:tx>
                <c:rich>
                  <a:bodyPr/>
                  <a:lstStyle/>
                  <a:p>
                    <a:fld id="{540A4BF7-6246-4C00-8470-BC793B9DD56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88EC-4F14-B4D2-30A6E87B1EF6}"/>
                </c:ext>
              </c:extLst>
            </c:dLbl>
            <c:dLbl>
              <c:idx val="12"/>
              <c:tx>
                <c:rich>
                  <a:bodyPr/>
                  <a:lstStyle/>
                  <a:p>
                    <a:fld id="{08C56E63-610E-4D64-BBF9-94CE2034A3A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88EC-4F14-B4D2-30A6E87B1EF6}"/>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Figures'!$D$3:$D$15</c:f>
              <c:numCache>
                <c:formatCode>0.0</c:formatCode>
                <c:ptCount val="13"/>
                <c:pt idx="0">
                  <c:v>0</c:v>
                </c:pt>
                <c:pt idx="1">
                  <c:v>0</c:v>
                </c:pt>
                <c:pt idx="2">
                  <c:v>0</c:v>
                </c:pt>
                <c:pt idx="3">
                  <c:v>0</c:v>
                </c:pt>
                <c:pt idx="4">
                  <c:v>0</c:v>
                </c:pt>
                <c:pt idx="5">
                  <c:v>0.96268495584714209</c:v>
                </c:pt>
                <c:pt idx="6">
                  <c:v>0.68600232829190222</c:v>
                </c:pt>
                <c:pt idx="7">
                  <c:v>1.7339436815092246</c:v>
                </c:pt>
                <c:pt idx="8">
                  <c:v>3.7687161092661645</c:v>
                </c:pt>
                <c:pt idx="9">
                  <c:v>9.467662470550108</c:v>
                </c:pt>
                <c:pt idx="10">
                  <c:v>26.908780996930634</c:v>
                </c:pt>
                <c:pt idx="11">
                  <c:v>104.78951703080746</c:v>
                </c:pt>
                <c:pt idx="12">
                  <c:v>477.92751714121658</c:v>
                </c:pt>
              </c:numCache>
            </c:numRef>
          </c:val>
          <c:smooth val="0"/>
          <c:extLst>
            <c:ext xmlns:c15="http://schemas.microsoft.com/office/drawing/2012/chart" uri="{02D57815-91ED-43cb-92C2-25804820EDAC}">
              <c15:datalabelsRange>
                <c15:f>'Death Dem Figures'!$D$3:$D$15</c15:f>
                <c15:dlblRangeCache>
                  <c:ptCount val="13"/>
                  <c:pt idx="0">
                    <c:v>0.0</c:v>
                  </c:pt>
                  <c:pt idx="1">
                    <c:v>0.0</c:v>
                  </c:pt>
                  <c:pt idx="2">
                    <c:v>0.0</c:v>
                  </c:pt>
                  <c:pt idx="3">
                    <c:v>*</c:v>
                  </c:pt>
                  <c:pt idx="4">
                    <c:v>*</c:v>
                  </c:pt>
                  <c:pt idx="5">
                    <c:v>1.0</c:v>
                  </c:pt>
                  <c:pt idx="6">
                    <c:v>0.7</c:v>
                  </c:pt>
                  <c:pt idx="7">
                    <c:v>1.7</c:v>
                  </c:pt>
                  <c:pt idx="8">
                    <c:v>3.8</c:v>
                  </c:pt>
                  <c:pt idx="9">
                    <c:v>9.5</c:v>
                  </c:pt>
                  <c:pt idx="10">
                    <c:v>26.9</c:v>
                  </c:pt>
                  <c:pt idx="11">
                    <c:v>104.8</c:v>
                  </c:pt>
                  <c:pt idx="12">
                    <c:v>477.9</c:v>
                  </c:pt>
                </c15:dlblRangeCache>
              </c15:datalabelsRange>
            </c:ext>
            <c:ext xmlns:c16="http://schemas.microsoft.com/office/drawing/2014/chart" uri="{C3380CC4-5D6E-409C-BE32-E72D297353CC}">
              <c16:uniqueId val="{0000000D-88EC-4F14-B4D2-30A6E87B1EF6}"/>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14994985437263E-2"/>
          <c:y val="0.12022014869286712"/>
          <c:w val="0.90074064155014533"/>
          <c:h val="0.73354423208112207"/>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BD1E-4C64-BA13-60619D8B552D}"/>
              </c:ext>
            </c:extLst>
          </c:dPt>
          <c:dPt>
            <c:idx val="1"/>
            <c:invertIfNegative val="0"/>
            <c:bubble3D val="0"/>
            <c:spPr>
              <a:solidFill>
                <a:srgbClr val="643275"/>
              </a:solidFill>
              <a:ln>
                <a:noFill/>
              </a:ln>
              <a:effectLst/>
            </c:spPr>
            <c:extLst>
              <c:ext xmlns:c16="http://schemas.microsoft.com/office/drawing/2014/chart" uri="{C3380CC4-5D6E-409C-BE32-E72D297353CC}">
                <c16:uniqueId val="{00000003-BD1E-4C64-BA13-60619D8B552D}"/>
              </c:ext>
            </c:extLst>
          </c:dPt>
          <c:dPt>
            <c:idx val="7"/>
            <c:invertIfNegative val="0"/>
            <c:bubble3D val="0"/>
            <c:spPr>
              <a:solidFill>
                <a:srgbClr val="643275"/>
              </a:solidFill>
              <a:ln>
                <a:noFill/>
              </a:ln>
              <a:effectLst/>
            </c:spPr>
            <c:extLst>
              <c:ext xmlns:c16="http://schemas.microsoft.com/office/drawing/2014/chart" uri="{C3380CC4-5D6E-409C-BE32-E72D297353CC}">
                <c16:uniqueId val="{00000005-BD1E-4C64-BA13-60619D8B552D}"/>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Figures'!$B$46:$B$54</c:f>
              <c:strCache>
                <c:ptCount val="9"/>
                <c:pt idx="0">
                  <c:v>Female</c:v>
                </c:pt>
                <c:pt idx="1">
                  <c:v>Male</c:v>
                </c:pt>
                <c:pt idx="3">
                  <c:v>AI/NA
NH</c:v>
                </c:pt>
                <c:pt idx="4">
                  <c:v>Asian
NH</c:v>
                </c:pt>
                <c:pt idx="5">
                  <c:v>Black
NH</c:v>
                </c:pt>
                <c:pt idx="6">
                  <c:v>Hispanic</c:v>
                </c:pt>
                <c:pt idx="7">
                  <c:v>White 
NH</c:v>
                </c:pt>
                <c:pt idx="8">
                  <c:v>Other
NH</c:v>
                </c:pt>
              </c:strCache>
            </c:strRef>
          </c:cat>
          <c:val>
            <c:numRef>
              <c:f>'Death Dem Figures'!$D$46:$D$54</c:f>
              <c:numCache>
                <c:formatCode>0.0</c:formatCode>
                <c:ptCount val="9"/>
                <c:pt idx="0">
                  <c:v>18.414979394179674</c:v>
                </c:pt>
                <c:pt idx="1">
                  <c:v>18.634870203503358</c:v>
                </c:pt>
                <c:pt idx="3">
                  <c:v>11.663376996231831</c:v>
                </c:pt>
                <c:pt idx="4">
                  <c:v>4.5757050398848955</c:v>
                </c:pt>
                <c:pt idx="5">
                  <c:v>8.0883636141446136</c:v>
                </c:pt>
                <c:pt idx="6">
                  <c:v>4.5218871450015783</c:v>
                </c:pt>
                <c:pt idx="7">
                  <c:v>26.363866077645469</c:v>
                </c:pt>
              </c:numCache>
            </c:numRef>
          </c:val>
          <c:extLst>
            <c:ext xmlns:c16="http://schemas.microsoft.com/office/drawing/2014/chart" uri="{C3380CC4-5D6E-409C-BE32-E72D297353CC}">
              <c16:uniqueId val="{00000006-BD1E-4C64-BA13-60619D8B552D}"/>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1820036677467451"/>
          <c:y val="0.13710190574004336"/>
          <c:w val="0.86652603982525256"/>
          <c:h val="0.76048984738526482"/>
        </c:manualLayout>
      </c:layout>
      <c:lineChart>
        <c:grouping val="standard"/>
        <c:varyColors val="0"/>
        <c:ser>
          <c:idx val="0"/>
          <c:order val="0"/>
          <c:spPr>
            <a:ln w="50800" cap="rnd">
              <a:solidFill>
                <a:srgbClr val="17375E"/>
              </a:solidFill>
              <a:round/>
            </a:ln>
            <a:effectLst/>
          </c:spPr>
          <c:marker>
            <c:symbol val="circle"/>
            <c:size val="10"/>
            <c:spPr>
              <a:solidFill>
                <a:srgbClr val="17375E"/>
              </a:solidFill>
              <a:ln w="9525">
                <a:no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1B01-43EF-A4AE-3994620FF9FD}"/>
                </c:ext>
              </c:extLst>
            </c:dLbl>
            <c:dLbl>
              <c:idx val="2"/>
              <c:delete val="1"/>
              <c:extLst>
                <c:ext xmlns:c15="http://schemas.microsoft.com/office/drawing/2012/chart" uri="{CE6537A1-D6FC-4f65-9D91-7224C49458BB}"/>
                <c:ext xmlns:c16="http://schemas.microsoft.com/office/drawing/2014/chart" uri="{C3380CC4-5D6E-409C-BE32-E72D297353CC}">
                  <c16:uniqueId val="{00000001-1B01-43EF-A4AE-3994620FF9FD}"/>
                </c:ext>
              </c:extLst>
            </c:dLbl>
            <c:dLbl>
              <c:idx val="3"/>
              <c:delete val="1"/>
              <c:extLst>
                <c:ext xmlns:c15="http://schemas.microsoft.com/office/drawing/2012/chart" uri="{CE6537A1-D6FC-4f65-9D91-7224C49458BB}"/>
                <c:ext xmlns:c16="http://schemas.microsoft.com/office/drawing/2014/chart" uri="{C3380CC4-5D6E-409C-BE32-E72D297353CC}">
                  <c16:uniqueId val="{00000002-1B01-43EF-A4AE-3994620FF9FD}"/>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Trends!$B$25:$B$29</c:f>
              <c:strCache>
                <c:ptCount val="5"/>
                <c:pt idx="0">
                  <c:v>2019</c:v>
                </c:pt>
                <c:pt idx="1">
                  <c:v>2020</c:v>
                </c:pt>
                <c:pt idx="2">
                  <c:v>2021</c:v>
                </c:pt>
                <c:pt idx="3">
                  <c:v>2022</c:v>
                </c:pt>
                <c:pt idx="4">
                  <c:v>2023</c:v>
                </c:pt>
              </c:strCache>
            </c:strRef>
          </c:cat>
          <c:val>
            <c:numRef>
              <c:f>Trends!$C$25:$C$29</c:f>
              <c:numCache>
                <c:formatCode>#,##0</c:formatCode>
                <c:ptCount val="5"/>
                <c:pt idx="0">
                  <c:v>25220</c:v>
                </c:pt>
                <c:pt idx="1">
                  <c:v>24925</c:v>
                </c:pt>
                <c:pt idx="2">
                  <c:v>25284</c:v>
                </c:pt>
                <c:pt idx="3">
                  <c:v>25727</c:v>
                </c:pt>
                <c:pt idx="4">
                  <c:v>27880</c:v>
                </c:pt>
              </c:numCache>
            </c:numRef>
          </c:val>
          <c:smooth val="0"/>
          <c:extLst>
            <c:ext xmlns:c16="http://schemas.microsoft.com/office/drawing/2014/chart" uri="{C3380CC4-5D6E-409C-BE32-E72D297353CC}">
              <c16:uniqueId val="{00000003-1B01-43EF-A4AE-3994620FF9FD}"/>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14790039500556"/>
          <c:y val="0.11404543397592541"/>
          <c:w val="0.88880435956449577"/>
          <c:h val="0.73463034362084045"/>
        </c:manualLayout>
      </c:layout>
      <c:barChart>
        <c:barDir val="col"/>
        <c:grouping val="clustered"/>
        <c:varyColors val="0"/>
        <c:ser>
          <c:idx val="0"/>
          <c:order val="0"/>
          <c:spPr>
            <a:solidFill>
              <a:srgbClr val="17375E"/>
            </a:solidFill>
            <a:ln>
              <a:noFill/>
            </a:ln>
            <a:effectLst/>
          </c:spPr>
          <c:invertIfNegative val="0"/>
          <c:dLbls>
            <c:dLbl>
              <c:idx val="12"/>
              <c:layout>
                <c:manualLayout>
                  <c:x val="0"/>
                  <c:y val="-2.54086660220104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14-49DA-B019-1711B592975B}"/>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Figures'!$C$3:$C$15</c:f>
              <c:numCache>
                <c:formatCode>General</c:formatCode>
                <c:ptCount val="13"/>
                <c:pt idx="0">
                  <c:v>123</c:v>
                </c:pt>
                <c:pt idx="1">
                  <c:v>124</c:v>
                </c:pt>
                <c:pt idx="2">
                  <c:v>130</c:v>
                </c:pt>
                <c:pt idx="3">
                  <c:v>100</c:v>
                </c:pt>
                <c:pt idx="4">
                  <c:v>130</c:v>
                </c:pt>
                <c:pt idx="5">
                  <c:v>144</c:v>
                </c:pt>
                <c:pt idx="6">
                  <c:v>504</c:v>
                </c:pt>
                <c:pt idx="7">
                  <c:v>728</c:v>
                </c:pt>
                <c:pt idx="8">
                  <c:v>1206</c:v>
                </c:pt>
                <c:pt idx="9">
                  <c:v>2996</c:v>
                </c:pt>
                <c:pt idx="10">
                  <c:v>6007</c:v>
                </c:pt>
                <c:pt idx="11">
                  <c:v>8489</c:v>
                </c:pt>
                <c:pt idx="12">
                  <c:v>7199</c:v>
                </c:pt>
              </c:numCache>
            </c:numRef>
          </c:val>
          <c:extLst>
            <c:ext xmlns:c16="http://schemas.microsoft.com/office/drawing/2014/chart" uri="{C3380CC4-5D6E-409C-BE32-E72D297353CC}">
              <c16:uniqueId val="{00000001-9B14-49DA-B019-1711B592975B}"/>
            </c:ext>
          </c:extLst>
        </c:ser>
        <c:dLbls>
          <c:showLegendKey val="0"/>
          <c:showVal val="0"/>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9.6113840923050531E-2"/>
          <c:y val="0.12462049660672213"/>
          <c:w val="0.8917913207761845"/>
          <c:h val="0.7199946298272818"/>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17375E"/>
              </a:solidFill>
              <a:ln w="9525">
                <a:noFill/>
              </a:ln>
              <a:effectLst/>
            </c:spPr>
          </c:marker>
          <c:dLbls>
            <c:dLbl>
              <c:idx val="0"/>
              <c:tx>
                <c:rich>
                  <a:bodyPr/>
                  <a:lstStyle/>
                  <a:p>
                    <a:fld id="{0A25C740-C27E-4168-B8E4-0734290758F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B1EB-43DE-993F-6C6B53B87118}"/>
                </c:ext>
              </c:extLst>
            </c:dLbl>
            <c:dLbl>
              <c:idx val="1"/>
              <c:tx>
                <c:rich>
                  <a:bodyPr/>
                  <a:lstStyle/>
                  <a:p>
                    <a:fld id="{EE348225-445E-4057-A8AA-7B65E3186D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B1EB-43DE-993F-6C6B53B87118}"/>
                </c:ext>
              </c:extLst>
            </c:dLbl>
            <c:dLbl>
              <c:idx val="2"/>
              <c:tx>
                <c:rich>
                  <a:bodyPr/>
                  <a:lstStyle/>
                  <a:p>
                    <a:fld id="{C2AC9CDB-BFDE-40F1-BE3C-DD6F896E275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B1EB-43DE-993F-6C6B53B87118}"/>
                </c:ext>
              </c:extLst>
            </c:dLbl>
            <c:dLbl>
              <c:idx val="3"/>
              <c:tx>
                <c:rich>
                  <a:bodyPr/>
                  <a:lstStyle/>
                  <a:p>
                    <a:fld id="{6BB12FBB-09E7-49D5-B926-AF3B169EF8E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B1EB-43DE-993F-6C6B53B87118}"/>
                </c:ext>
              </c:extLst>
            </c:dLbl>
            <c:dLbl>
              <c:idx val="4"/>
              <c:tx>
                <c:rich>
                  <a:bodyPr/>
                  <a:lstStyle/>
                  <a:p>
                    <a:fld id="{39FCF568-0969-4607-A4B6-1609842E252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B1EB-43DE-993F-6C6B53B87118}"/>
                </c:ext>
              </c:extLst>
            </c:dLbl>
            <c:dLbl>
              <c:idx val="5"/>
              <c:tx>
                <c:rich>
                  <a:bodyPr/>
                  <a:lstStyle/>
                  <a:p>
                    <a:fld id="{C986338F-E0B2-4A98-9AE2-C22D3A56D1E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B1EB-43DE-993F-6C6B53B87118}"/>
                </c:ext>
              </c:extLst>
            </c:dLbl>
            <c:dLbl>
              <c:idx val="6"/>
              <c:tx>
                <c:rich>
                  <a:bodyPr/>
                  <a:lstStyle/>
                  <a:p>
                    <a:fld id="{B2F61EC9-4520-4534-A3B9-69A97E3D76E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B1EB-43DE-993F-6C6B53B87118}"/>
                </c:ext>
              </c:extLst>
            </c:dLbl>
            <c:dLbl>
              <c:idx val="7"/>
              <c:tx>
                <c:rich>
                  <a:bodyPr/>
                  <a:lstStyle/>
                  <a:p>
                    <a:fld id="{44CA2A64-EE19-425A-8C8E-F7675B539BF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B1EB-43DE-993F-6C6B53B87118}"/>
                </c:ext>
              </c:extLst>
            </c:dLbl>
            <c:dLbl>
              <c:idx val="8"/>
              <c:tx>
                <c:rich>
                  <a:bodyPr/>
                  <a:lstStyle/>
                  <a:p>
                    <a:fld id="{43FF15ED-C5A6-470F-BBE8-9B638FB775F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B1EB-43DE-993F-6C6B53B87118}"/>
                </c:ext>
              </c:extLst>
            </c:dLbl>
            <c:dLbl>
              <c:idx val="9"/>
              <c:tx>
                <c:rich>
                  <a:bodyPr/>
                  <a:lstStyle/>
                  <a:p>
                    <a:fld id="{3E067A75-3037-4174-A652-3B789ED7C4D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B1EB-43DE-993F-6C6B53B87118}"/>
                </c:ext>
              </c:extLst>
            </c:dLbl>
            <c:dLbl>
              <c:idx val="10"/>
              <c:layout>
                <c:manualLayout>
                  <c:x val="6.6745775189216931E-3"/>
                  <c:y val="-5.8056937256245758E-3"/>
                </c:manualLayout>
              </c:layout>
              <c:tx>
                <c:rich>
                  <a:bodyPr/>
                  <a:lstStyle/>
                  <a:p>
                    <a:fld id="{92B205C4-93FD-434C-8152-F6AE918DEE1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B1EB-43DE-993F-6C6B53B87118}"/>
                </c:ext>
              </c:extLst>
            </c:dLbl>
            <c:dLbl>
              <c:idx val="11"/>
              <c:layout>
                <c:manualLayout>
                  <c:x val="-1.7743533418286793E-3"/>
                  <c:y val="-4.8933013808057854E-3"/>
                </c:manualLayout>
              </c:layout>
              <c:tx>
                <c:rich>
                  <a:bodyPr/>
                  <a:lstStyle/>
                  <a:p>
                    <a:fld id="{186C3972-C0D0-4CE4-8204-A0C5F8F2B7B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B1EB-43DE-993F-6C6B53B87118}"/>
                </c:ext>
              </c:extLst>
            </c:dLbl>
            <c:dLbl>
              <c:idx val="12"/>
              <c:tx>
                <c:rich>
                  <a:bodyPr/>
                  <a:lstStyle/>
                  <a:p>
                    <a:fld id="{32F57C93-4C53-4871-BC4B-649CA1E6666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B1EB-43DE-993F-6C6B53B87118}"/>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Figures'!$D$3:$D$15</c:f>
              <c:numCache>
                <c:formatCode>#,##0.0</c:formatCode>
                <c:ptCount val="13"/>
                <c:pt idx="0">
                  <c:v>101.98835840201654</c:v>
                </c:pt>
                <c:pt idx="1">
                  <c:v>25.522122946652587</c:v>
                </c:pt>
                <c:pt idx="2">
                  <c:v>20.344287949921753</c:v>
                </c:pt>
                <c:pt idx="3">
                  <c:v>15.093200513168817</c:v>
                </c:pt>
                <c:pt idx="4">
                  <c:v>17.963889817790886</c:v>
                </c:pt>
                <c:pt idx="5">
                  <c:v>19.803804805998354</c:v>
                </c:pt>
                <c:pt idx="6">
                  <c:v>34.574517345911872</c:v>
                </c:pt>
                <c:pt idx="7">
                  <c:v>52.596291672446483</c:v>
                </c:pt>
                <c:pt idx="8">
                  <c:v>89.11905152499989</c:v>
                </c:pt>
                <c:pt idx="9">
                  <c:v>218.19320585975478</c:v>
                </c:pt>
                <c:pt idx="10">
                  <c:v>529.97064737233552</c:v>
                </c:pt>
                <c:pt idx="11">
                  <c:v>1421.0195049113809</c:v>
                </c:pt>
                <c:pt idx="12">
                  <c:v>4052.5326217898923</c:v>
                </c:pt>
              </c:numCache>
            </c:numRef>
          </c:val>
          <c:smooth val="0"/>
          <c:extLst>
            <c:ext xmlns:c15="http://schemas.microsoft.com/office/drawing/2012/chart" uri="{02D57815-91ED-43cb-92C2-25804820EDAC}">
              <c15:datalabelsRange>
                <c15:f>'Hosp Dem Figures'!$D$3:$D$15</c15:f>
                <c15:dlblRangeCache>
                  <c:ptCount val="13"/>
                  <c:pt idx="0">
                    <c:v>102.0</c:v>
                  </c:pt>
                  <c:pt idx="1">
                    <c:v>25.5</c:v>
                  </c:pt>
                  <c:pt idx="2">
                    <c:v>20.3</c:v>
                  </c:pt>
                  <c:pt idx="3">
                    <c:v>15.1</c:v>
                  </c:pt>
                  <c:pt idx="4">
                    <c:v>18.0</c:v>
                  </c:pt>
                  <c:pt idx="5">
                    <c:v>19.8</c:v>
                  </c:pt>
                  <c:pt idx="6">
                    <c:v>34.6</c:v>
                  </c:pt>
                  <c:pt idx="7">
                    <c:v>52.6</c:v>
                  </c:pt>
                  <c:pt idx="8">
                    <c:v>89.1</c:v>
                  </c:pt>
                  <c:pt idx="9">
                    <c:v>218.2</c:v>
                  </c:pt>
                  <c:pt idx="10">
                    <c:v>530.0</c:v>
                  </c:pt>
                  <c:pt idx="11">
                    <c:v>1,421.0</c:v>
                  </c:pt>
                  <c:pt idx="12">
                    <c:v>4,052.5</c:v>
                  </c:pt>
                </c15:dlblRangeCache>
              </c15:datalabelsRange>
            </c:ext>
            <c:ext xmlns:c16="http://schemas.microsoft.com/office/drawing/2014/chart" uri="{C3380CC4-5D6E-409C-BE32-E72D297353CC}">
              <c16:uniqueId val="{0000000D-B1EB-43DE-993F-6C6B53B87118}"/>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73354423208112207"/>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2075-49D7-BC4C-F277B941F446}"/>
              </c:ext>
            </c:extLst>
          </c:dPt>
          <c:dPt>
            <c:idx val="7"/>
            <c:invertIfNegative val="0"/>
            <c:bubble3D val="0"/>
            <c:spPr>
              <a:solidFill>
                <a:srgbClr val="17375E"/>
              </a:solidFill>
              <a:ln>
                <a:noFill/>
              </a:ln>
              <a:effectLst/>
            </c:spPr>
            <c:extLst>
              <c:ext xmlns:c16="http://schemas.microsoft.com/office/drawing/2014/chart" uri="{C3380CC4-5D6E-409C-BE32-E72D297353CC}">
                <c16:uniqueId val="{00000003-2075-49D7-BC4C-F277B941F446}"/>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 Dem Figures'!$B$46:$B$53</c:f>
              <c:strCache>
                <c:ptCount val="8"/>
                <c:pt idx="0">
                  <c:v>Female</c:v>
                </c:pt>
                <c:pt idx="1">
                  <c:v>Male</c:v>
                </c:pt>
                <c:pt idx="3">
                  <c:v>AI/NA
NH</c:v>
                </c:pt>
                <c:pt idx="4">
                  <c:v>Asian
NH</c:v>
                </c:pt>
                <c:pt idx="5">
                  <c:v>Black
NH</c:v>
                </c:pt>
                <c:pt idx="6">
                  <c:v>Hispanic</c:v>
                </c:pt>
                <c:pt idx="7">
                  <c:v>White 
NH</c:v>
                </c:pt>
              </c:strCache>
              <c:extLst/>
            </c:strRef>
          </c:cat>
          <c:val>
            <c:numRef>
              <c:f>'Hosp Dem Figures'!$D$46:$D$53</c:f>
              <c:numCache>
                <c:formatCode>0.0</c:formatCode>
                <c:ptCount val="8"/>
                <c:pt idx="0">
                  <c:v>308.14398852927326</c:v>
                </c:pt>
                <c:pt idx="1">
                  <c:v>204.11507778123078</c:v>
                </c:pt>
                <c:pt idx="3">
                  <c:v>186.61403193970929</c:v>
                </c:pt>
                <c:pt idx="4">
                  <c:v>61.772018038446092</c:v>
                </c:pt>
                <c:pt idx="5">
                  <c:v>133.50195813128909</c:v>
                </c:pt>
                <c:pt idx="6">
                  <c:v>72.350194320025253</c:v>
                </c:pt>
                <c:pt idx="7">
                  <c:v>348.81539832333118</c:v>
                </c:pt>
              </c:numCache>
              <c:extLst/>
            </c:numRef>
          </c:val>
          <c:extLst>
            <c:ext xmlns:c16="http://schemas.microsoft.com/office/drawing/2014/chart" uri="{C3380CC4-5D6E-409C-BE32-E72D297353CC}">
              <c16:uniqueId val="{00000004-2075-49D7-BC4C-F277B941F446}"/>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3808918014710209"/>
          <c:y val="0.13710190574004336"/>
          <c:w val="0.85051536716408549"/>
          <c:h val="0.76048984738526482"/>
        </c:manualLayout>
      </c:layout>
      <c:lineChart>
        <c:grouping val="standard"/>
        <c:varyColors val="0"/>
        <c:ser>
          <c:idx val="0"/>
          <c:order val="0"/>
          <c:spPr>
            <a:ln w="50800" cap="rnd">
              <a:solidFill>
                <a:srgbClr val="52849C"/>
              </a:solidFill>
              <a:round/>
            </a:ln>
            <a:effectLst/>
          </c:spPr>
          <c:marker>
            <c:symbol val="circle"/>
            <c:size val="10"/>
            <c:spPr>
              <a:solidFill>
                <a:srgbClr val="52849C"/>
              </a:solidFill>
              <a:ln w="9525">
                <a:no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B928-4567-B737-243DD11B7599}"/>
                </c:ext>
              </c:extLst>
            </c:dLbl>
            <c:dLbl>
              <c:idx val="2"/>
              <c:delete val="1"/>
              <c:extLst>
                <c:ext xmlns:c15="http://schemas.microsoft.com/office/drawing/2012/chart" uri="{CE6537A1-D6FC-4f65-9D91-7224C49458BB}"/>
                <c:ext xmlns:c16="http://schemas.microsoft.com/office/drawing/2014/chart" uri="{C3380CC4-5D6E-409C-BE32-E72D297353CC}">
                  <c16:uniqueId val="{00000001-B928-4567-B737-243DD11B7599}"/>
                </c:ext>
              </c:extLst>
            </c:dLbl>
            <c:dLbl>
              <c:idx val="3"/>
              <c:delete val="1"/>
              <c:extLst>
                <c:ext xmlns:c15="http://schemas.microsoft.com/office/drawing/2012/chart" uri="{CE6537A1-D6FC-4f65-9D91-7224C49458BB}"/>
                <c:ext xmlns:c16="http://schemas.microsoft.com/office/drawing/2014/chart" uri="{C3380CC4-5D6E-409C-BE32-E72D297353CC}">
                  <c16:uniqueId val="{00000002-B928-4567-B737-243DD11B7599}"/>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52849C"/>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Trends!$B$47:$B$51</c:f>
              <c:strCache>
                <c:ptCount val="5"/>
                <c:pt idx="0">
                  <c:v>2019</c:v>
                </c:pt>
                <c:pt idx="1">
                  <c:v>2020</c:v>
                </c:pt>
                <c:pt idx="2">
                  <c:v>2021</c:v>
                </c:pt>
                <c:pt idx="3">
                  <c:v>2022</c:v>
                </c:pt>
                <c:pt idx="4">
                  <c:v>2023</c:v>
                </c:pt>
              </c:strCache>
            </c:strRef>
          </c:cat>
          <c:val>
            <c:numRef>
              <c:f>Trends!$C$47:$C$51</c:f>
              <c:numCache>
                <c:formatCode>#,##0</c:formatCode>
                <c:ptCount val="5"/>
                <c:pt idx="0">
                  <c:v>222102</c:v>
                </c:pt>
                <c:pt idx="1">
                  <c:v>182920</c:v>
                </c:pt>
                <c:pt idx="2">
                  <c:v>193349</c:v>
                </c:pt>
                <c:pt idx="3">
                  <c:v>221168</c:v>
                </c:pt>
                <c:pt idx="4">
                  <c:v>259507</c:v>
                </c:pt>
              </c:numCache>
            </c:numRef>
          </c:val>
          <c:smooth val="0"/>
          <c:extLst>
            <c:ext xmlns:c16="http://schemas.microsoft.com/office/drawing/2014/chart" uri="{C3380CC4-5D6E-409C-BE32-E72D297353CC}">
              <c16:uniqueId val="{00000003-B928-4567-B737-243DD11B7599}"/>
            </c:ext>
          </c:extLst>
        </c:ser>
        <c:dLbls>
          <c:showLegendKey val="0"/>
          <c:showVal val="0"/>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14018533090312"/>
          <c:y val="2.8125000000000001E-2"/>
          <c:w val="0.60317112244367632"/>
          <c:h val="0.93125000000000002"/>
        </c:manualLayout>
      </c:layout>
      <c:barChart>
        <c:barDir val="bar"/>
        <c:grouping val="clustered"/>
        <c:varyColors val="0"/>
        <c:ser>
          <c:idx val="0"/>
          <c:order val="0"/>
          <c:spPr>
            <a:solidFill>
              <a:schemeClr val="bg1">
                <a:lumMod val="65000"/>
              </a:schemeClr>
            </a:solidFill>
            <a:ln>
              <a:noFill/>
            </a:ln>
            <a:effectLst/>
          </c:spPr>
          <c:invertIfNegative val="0"/>
          <c:dLbls>
            <c:dLbl>
              <c:idx val="5"/>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00-4F60-8523-448C0BC99F9E}"/>
                </c:ext>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Slide1_2'!$E$126:$E$131</c:f>
              <c:numCache>
                <c:formatCode>0</c:formatCode>
                <c:ptCount val="6"/>
                <c:pt idx="0">
                  <c:v>19.344620562868805</c:v>
                </c:pt>
                <c:pt idx="1">
                  <c:v>35.044918589488233</c:v>
                </c:pt>
                <c:pt idx="2">
                  <c:v>19.046879071754265</c:v>
                </c:pt>
                <c:pt idx="3">
                  <c:v>26.563581775888697</c:v>
                </c:pt>
                <c:pt idx="4">
                  <c:v>20.895148339131318</c:v>
                </c:pt>
                <c:pt idx="5">
                  <c:v>3.2177705772040066</c:v>
                </c:pt>
              </c:numCache>
            </c:numRef>
          </c:val>
          <c:extLst>
            <c:ext xmlns:c16="http://schemas.microsoft.com/office/drawing/2014/chart" uri="{C3380CC4-5D6E-409C-BE32-E72D297353CC}">
              <c16:uniqueId val="{00000001-DB00-4F60-8523-448C0BC99F9E}"/>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1549962082063889"/>
          <c:y val="0.11404543397592541"/>
          <c:w val="0.87811325737559764"/>
          <c:h val="0.73463034362084045"/>
        </c:manualLayout>
      </c:layout>
      <c:barChart>
        <c:barDir val="col"/>
        <c:grouping val="clustered"/>
        <c:varyColors val="0"/>
        <c:ser>
          <c:idx val="0"/>
          <c:order val="0"/>
          <c:spPr>
            <a:solidFill>
              <a:srgbClr val="52849C"/>
            </a:solidFill>
            <a:ln>
              <a:noFill/>
            </a:ln>
            <a:effectLst/>
          </c:spPr>
          <c:invertIfNegative val="0"/>
          <c:dLbls>
            <c:dLbl>
              <c:idx val="3"/>
              <c:layout>
                <c:manualLayout>
                  <c:x val="6.10920125079882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1B6-4002-AB41-18F150CA0166}"/>
                </c:ext>
              </c:extLst>
            </c:dLbl>
            <c:dLbl>
              <c:idx val="6"/>
              <c:layout>
                <c:manualLayout>
                  <c:x val="-7.6365015634985885E-3"/>
                  <c:y val="-1.0721123712016836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B6-4002-AB41-18F150CA016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Figures'!$C$3:$C$15</c:f>
              <c:numCache>
                <c:formatCode>General</c:formatCode>
                <c:ptCount val="13"/>
                <c:pt idx="0">
                  <c:v>3515</c:v>
                </c:pt>
                <c:pt idx="1">
                  <c:v>12105</c:v>
                </c:pt>
                <c:pt idx="2">
                  <c:v>8687</c:v>
                </c:pt>
                <c:pt idx="3">
                  <c:v>7100</c:v>
                </c:pt>
                <c:pt idx="4">
                  <c:v>5559</c:v>
                </c:pt>
                <c:pt idx="5">
                  <c:v>5620</c:v>
                </c:pt>
                <c:pt idx="6">
                  <c:v>12385</c:v>
                </c:pt>
                <c:pt idx="7">
                  <c:v>13956</c:v>
                </c:pt>
                <c:pt idx="8">
                  <c:v>19560</c:v>
                </c:pt>
                <c:pt idx="9">
                  <c:v>32376</c:v>
                </c:pt>
                <c:pt idx="10">
                  <c:v>45711</c:v>
                </c:pt>
                <c:pt idx="11">
                  <c:v>53272</c:v>
                </c:pt>
                <c:pt idx="12">
                  <c:v>39313</c:v>
                </c:pt>
              </c:numCache>
            </c:numRef>
          </c:val>
          <c:extLst>
            <c:ext xmlns:c16="http://schemas.microsoft.com/office/drawing/2014/chart" uri="{C3380CC4-5D6E-409C-BE32-E72D297353CC}">
              <c16:uniqueId val="{00000002-41B6-4002-AB41-18F150CA0166}"/>
            </c:ext>
          </c:extLst>
        </c:ser>
        <c:dLbls>
          <c:dLblPos val="outEnd"/>
          <c:showLegendKey val="0"/>
          <c:showVal val="1"/>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437540288394893"/>
          <c:y val="0.12462049660672213"/>
          <c:w val="0.88381684011894657"/>
          <c:h val="0.7131745104751932"/>
        </c:manualLayout>
      </c:layout>
      <c:lineChart>
        <c:grouping val="stacked"/>
        <c:varyColors val="0"/>
        <c:ser>
          <c:idx val="0"/>
          <c:order val="0"/>
          <c:spPr>
            <a:ln w="28575" cap="rnd">
              <a:solidFill>
                <a:srgbClr val="52849C">
                  <a:alpha val="99000"/>
                </a:srgbClr>
              </a:solidFill>
              <a:round/>
            </a:ln>
            <a:effectLst/>
          </c:spPr>
          <c:marker>
            <c:symbol val="circle"/>
            <c:size val="8"/>
            <c:spPr>
              <a:solidFill>
                <a:srgbClr val="52849C"/>
              </a:solidFill>
              <a:ln w="9525">
                <a:noFill/>
              </a:ln>
              <a:effectLst/>
            </c:spPr>
          </c:marker>
          <c:dLbls>
            <c:dLbl>
              <c:idx val="10"/>
              <c:layout>
                <c:manualLayout>
                  <c:x val="-5.0479615401424448E-2"/>
                  <c:y val="-5.6104073947278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364-4D9E-BDF0-63ED164ABAF0}"/>
                </c:ext>
              </c:extLst>
            </c:dLbl>
            <c:dLbl>
              <c:idx val="11"/>
              <c:layout>
                <c:manualLayout>
                  <c:x val="-6.7775210744415171E-2"/>
                  <c:y val="-4.24638352431010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364-4D9E-BDF0-63ED164ABAF0}"/>
                </c:ext>
              </c:extLst>
            </c:dLbl>
            <c:numFmt formatCode="#,##0.0" sourceLinked="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Figures'!$D$3:$D$15</c:f>
              <c:numCache>
                <c:formatCode>#,##0.0</c:formatCode>
                <c:ptCount val="13"/>
                <c:pt idx="0">
                  <c:v>2914.5453640901478</c:v>
                </c:pt>
                <c:pt idx="1">
                  <c:v>2491.4943408808836</c:v>
                </c:pt>
                <c:pt idx="2">
                  <c:v>1359.4679186228482</c:v>
                </c:pt>
                <c:pt idx="3">
                  <c:v>1071.6172364349861</c:v>
                </c:pt>
                <c:pt idx="4">
                  <c:v>768.16356536230398</c:v>
                </c:pt>
                <c:pt idx="5">
                  <c:v>772.89849312299123</c:v>
                </c:pt>
                <c:pt idx="6">
                  <c:v>849.61388358952092</c:v>
                </c:pt>
                <c:pt idx="7">
                  <c:v>1008.2882507976142</c:v>
                </c:pt>
                <c:pt idx="8">
                  <c:v>1445.4134724950231</c:v>
                </c:pt>
                <c:pt idx="9">
                  <c:v>2357.8849242040792</c:v>
                </c:pt>
                <c:pt idx="10">
                  <c:v>4032.8763545924471</c:v>
                </c:pt>
                <c:pt idx="11">
                  <c:v>8917.4874620849423</c:v>
                </c:pt>
                <c:pt idx="12">
                  <c:v>22130.464642370611</c:v>
                </c:pt>
              </c:numCache>
            </c:numRef>
          </c:val>
          <c:smooth val="0"/>
          <c:extLst>
            <c:ext xmlns:c16="http://schemas.microsoft.com/office/drawing/2014/chart" uri="{C3380CC4-5D6E-409C-BE32-E72D297353CC}">
              <c16:uniqueId val="{00000002-3364-4D9E-BDF0-63ED164ABAF0}"/>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69495698651043514"/>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1-0117-4981-9F2D-1FF4B79BE355}"/>
              </c:ext>
            </c:extLst>
          </c:dPt>
          <c:dPt>
            <c:idx val="7"/>
            <c:invertIfNegative val="0"/>
            <c:bubble3D val="0"/>
            <c:spPr>
              <a:solidFill>
                <a:srgbClr val="52849C"/>
              </a:solidFill>
              <a:ln>
                <a:noFill/>
              </a:ln>
              <a:effectLst/>
            </c:spPr>
            <c:extLst>
              <c:ext xmlns:c16="http://schemas.microsoft.com/office/drawing/2014/chart" uri="{C3380CC4-5D6E-409C-BE32-E72D297353CC}">
                <c16:uniqueId val="{00000003-0117-4981-9F2D-1FF4B79BE355}"/>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Figures'!$B$46:$B$53</c:f>
              <c:strCache>
                <c:ptCount val="8"/>
                <c:pt idx="0">
                  <c:v>Female</c:v>
                </c:pt>
                <c:pt idx="1">
                  <c:v>Male</c:v>
                </c:pt>
                <c:pt idx="3">
                  <c:v>AI/NA
NH</c:v>
                </c:pt>
                <c:pt idx="4">
                  <c:v>Asian
NH</c:v>
                </c:pt>
                <c:pt idx="5">
                  <c:v>Black
NH</c:v>
                </c:pt>
                <c:pt idx="6">
                  <c:v>Hispanic</c:v>
                </c:pt>
                <c:pt idx="7">
                  <c:v>White 
NH</c:v>
                </c:pt>
              </c:strCache>
              <c:extLst/>
            </c:strRef>
          </c:cat>
          <c:val>
            <c:numRef>
              <c:f>'ED Dem Figures'!$D$46:$D$53</c:f>
              <c:numCache>
                <c:formatCode>#,##0.0</c:formatCode>
                <c:ptCount val="8"/>
                <c:pt idx="0">
                  <c:v>2803.6625588624888</c:v>
                </c:pt>
                <c:pt idx="1">
                  <c:v>1961.3059286830114</c:v>
                </c:pt>
                <c:pt idx="3">
                  <c:v>2161.3134756863451</c:v>
                </c:pt>
                <c:pt idx="4">
                  <c:v>497.48082016970784</c:v>
                </c:pt>
                <c:pt idx="5">
                  <c:v>2141.789893325913</c:v>
                </c:pt>
                <c:pt idx="6">
                  <c:v>999.98304292320631</c:v>
                </c:pt>
                <c:pt idx="7">
                  <c:v>2810.4824435363726</c:v>
                </c:pt>
              </c:numCache>
              <c:extLst/>
            </c:numRef>
          </c:val>
          <c:extLst>
            <c:ext xmlns:c16="http://schemas.microsoft.com/office/drawing/2014/chart" uri="{C3380CC4-5D6E-409C-BE32-E72D297353CC}">
              <c16:uniqueId val="{00000004-0117-4981-9F2D-1FF4B79BE355}"/>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425076199920686E-3"/>
          <c:y val="2.1492854461483937E-2"/>
          <c:w val="0.98559872991126485"/>
          <c:h val="0.97710466890863146"/>
        </c:manualLayout>
      </c:layout>
      <c:barChart>
        <c:barDir val="bar"/>
        <c:grouping val="stacked"/>
        <c:varyColors val="0"/>
        <c:ser>
          <c:idx val="0"/>
          <c:order val="0"/>
          <c:spPr>
            <a:solidFill>
              <a:schemeClr val="accent1"/>
            </a:solidFill>
            <a:ln>
              <a:noFill/>
            </a:ln>
            <a:effectLst/>
          </c:spPr>
          <c:invertIfNegative val="0"/>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on same level from slipping, tripping and stumbling with subsequent striking against unspecified object</c:v>
                </c:pt>
                <c:pt idx="11">
                  <c:v>Fall from chair</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Figures'!$C$117:$C$132</c:f>
              <c:numCache>
                <c:formatCode>General</c:formatCode>
                <c:ptCount val="16"/>
              </c:numCache>
            </c:numRef>
          </c:val>
          <c:extLst>
            <c:ext xmlns:c16="http://schemas.microsoft.com/office/drawing/2014/chart" uri="{C3380CC4-5D6E-409C-BE32-E72D297353CC}">
              <c16:uniqueId val="{00000000-AA16-444C-9185-6745FDFDA57A}"/>
            </c:ext>
          </c:extLst>
        </c:ser>
        <c:ser>
          <c:idx val="6"/>
          <c:order val="1"/>
          <c:spPr>
            <a:no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00" b="0" i="0" u="none" strike="noStrike" kern="1200" baseline="0">
                    <a:solidFill>
                      <a:schemeClr val="tx1"/>
                    </a:solidFill>
                    <a:latin typeface="Franklin Gothic Demi Cond" panose="020B0706030402020204" pitchFamily="34" charset="0"/>
                    <a:ea typeface="+mn-ea"/>
                    <a:cs typeface="+mn-cs"/>
                  </a:defRPr>
                </a:pPr>
                <a:endParaRPr lang="en-US"/>
              </a:p>
            </c:txPr>
            <c:dLblPos val="inEnd"/>
            <c:showLegendKey val="0"/>
            <c:showVal val="0"/>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on same level from slipping, tripping and stumbling with subsequent striking against unspecified object</c:v>
                </c:pt>
                <c:pt idx="11">
                  <c:v>Fall from chair</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Figures'!$I$117:$I$132</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01-AA16-444C-9185-6745FDFDA57A}"/>
            </c:ext>
          </c:extLst>
        </c:ser>
        <c:ser>
          <c:idx val="7"/>
          <c:order val="2"/>
          <c:spPr>
            <a:solidFill>
              <a:srgbClr val="52849C"/>
            </a:solidFill>
            <a:ln>
              <a:noFill/>
            </a:ln>
            <a:effectLst/>
          </c:spPr>
          <c:invertIfNegative val="0"/>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on same level from slipping, tripping and stumbling with subsequent striking against unspecified object</c:v>
                </c:pt>
                <c:pt idx="11">
                  <c:v>Fall from chair</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Figures'!$K$117:$K$132</c:f>
              <c:numCache>
                <c:formatCode>0.0</c:formatCode>
                <c:ptCount val="16"/>
                <c:pt idx="0">
                  <c:v>70.057840443610388</c:v>
                </c:pt>
                <c:pt idx="1">
                  <c:v>7.6286959503982557</c:v>
                </c:pt>
                <c:pt idx="2">
                  <c:v>4.0526845133271934</c:v>
                </c:pt>
                <c:pt idx="3">
                  <c:v>3.2565595533068477</c:v>
                </c:pt>
                <c:pt idx="4">
                  <c:v>1.9143992262251115</c:v>
                </c:pt>
                <c:pt idx="5">
                  <c:v>1.876635312342249</c:v>
                </c:pt>
                <c:pt idx="6">
                  <c:v>1.8219161718181014</c:v>
                </c:pt>
                <c:pt idx="7">
                  <c:v>1.3648957446234591</c:v>
                </c:pt>
                <c:pt idx="8">
                  <c:v>0.87704763262648022</c:v>
                </c:pt>
                <c:pt idx="9">
                  <c:v>0.82695264482268305</c:v>
                </c:pt>
                <c:pt idx="10">
                  <c:v>0.79959307456060924</c:v>
                </c:pt>
                <c:pt idx="11">
                  <c:v>0.73023078375535155</c:v>
                </c:pt>
                <c:pt idx="12">
                  <c:v>0.55451298038203212</c:v>
                </c:pt>
                <c:pt idx="13">
                  <c:v>0.5017205701580304</c:v>
                </c:pt>
                <c:pt idx="14">
                  <c:v>0.4157883987715168</c:v>
                </c:pt>
                <c:pt idx="15">
                  <c:v>3.3205269992716921</c:v>
                </c:pt>
              </c:numCache>
            </c:numRef>
          </c:val>
          <c:extLst>
            <c:ext xmlns:c16="http://schemas.microsoft.com/office/drawing/2014/chart" uri="{C3380CC4-5D6E-409C-BE32-E72D297353CC}">
              <c16:uniqueId val="{00000002-AA16-444C-9185-6745FDFDA57A}"/>
            </c:ext>
          </c:extLst>
        </c:ser>
        <c:ser>
          <c:idx val="8"/>
          <c:order val="3"/>
          <c:spPr>
            <a:no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solidFill>
                    <a:latin typeface="Franklin Gothic Demi Cond" panose="020B070603040202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on same level from slipping, tripping and stumbling with subsequent striking against unspecified object</c:v>
                </c:pt>
                <c:pt idx="11">
                  <c:v>Fall from chair</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Figures'!$L$117:$L$132</c:f>
              <c:numCache>
                <c:formatCode>0.0</c:formatCode>
                <c:ptCount val="16"/>
                <c:pt idx="0">
                  <c:v>70.057840443610388</c:v>
                </c:pt>
                <c:pt idx="1">
                  <c:v>7.6286959503982557</c:v>
                </c:pt>
                <c:pt idx="2">
                  <c:v>4.0526845133271934</c:v>
                </c:pt>
                <c:pt idx="3">
                  <c:v>3.2565595533068477</c:v>
                </c:pt>
                <c:pt idx="4">
                  <c:v>1.9143992262251115</c:v>
                </c:pt>
                <c:pt idx="5">
                  <c:v>1.876635312342249</c:v>
                </c:pt>
                <c:pt idx="6">
                  <c:v>1.8219161718181014</c:v>
                </c:pt>
                <c:pt idx="7">
                  <c:v>1.3648957446234591</c:v>
                </c:pt>
                <c:pt idx="8">
                  <c:v>0.87704763262648022</c:v>
                </c:pt>
                <c:pt idx="9">
                  <c:v>0.82695264482268305</c:v>
                </c:pt>
                <c:pt idx="10">
                  <c:v>0.79959307456060924</c:v>
                </c:pt>
                <c:pt idx="11">
                  <c:v>0.73023078375535155</c:v>
                </c:pt>
                <c:pt idx="12">
                  <c:v>0.55451298038203212</c:v>
                </c:pt>
                <c:pt idx="13">
                  <c:v>0.5017205701580304</c:v>
                </c:pt>
                <c:pt idx="14">
                  <c:v>0.4157883987715168</c:v>
                </c:pt>
                <c:pt idx="15">
                  <c:v>3.3205269992716921</c:v>
                </c:pt>
              </c:numCache>
            </c:numRef>
          </c:val>
          <c:extLst>
            <c:ext xmlns:c16="http://schemas.microsoft.com/office/drawing/2014/chart" uri="{C3380CC4-5D6E-409C-BE32-E72D297353CC}">
              <c16:uniqueId val="{00000003-AA16-444C-9185-6745FDFDA57A}"/>
            </c:ext>
          </c:extLst>
        </c:ser>
        <c:dLbls>
          <c:showLegendKey val="0"/>
          <c:showVal val="0"/>
          <c:showCatName val="0"/>
          <c:showSerName val="0"/>
          <c:showPercent val="0"/>
          <c:showBubbleSize val="0"/>
        </c:dLbls>
        <c:gapWidth val="35"/>
        <c:overlap val="100"/>
        <c:axId val="649828784"/>
        <c:axId val="649821240"/>
      </c:barChart>
      <c:catAx>
        <c:axId val="649828784"/>
        <c:scaling>
          <c:orientation val="maxMin"/>
        </c:scaling>
        <c:delete val="1"/>
        <c:axPos val="l"/>
        <c:numFmt formatCode="General" sourceLinked="1"/>
        <c:majorTickMark val="out"/>
        <c:minorTickMark val="none"/>
        <c:tickLblPos val="nextTo"/>
        <c:crossAx val="649821240"/>
        <c:crosses val="autoZero"/>
        <c:auto val="1"/>
        <c:lblAlgn val="ctr"/>
        <c:lblOffset val="100"/>
        <c:noMultiLvlLbl val="0"/>
      </c:catAx>
      <c:valAx>
        <c:axId val="649821240"/>
        <c:scaling>
          <c:orientation val="minMax"/>
          <c:max val="80"/>
          <c:min val="-150"/>
        </c:scaling>
        <c:delete val="1"/>
        <c:axPos val="t"/>
        <c:numFmt formatCode="General" sourceLinked="1"/>
        <c:majorTickMark val="out"/>
        <c:minorTickMark val="none"/>
        <c:tickLblPos val="nextTo"/>
        <c:crossAx val="649828784"/>
        <c:crosses val="autoZero"/>
        <c:crossBetween val="between"/>
      </c:valAx>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F9E3F"/>
            </a:solidFill>
            <a:ln>
              <a:noFill/>
            </a:ln>
            <a:effectLst/>
          </c:spPr>
          <c:invertIfNegative val="0"/>
          <c:dLbls>
            <c:dLbl>
              <c:idx val="0"/>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19-4059-93ED-79A3F756CD68}"/>
                </c:ext>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Slide1_2'!$F$126:$F$131</c:f>
              <c:numCache>
                <c:formatCode>0</c:formatCode>
                <c:ptCount val="6"/>
                <c:pt idx="0">
                  <c:v>9.9864507200401356</c:v>
                </c:pt>
                <c:pt idx="1">
                  <c:v>21.226097018191105</c:v>
                </c:pt>
                <c:pt idx="2">
                  <c:v>24.171890959039199</c:v>
                </c:pt>
                <c:pt idx="3">
                  <c:v>35.891454717140462</c:v>
                </c:pt>
                <c:pt idx="4">
                  <c:v>45.450034628896276</c:v>
                </c:pt>
                <c:pt idx="5">
                  <c:v>141.81966843351753</c:v>
                </c:pt>
              </c:numCache>
            </c:numRef>
          </c:val>
          <c:extLst>
            <c:ext xmlns:c16="http://schemas.microsoft.com/office/drawing/2014/chart" uri="{C3380CC4-5D6E-409C-BE32-E72D297353CC}">
              <c16:uniqueId val="{00000001-3019-4059-93ED-79A3F756CD68}"/>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190238729005108"/>
          <c:y val="3.4993092520380138E-2"/>
          <c:w val="0.60549409115036001"/>
          <c:h val="0.94078092035012595"/>
        </c:manualLayout>
      </c:layout>
      <c:barChart>
        <c:barDir val="bar"/>
        <c:grouping val="clustered"/>
        <c:varyColors val="0"/>
        <c:ser>
          <c:idx val="0"/>
          <c:order val="0"/>
          <c:tx>
            <c:strRef>
              <c:f>'Background Slide1_2'!$A$158</c:f>
              <c:strCache>
                <c:ptCount val="1"/>
                <c:pt idx="0">
                  <c:v>Older adults (65+) by race</c:v>
                </c:pt>
              </c:strCache>
            </c:strRef>
          </c:tx>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68EA-4B52-865A-EE3421E6060D}"/>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Slide1_2'!$A$159:$A$163</c:f>
              <c:strCache>
                <c:ptCount val="5"/>
                <c:pt idx="0">
                  <c:v>White*</c:v>
                </c:pt>
                <c:pt idx="1">
                  <c:v>Black*</c:v>
                </c:pt>
                <c:pt idx="2">
                  <c:v>American Indian*</c:v>
                </c:pt>
                <c:pt idx="3">
                  <c:v>Asian*</c:v>
                </c:pt>
                <c:pt idx="4">
                  <c:v>Hispanic </c:v>
                </c:pt>
              </c:strCache>
            </c:strRef>
          </c:cat>
          <c:val>
            <c:numRef>
              <c:f>'Background Slide1_2'!$C$159:$C$163</c:f>
              <c:numCache>
                <c:formatCode>0</c:formatCode>
                <c:ptCount val="5"/>
                <c:pt idx="0">
                  <c:v>76.441698235288527</c:v>
                </c:pt>
                <c:pt idx="1">
                  <c:v>17.491743252899759</c:v>
                </c:pt>
                <c:pt idx="2">
                  <c:v>0.96848556111576112</c:v>
                </c:pt>
                <c:pt idx="3">
                  <c:v>1.8790234819882057</c:v>
                </c:pt>
                <c:pt idx="4">
                  <c:v>3.2190494687077464</c:v>
                </c:pt>
              </c:numCache>
            </c:numRef>
          </c:val>
          <c:extLst>
            <c:ext xmlns:c16="http://schemas.microsoft.com/office/drawing/2014/chart" uri="{C3380CC4-5D6E-409C-BE32-E72D297353CC}">
              <c16:uniqueId val="{00000002-68EA-4B52-865A-EE3421E6060D}"/>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120392284204981"/>
          <c:y val="3.0326797707019206E-2"/>
          <c:w val="0.38786305466205134"/>
          <c:h val="0.94623117806590584"/>
        </c:manualLayout>
      </c:layout>
      <c:barChart>
        <c:barDir val="bar"/>
        <c:grouping val="clustered"/>
        <c:varyColors val="0"/>
        <c:ser>
          <c:idx val="0"/>
          <c:order val="0"/>
          <c:spPr>
            <a:solidFill>
              <a:srgbClr val="17375E"/>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 4,5&amp;6'!$B$33:$B$40</c:f>
              <c:strCache>
                <c:ptCount val="8"/>
                <c:pt idx="0">
                  <c:v>Veterans</c:v>
                </c:pt>
                <c:pt idx="1">
                  <c:v>Speak English less than "very well"</c:v>
                </c:pt>
                <c:pt idx="2">
                  <c:v>Have a disability</c:v>
                </c:pt>
                <c:pt idx="3">
                  <c:v>Have less than high school education</c:v>
                </c:pt>
                <c:pt idx="4">
                  <c:v>Have high school education/GED</c:v>
                </c:pt>
                <c:pt idx="5">
                  <c:v>In the labor force</c:v>
                </c:pt>
                <c:pt idx="6">
                  <c:v>Income below poverty level (PL)</c:v>
                </c:pt>
                <c:pt idx="7">
                  <c:v>Income 100%-149% of PL</c:v>
                </c:pt>
              </c:strCache>
            </c:strRef>
          </c:cat>
          <c:val>
            <c:numRef>
              <c:f>'Background Slide 4,5&amp;6'!$C$33:$C$40</c:f>
              <c:numCache>
                <c:formatCode>General</c:formatCode>
                <c:ptCount val="8"/>
                <c:pt idx="0">
                  <c:v>15.8</c:v>
                </c:pt>
                <c:pt idx="1">
                  <c:v>2.7</c:v>
                </c:pt>
                <c:pt idx="2">
                  <c:v>33.200000000000003</c:v>
                </c:pt>
                <c:pt idx="3">
                  <c:v>12.2</c:v>
                </c:pt>
                <c:pt idx="4">
                  <c:v>29.5</c:v>
                </c:pt>
                <c:pt idx="5">
                  <c:v>17.7</c:v>
                </c:pt>
                <c:pt idx="6">
                  <c:v>10.199999999999999</c:v>
                </c:pt>
                <c:pt idx="7">
                  <c:v>9.8000000000000007</c:v>
                </c:pt>
              </c:numCache>
            </c:numRef>
          </c:val>
          <c:extLst>
            <c:ext xmlns:c16="http://schemas.microsoft.com/office/drawing/2014/chart" uri="{C3380CC4-5D6E-409C-BE32-E72D297353CC}">
              <c16:uniqueId val="{00000000-8274-41FE-A1AE-7D886D61D39A}"/>
            </c:ext>
          </c:extLst>
        </c:ser>
        <c:dLbls>
          <c:showLegendKey val="0"/>
          <c:showVal val="0"/>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max val="50"/>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10734875636022"/>
          <c:y val="2.2524133219302644E-2"/>
          <c:w val="0.608926572459075"/>
          <c:h val="0.93299258831719645"/>
        </c:manualLayout>
      </c:layout>
      <c:barChart>
        <c:barDir val="bar"/>
        <c:grouping val="clustered"/>
        <c:varyColors val="0"/>
        <c:ser>
          <c:idx val="0"/>
          <c:order val="0"/>
          <c:tx>
            <c:v>North Carolina</c:v>
          </c:tx>
          <c:spPr>
            <a:solidFill>
              <a:schemeClr val="bg1">
                <a:lumMod val="65000"/>
              </a:schemeClr>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1-C66D-48A0-A429-C315D2D5FB4F}"/>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 4,5&amp;6'!$B$103:$B$108</c:f>
              <c:strCache>
                <c:ptCount val="6"/>
                <c:pt idx="0">
                  <c:v>Ambulatory</c:v>
                </c:pt>
                <c:pt idx="1">
                  <c:v>Independent living</c:v>
                </c:pt>
                <c:pt idx="2">
                  <c:v>Hearing</c:v>
                </c:pt>
                <c:pt idx="3">
                  <c:v>Cognitive</c:v>
                </c:pt>
                <c:pt idx="4">
                  <c:v>Self-care</c:v>
                </c:pt>
                <c:pt idx="5">
                  <c:v>Vision</c:v>
                </c:pt>
              </c:strCache>
            </c:strRef>
          </c:cat>
          <c:val>
            <c:numRef>
              <c:f>'Background Slide 4,5&amp;6'!$C$103:$C$108</c:f>
              <c:numCache>
                <c:formatCode>General</c:formatCode>
                <c:ptCount val="6"/>
                <c:pt idx="0">
                  <c:v>20.9</c:v>
                </c:pt>
                <c:pt idx="1">
                  <c:v>12.7</c:v>
                </c:pt>
                <c:pt idx="2">
                  <c:v>13.8</c:v>
                </c:pt>
                <c:pt idx="3">
                  <c:v>8.1</c:v>
                </c:pt>
                <c:pt idx="4">
                  <c:v>6.8</c:v>
                </c:pt>
                <c:pt idx="5">
                  <c:v>6.1</c:v>
                </c:pt>
              </c:numCache>
            </c:numRef>
          </c:val>
          <c:extLst>
            <c:ext xmlns:c16="http://schemas.microsoft.com/office/drawing/2014/chart" uri="{C3380CC4-5D6E-409C-BE32-E72D297353CC}">
              <c16:uniqueId val="{00000002-C66D-48A0-A429-C315D2D5FB4F}"/>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General"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89551012372475"/>
          <c:y val="0.25385730185038397"/>
          <c:w val="0.75071213904613165"/>
          <c:h val="0.70165956795859363"/>
        </c:manualLayout>
      </c:layout>
      <c:barChart>
        <c:barDir val="bar"/>
        <c:grouping val="clustered"/>
        <c:varyColors val="0"/>
        <c:ser>
          <c:idx val="2"/>
          <c:order val="0"/>
          <c:tx>
            <c:strRef>
              <c:f>'Background Slide 4,5&amp;6'!$I$143</c:f>
              <c:strCache>
                <c:ptCount val="1"/>
                <c:pt idx="0">
                  <c:v>2+ chronic diseases</c:v>
                </c:pt>
              </c:strCache>
            </c:strRef>
          </c:tx>
          <c:spPr>
            <a:solidFill>
              <a:srgbClr val="003B70"/>
            </a:solidFill>
            <a:ln>
              <a:noFill/>
            </a:ln>
            <a:effectLst/>
          </c:spPr>
          <c:invertIfNegative val="0"/>
          <c:dPt>
            <c:idx val="0"/>
            <c:invertIfNegative val="0"/>
            <c:bubble3D val="0"/>
            <c:spPr>
              <a:solidFill>
                <a:srgbClr val="003B70"/>
              </a:solidFill>
              <a:ln>
                <a:noFill/>
              </a:ln>
              <a:effectLst/>
            </c:spPr>
            <c:extLst>
              <c:ext xmlns:c16="http://schemas.microsoft.com/office/drawing/2014/chart" uri="{C3380CC4-5D6E-409C-BE32-E72D297353CC}">
                <c16:uniqueId val="{00000001-0C47-4FC1-B568-87A606524742}"/>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65-74</c:v>
              </c:pt>
              <c:pt idx="1">
                <c:v>75+</c:v>
              </c:pt>
            </c:strLit>
          </c:cat>
          <c:val>
            <c:numRef>
              <c:f>('Background Slide 4,5&amp;6'!$J$145,'Background Slide 4,5&amp;6'!$J$146)</c:f>
              <c:numCache>
                <c:formatCode>General</c:formatCode>
                <c:ptCount val="2"/>
                <c:pt idx="0">
                  <c:v>37.6</c:v>
                </c:pt>
                <c:pt idx="1">
                  <c:v>46.6</c:v>
                </c:pt>
              </c:numCache>
            </c:numRef>
          </c:val>
          <c:extLst>
            <c:ext xmlns:c16="http://schemas.microsoft.com/office/drawing/2014/chart" uri="{C3380CC4-5D6E-409C-BE32-E72D297353CC}">
              <c16:uniqueId val="{00000002-0C47-4FC1-B568-87A606524742}"/>
            </c:ext>
          </c:extLst>
        </c:ser>
        <c:ser>
          <c:idx val="1"/>
          <c:order val="1"/>
          <c:tx>
            <c:strRef>
              <c:f>'Background Slide 4,5&amp;6'!$G$143</c:f>
              <c:strCache>
                <c:ptCount val="1"/>
                <c:pt idx="0">
                  <c:v>1 chronic disease</c:v>
                </c:pt>
              </c:strCache>
            </c:strRef>
          </c:tx>
          <c:spPr>
            <a:solidFill>
              <a:srgbClr val="568AA4"/>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65-74</c:v>
              </c:pt>
              <c:pt idx="1">
                <c:v>75+</c:v>
              </c:pt>
            </c:strLit>
          </c:cat>
          <c:val>
            <c:numRef>
              <c:f>('Background Slide 4,5&amp;6'!$H$145,'Background Slide 4,5&amp;6'!$H$146)</c:f>
              <c:numCache>
                <c:formatCode>General</c:formatCode>
                <c:ptCount val="2"/>
                <c:pt idx="0">
                  <c:v>31.9</c:v>
                </c:pt>
                <c:pt idx="1">
                  <c:v>31.3</c:v>
                </c:pt>
              </c:numCache>
            </c:numRef>
          </c:val>
          <c:extLst>
            <c:ext xmlns:c16="http://schemas.microsoft.com/office/drawing/2014/chart" uri="{C3380CC4-5D6E-409C-BE32-E72D297353CC}">
              <c16:uniqueId val="{00000003-0C47-4FC1-B568-87A606524742}"/>
            </c:ext>
          </c:extLst>
        </c:ser>
        <c:ser>
          <c:idx val="0"/>
          <c:order val="2"/>
          <c:tx>
            <c:strRef>
              <c:f>'Background Slide 4,5&amp;6'!$E$143</c:f>
              <c:strCache>
                <c:ptCount val="1"/>
                <c:pt idx="0">
                  <c:v>No chronic disease </c:v>
                </c:pt>
              </c:strCache>
            </c:strRef>
          </c:tx>
          <c:spPr>
            <a:solidFill>
              <a:schemeClr val="bg1">
                <a:lumMod val="75000"/>
              </a:schemeClr>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65-74</c:v>
              </c:pt>
              <c:pt idx="1">
                <c:v>75+</c:v>
              </c:pt>
            </c:strLit>
          </c:cat>
          <c:val>
            <c:numRef>
              <c:f>('Background Slide 4,5&amp;6'!$F$145,'Background Slide 4,5&amp;6'!$F$146)</c:f>
              <c:numCache>
                <c:formatCode>General</c:formatCode>
                <c:ptCount val="2"/>
                <c:pt idx="0">
                  <c:v>30.5</c:v>
                </c:pt>
                <c:pt idx="1">
                  <c:v>22.1</c:v>
                </c:pt>
              </c:numCache>
            </c:numRef>
          </c:val>
          <c:extLst>
            <c:ext xmlns:c16="http://schemas.microsoft.com/office/drawing/2014/chart" uri="{C3380CC4-5D6E-409C-BE32-E72D297353CC}">
              <c16:uniqueId val="{00000004-0C47-4FC1-B568-87A606524742}"/>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General" sourceLinked="1"/>
        <c:majorTickMark val="out"/>
        <c:minorTickMark val="none"/>
        <c:tickLblPos val="nextTo"/>
        <c:crossAx val="543626536"/>
        <c:crosses val="autoZero"/>
        <c:crossBetween val="between"/>
      </c:valAx>
      <c:spPr>
        <a:noFill/>
        <a:ln>
          <a:noFill/>
        </a:ln>
        <a:effectLst/>
      </c:spPr>
    </c:plotArea>
    <c:legend>
      <c:legendPos val="r"/>
      <c:layout>
        <c:manualLayout>
          <c:xMode val="edge"/>
          <c:yMode val="edge"/>
          <c:x val="8.854989415000987E-2"/>
          <c:y val="1.0502253086536812E-2"/>
          <c:w val="0.40529087889404619"/>
          <c:h val="0.2413295691203376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327256955643374"/>
          <c:y val="1.2307729935308721E-2"/>
          <c:w val="0.48672743044356626"/>
          <c:h val="0.94078092035012595"/>
        </c:manualLayout>
      </c:layout>
      <c:barChart>
        <c:barDir val="bar"/>
        <c:grouping val="clustered"/>
        <c:varyColors val="0"/>
        <c:ser>
          <c:idx val="0"/>
          <c:order val="0"/>
          <c:spPr>
            <a:solidFill>
              <a:schemeClr val="bg1">
                <a:lumMod val="75000"/>
              </a:schemeClr>
            </a:solidFill>
            <a:ln>
              <a:noFill/>
            </a:ln>
            <a:effectLst/>
          </c:spPr>
          <c:invertIfNegative val="0"/>
          <c:dPt>
            <c:idx val="1"/>
            <c:invertIfNegative val="0"/>
            <c:bubble3D val="0"/>
            <c:spPr>
              <a:solidFill>
                <a:srgbClr val="17375E"/>
              </a:solidFill>
              <a:ln>
                <a:noFill/>
              </a:ln>
              <a:effectLst/>
            </c:spPr>
            <c:extLst>
              <c:ext xmlns:c16="http://schemas.microsoft.com/office/drawing/2014/chart" uri="{C3380CC4-5D6E-409C-BE32-E72D297353CC}">
                <c16:uniqueId val="{00000001-282C-4CB3-8F57-634BE43256F4}"/>
              </c:ext>
            </c:extLst>
          </c:dPt>
          <c:dPt>
            <c:idx val="3"/>
            <c:invertIfNegative val="0"/>
            <c:bubble3D val="0"/>
            <c:spPr>
              <a:solidFill>
                <a:srgbClr val="17375E"/>
              </a:solidFill>
              <a:ln>
                <a:noFill/>
              </a:ln>
              <a:effectLst/>
            </c:spPr>
            <c:extLst>
              <c:ext xmlns:c16="http://schemas.microsoft.com/office/drawing/2014/chart" uri="{C3380CC4-5D6E-409C-BE32-E72D297353CC}">
                <c16:uniqueId val="{00000003-282C-4CB3-8F57-634BE43256F4}"/>
              </c:ext>
            </c:extLst>
          </c:dPt>
          <c:dPt>
            <c:idx val="4"/>
            <c:invertIfNegative val="0"/>
            <c:bubble3D val="0"/>
            <c:spPr>
              <a:solidFill>
                <a:srgbClr val="17375E"/>
              </a:solidFill>
              <a:ln>
                <a:noFill/>
              </a:ln>
              <a:effectLst/>
            </c:spPr>
            <c:extLst>
              <c:ext xmlns:c16="http://schemas.microsoft.com/office/drawing/2014/chart" uri="{C3380CC4-5D6E-409C-BE32-E72D297353CC}">
                <c16:uniqueId val="{00000005-282C-4CB3-8F57-634BE43256F4}"/>
              </c:ext>
            </c:extLst>
          </c:dPt>
          <c:dPt>
            <c:idx val="5"/>
            <c:invertIfNegative val="0"/>
            <c:bubble3D val="0"/>
            <c:spPr>
              <a:solidFill>
                <a:srgbClr val="17375E"/>
              </a:solidFill>
              <a:ln>
                <a:noFill/>
              </a:ln>
              <a:effectLst/>
            </c:spPr>
            <c:extLst>
              <c:ext xmlns:c16="http://schemas.microsoft.com/office/drawing/2014/chart" uri="{C3380CC4-5D6E-409C-BE32-E72D297353CC}">
                <c16:uniqueId val="{00000007-282C-4CB3-8F57-634BE43256F4}"/>
              </c:ext>
            </c:extLst>
          </c:dPt>
          <c:dPt>
            <c:idx val="6"/>
            <c:invertIfNegative val="0"/>
            <c:bubble3D val="0"/>
            <c:spPr>
              <a:solidFill>
                <a:srgbClr val="17375E"/>
              </a:solidFill>
              <a:ln>
                <a:noFill/>
              </a:ln>
              <a:effectLst/>
            </c:spPr>
            <c:extLst>
              <c:ext xmlns:c16="http://schemas.microsoft.com/office/drawing/2014/chart" uri="{C3380CC4-5D6E-409C-BE32-E72D297353CC}">
                <c16:uniqueId val="{00000009-282C-4CB3-8F57-634BE43256F4}"/>
              </c:ext>
            </c:extLst>
          </c:dPt>
          <c:dPt>
            <c:idx val="8"/>
            <c:invertIfNegative val="0"/>
            <c:bubble3D val="0"/>
            <c:spPr>
              <a:solidFill>
                <a:srgbClr val="17375E"/>
              </a:solidFill>
              <a:ln>
                <a:noFill/>
              </a:ln>
              <a:effectLst/>
            </c:spPr>
            <c:extLst>
              <c:ext xmlns:c16="http://schemas.microsoft.com/office/drawing/2014/chart" uri="{C3380CC4-5D6E-409C-BE32-E72D297353CC}">
                <c16:uniqueId val="{0000000B-282C-4CB3-8F57-634BE43256F4}"/>
              </c:ext>
            </c:extLst>
          </c:dPt>
          <c:dPt>
            <c:idx val="10"/>
            <c:invertIfNegative val="0"/>
            <c:bubble3D val="0"/>
            <c:spPr>
              <a:solidFill>
                <a:srgbClr val="17375E"/>
              </a:solidFill>
              <a:ln>
                <a:noFill/>
              </a:ln>
              <a:effectLst/>
            </c:spPr>
            <c:extLst>
              <c:ext xmlns:c16="http://schemas.microsoft.com/office/drawing/2014/chart" uri="{C3380CC4-5D6E-409C-BE32-E72D297353CC}">
                <c16:uniqueId val="{0000000D-282C-4CB3-8F57-634BE43256F4}"/>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-BRFSS'!$O$12:$O$23</c:f>
              <c:strCache>
                <c:ptCount val="12"/>
                <c:pt idx="0">
                  <c:v>Male</c:v>
                </c:pt>
                <c:pt idx="1">
                  <c:v>Female</c:v>
                </c:pt>
                <c:pt idx="2">
                  <c:v>45-54</c:v>
                </c:pt>
                <c:pt idx="3">
                  <c:v>55-64</c:v>
                </c:pt>
                <c:pt idx="4">
                  <c:v>65-74</c:v>
                </c:pt>
                <c:pt idx="5">
                  <c:v>75+</c:v>
                </c:pt>
                <c:pt idx="6">
                  <c:v>&lt; Highschool</c:v>
                </c:pt>
                <c:pt idx="7">
                  <c:v>Highschool/GED</c:v>
                </c:pt>
                <c:pt idx="8">
                  <c:v>Some post highschool</c:v>
                </c:pt>
                <c:pt idx="9">
                  <c:v>College Grad</c:v>
                </c:pt>
                <c:pt idx="10">
                  <c:v>Disability</c:v>
                </c:pt>
                <c:pt idx="11">
                  <c:v>No Disability</c:v>
                </c:pt>
              </c:strCache>
            </c:strRef>
          </c:cat>
          <c:val>
            <c:numRef>
              <c:f>'Background -BRFSS'!$P$12:$P$23</c:f>
              <c:numCache>
                <c:formatCode>General</c:formatCode>
                <c:ptCount val="12"/>
                <c:pt idx="0">
                  <c:v>11.8</c:v>
                </c:pt>
                <c:pt idx="1">
                  <c:v>12.4</c:v>
                </c:pt>
                <c:pt idx="2">
                  <c:v>9.4</c:v>
                </c:pt>
                <c:pt idx="3">
                  <c:v>13.2</c:v>
                </c:pt>
                <c:pt idx="4">
                  <c:v>12.7</c:v>
                </c:pt>
                <c:pt idx="5">
                  <c:v>13.9</c:v>
                </c:pt>
                <c:pt idx="6">
                  <c:v>20.6</c:v>
                </c:pt>
                <c:pt idx="7">
                  <c:v>11.2</c:v>
                </c:pt>
                <c:pt idx="8">
                  <c:v>12.5</c:v>
                </c:pt>
                <c:pt idx="9">
                  <c:v>9.3000000000000007</c:v>
                </c:pt>
                <c:pt idx="10">
                  <c:v>25</c:v>
                </c:pt>
                <c:pt idx="11">
                  <c:v>4.5999999999999996</c:v>
                </c:pt>
              </c:numCache>
            </c:numRef>
          </c:val>
          <c:extLst>
            <c:ext xmlns:c16="http://schemas.microsoft.com/office/drawing/2014/chart" uri="{C3380CC4-5D6E-409C-BE32-E72D297353CC}">
              <c16:uniqueId val="{0000000E-282C-4CB3-8F57-634BE43256F4}"/>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dPt>
            <c:idx val="0"/>
            <c:marker>
              <c:symbol val="none"/>
            </c:marker>
            <c:bubble3D val="0"/>
            <c:spPr>
              <a:ln w="28575" cap="rnd">
                <a:solidFill>
                  <a:srgbClr val="FA8606">
                    <a:alpha val="50000"/>
                  </a:srgbClr>
                </a:solidFill>
                <a:round/>
              </a:ln>
              <a:effectLst/>
            </c:spPr>
            <c:extLst>
              <c:ext xmlns:c16="http://schemas.microsoft.com/office/drawing/2014/chart" uri="{C3380CC4-5D6E-409C-BE32-E72D297353CC}">
                <c16:uniqueId val="{00000010-282C-4CB3-8F57-634BE43256F4}"/>
              </c:ext>
            </c:extLst>
          </c:dPt>
          <c:xVal>
            <c:numRef>
              <c:f>'Background -BRFSS'!$Q$12:$Q$13</c:f>
              <c:numCache>
                <c:formatCode>General</c:formatCode>
                <c:ptCount val="2"/>
                <c:pt idx="0">
                  <c:v>12.1</c:v>
                </c:pt>
                <c:pt idx="1">
                  <c:v>12.1</c:v>
                </c:pt>
              </c:numCache>
            </c:numRef>
          </c:xVal>
          <c:yVal>
            <c:numLit>
              <c:formatCode>General</c:formatCode>
              <c:ptCount val="2"/>
              <c:pt idx="0">
                <c:v>0</c:v>
              </c:pt>
              <c:pt idx="1">
                <c:v>1</c:v>
              </c:pt>
            </c:numLit>
          </c:yVal>
          <c:smooth val="0"/>
          <c:extLst>
            <c:ext xmlns:c16="http://schemas.microsoft.com/office/drawing/2014/chart" uri="{C3380CC4-5D6E-409C-BE32-E72D297353CC}">
              <c16:uniqueId val="{00000011-282C-4CB3-8F57-634BE43256F4}"/>
            </c:ext>
          </c:extLst>
        </c:ser>
        <c:dLbls>
          <c:showLegendKey val="0"/>
          <c:showVal val="0"/>
          <c:showCatName val="0"/>
          <c:showSerName val="0"/>
          <c:showPercent val="0"/>
          <c:showBubbleSize val="0"/>
        </c:dLbls>
        <c:axId val="566558496"/>
        <c:axId val="56655685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max val="35"/>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6655685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66558496"/>
        <c:crosses val="max"/>
        <c:crossBetween val="midCat"/>
      </c:valAx>
      <c:valAx>
        <c:axId val="566558496"/>
        <c:scaling>
          <c:orientation val="minMax"/>
        </c:scaling>
        <c:delete val="1"/>
        <c:axPos val="b"/>
        <c:numFmt formatCode="General" sourceLinked="1"/>
        <c:majorTickMark val="out"/>
        <c:minorTickMark val="none"/>
        <c:tickLblPos val="nextTo"/>
        <c:crossAx val="5665568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8F79-4B1B-8D4B-08A8A4C33DD0}"/>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8F79-4B1B-8D4B-08A8A4C33DD0}"/>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8F79-4B1B-8D4B-08A8A4C33DD0}"/>
              </c:ext>
            </c:extLst>
          </c:dPt>
          <c:dPt>
            <c:idx val="3"/>
            <c:invertIfNegative val="0"/>
            <c:bubble3D val="0"/>
            <c:spPr>
              <a:solidFill>
                <a:srgbClr val="17375E"/>
              </a:solidFill>
              <a:ln>
                <a:noFill/>
              </a:ln>
              <a:effectLst/>
            </c:spPr>
            <c:extLst>
              <c:ext xmlns:c16="http://schemas.microsoft.com/office/drawing/2014/chart" uri="{C3380CC4-5D6E-409C-BE32-E72D297353CC}">
                <c16:uniqueId val="{00000007-8F79-4B1B-8D4B-08A8A4C33DD0}"/>
              </c:ext>
            </c:extLst>
          </c:dPt>
          <c:dPt>
            <c:idx val="7"/>
            <c:invertIfNegative val="0"/>
            <c:bubble3D val="0"/>
            <c:spPr>
              <a:solidFill>
                <a:srgbClr val="17375E"/>
              </a:solidFill>
              <a:ln>
                <a:noFill/>
              </a:ln>
              <a:effectLst/>
            </c:spPr>
            <c:extLst>
              <c:ext xmlns:c16="http://schemas.microsoft.com/office/drawing/2014/chart" uri="{C3380CC4-5D6E-409C-BE32-E72D297353CC}">
                <c16:uniqueId val="{00000009-8F79-4B1B-8D4B-08A8A4C33DD0}"/>
              </c:ext>
            </c:extLst>
          </c:dPt>
          <c:dPt>
            <c:idx val="10"/>
            <c:invertIfNegative val="0"/>
            <c:bubble3D val="0"/>
            <c:spPr>
              <a:solidFill>
                <a:srgbClr val="17375E"/>
              </a:solidFill>
              <a:ln>
                <a:noFill/>
              </a:ln>
              <a:effectLst/>
            </c:spPr>
            <c:extLst>
              <c:ext xmlns:c16="http://schemas.microsoft.com/office/drawing/2014/chart" uri="{C3380CC4-5D6E-409C-BE32-E72D297353CC}">
                <c16:uniqueId val="{0000000B-8F79-4B1B-8D4B-08A8A4C33DD0}"/>
              </c:ext>
            </c:extLst>
          </c:dPt>
          <c:dPt>
            <c:idx val="11"/>
            <c:invertIfNegative val="0"/>
            <c:bubble3D val="0"/>
            <c:spPr>
              <a:solidFill>
                <a:schemeClr val="bg1">
                  <a:lumMod val="75000"/>
                </a:schemeClr>
              </a:solidFill>
              <a:ln>
                <a:noFill/>
              </a:ln>
              <a:effectLst/>
            </c:spPr>
            <c:extLst>
              <c:ext xmlns:c16="http://schemas.microsoft.com/office/drawing/2014/chart" uri="{C3380CC4-5D6E-409C-BE32-E72D297353CC}">
                <c16:uniqueId val="{0000000D-8F79-4B1B-8D4B-08A8A4C33DD0}"/>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-BRFSS'!$S$12:$S$23</c:f>
              <c:strCache>
                <c:ptCount val="12"/>
                <c:pt idx="0">
                  <c:v>Veteran </c:v>
                </c:pt>
                <c:pt idx="1">
                  <c:v>Non-Veteran</c:v>
                </c:pt>
                <c:pt idx="2">
                  <c:v>Urban</c:v>
                </c:pt>
                <c:pt idx="3">
                  <c:v>Suburban</c:v>
                </c:pt>
                <c:pt idx="4">
                  <c:v>Rural </c:v>
                </c:pt>
                <c:pt idx="8">
                  <c:v>1st Quartile</c:v>
                </c:pt>
                <c:pt idx="9">
                  <c:v>2nd Quartile</c:v>
                </c:pt>
                <c:pt idx="10">
                  <c:v>3rd Quartile</c:v>
                </c:pt>
                <c:pt idx="11">
                  <c:v>4th Quartile</c:v>
                </c:pt>
              </c:strCache>
            </c:strRef>
          </c:cat>
          <c:val>
            <c:numRef>
              <c:f>'Background -BRFSS'!$T$12:$T$23</c:f>
              <c:numCache>
                <c:formatCode>General</c:formatCode>
                <c:ptCount val="12"/>
                <c:pt idx="0">
                  <c:v>14</c:v>
                </c:pt>
                <c:pt idx="1">
                  <c:v>11.8</c:v>
                </c:pt>
                <c:pt idx="2">
                  <c:v>9.4</c:v>
                </c:pt>
                <c:pt idx="3">
                  <c:v>15.5</c:v>
                </c:pt>
                <c:pt idx="4">
                  <c:v>11.7</c:v>
                </c:pt>
                <c:pt idx="8">
                  <c:v>9.6999999999999993</c:v>
                </c:pt>
                <c:pt idx="9">
                  <c:v>11.1</c:v>
                </c:pt>
                <c:pt idx="10">
                  <c:v>17</c:v>
                </c:pt>
                <c:pt idx="11">
                  <c:v>10.5</c:v>
                </c:pt>
              </c:numCache>
            </c:numRef>
          </c:val>
          <c:extLst>
            <c:ext xmlns:c16="http://schemas.microsoft.com/office/drawing/2014/chart" uri="{C3380CC4-5D6E-409C-BE32-E72D297353CC}">
              <c16:uniqueId val="{0000000E-8F79-4B1B-8D4B-08A8A4C33DD0}"/>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'Background -BRFSS'!$Q$12:$Q$13</c:f>
              <c:numCache>
                <c:formatCode>General</c:formatCode>
                <c:ptCount val="2"/>
                <c:pt idx="0">
                  <c:v>12.1</c:v>
                </c:pt>
                <c:pt idx="1">
                  <c:v>12.1</c:v>
                </c:pt>
              </c:numCache>
            </c:numRef>
          </c:xVal>
          <c:yVal>
            <c:numLit>
              <c:formatCode>General</c:formatCode>
              <c:ptCount val="2"/>
              <c:pt idx="0">
                <c:v>0</c:v>
              </c:pt>
              <c:pt idx="1">
                <c:v>1</c:v>
              </c:pt>
            </c:numLit>
          </c:yVal>
          <c:smooth val="0"/>
          <c:extLst>
            <c:ext xmlns:c16="http://schemas.microsoft.com/office/drawing/2014/chart" uri="{C3380CC4-5D6E-409C-BE32-E72D297353CC}">
              <c16:uniqueId val="{0000000F-8F79-4B1B-8D4B-08A8A4C33DD0}"/>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0.10024</cdr:x>
      <cdr:y>0.44607</cdr:y>
    </cdr:from>
    <cdr:to>
      <cdr:x>0.78465</cdr:x>
      <cdr:y>0.5984</cdr:y>
    </cdr:to>
    <cdr:sp macro="" textlink="">
      <cdr:nvSpPr>
        <cdr:cNvPr id="2" name="TextBox 1">
          <a:extLst xmlns:a="http://schemas.openxmlformats.org/drawingml/2006/main">
            <a:ext uri="{FF2B5EF4-FFF2-40B4-BE49-F238E27FC236}">
              <a16:creationId xmlns:a16="http://schemas.microsoft.com/office/drawing/2014/main" id="{2A6D08AC-C633-DE2F-E5CA-DCB9015760F5}"/>
            </a:ext>
          </a:extLst>
        </cdr:cNvPr>
        <cdr:cNvSpPr txBox="1"/>
      </cdr:nvSpPr>
      <cdr:spPr>
        <a:xfrm xmlns:a="http://schemas.openxmlformats.org/drawingml/2006/main">
          <a:off x="449200" y="2175510"/>
          <a:ext cx="3067050" cy="742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a:latin typeface="Franklin Gothic Demi Cond" panose="020B0706030402020204" pitchFamily="34" charset="0"/>
            </a:rPr>
            <a:t>Social Vulnerability </a:t>
          </a:r>
        </a:p>
        <a:p xmlns:a="http://schemas.openxmlformats.org/drawingml/2006/main">
          <a:r>
            <a:rPr lang="en-US" sz="1200">
              <a:latin typeface="Franklin Gothic Demi Cond" panose="020B0706030402020204" pitchFamily="34" charset="0"/>
            </a:rPr>
            <a:t>Least</a:t>
          </a:r>
          <a:r>
            <a:rPr lang="en-US" sz="1200" baseline="0">
              <a:latin typeface="Franklin Gothic Demi Cond" panose="020B0706030402020204" pitchFamily="34" charset="0"/>
            </a:rPr>
            <a:t>  vulnerable (1st Quartile) to </a:t>
          </a:r>
        </a:p>
        <a:p xmlns:a="http://schemas.openxmlformats.org/drawingml/2006/main">
          <a:r>
            <a:rPr lang="en-US" sz="1200" baseline="0">
              <a:latin typeface="Franklin Gothic Demi Cond" panose="020B0706030402020204" pitchFamily="34" charset="0"/>
            </a:rPr>
            <a:t>most vulnerable (4th Quartile) </a:t>
          </a:r>
          <a:endParaRPr lang="en-US" sz="2000">
            <a:latin typeface="Franklin Gothic Demi Cond" panose="020B070603040202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ED Visits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cdr:y>
    </cdr:from>
    <cdr:to>
      <cdr:x>0.33562</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2790826" cy="299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ED Vistis</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Rate per 100,000</a:t>
          </a:r>
        </a:p>
      </cdr:txBody>
    </cdr:sp>
  </cdr:relSizeAnchor>
</c:userShapes>
</file>

<file path=ppt/drawings/drawing13.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a:latin typeface="Franklin Gothic Demi Cond" panose="020B0706030402020204" pitchFamily="34" charset="0"/>
            </a:rPr>
            <a:t>Rate per 100,000</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0.00521</cdr:y>
    </cdr:from>
    <cdr:to>
      <cdr:x>0.27218</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1"/>
          <a:ext cx="19431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Deaths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Deaths</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Rate per 100,000</a:t>
          </a:r>
        </a:p>
      </cdr:txBody>
    </cdr:sp>
  </cdr:relSizeAnchor>
</c:userShapes>
</file>

<file path=ppt/drawings/drawing5.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a:latin typeface="Franklin Gothic Demi Cond" panose="020B0706030402020204" pitchFamily="34" charset="0"/>
            </a:rPr>
            <a:t>Rate per 100,000</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Hospitalizations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cdr:y>
    </cdr:from>
    <cdr:to>
      <cdr:x>0.3047</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2533650" cy="299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Hospitalizations</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Rate per 100,000</a:t>
          </a:r>
        </a:p>
      </cdr:txBody>
    </cdr:sp>
  </cdr:relSizeAnchor>
</c:userShapes>
</file>

<file path=ppt/drawings/drawing9.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a:latin typeface="Franklin Gothic Demi Cond" panose="020B0706030402020204" pitchFamily="34" charset="0"/>
            </a:rPr>
            <a:t>Rate per 100,000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3/26/2025</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3/26/2025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mortality and morbidity of falls. They are meant to offer a state-level background on unintentional fall injury. If you’d like a copy of the slides, please visit the “Falls” Data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https://www.dph.ncdhhs.gov/programs/chronic-disease-and-injury/injury-and-violence-prevention-branch</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520339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12% of NC respondents reported two or more falls in the last 12 months. However, when broken out by demographics and socioeconomic status, more than 12% (state overall) reported two or more falls in the last 12 months. These groups included females (12.4%), those ages 55 years and older (13%, 13%, and 14%), individuals with some post high school education (13%), individuals with a disability (25%), veterans (14%), respondents living in suburban areas (16%), and those in the 3</a:t>
            </a:r>
            <a:r>
              <a:rPr lang="en-US" baseline="30000" dirty="0"/>
              <a:t>rd</a:t>
            </a:r>
            <a:r>
              <a:rPr lang="en-US" dirty="0"/>
              <a:t> quartile of social vulnerability (17%). Less than 10% of college graduates (9%), respondents living in urban areas (9%), and those with no disability (5%) reported two or more falls in the last 12 months.</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3524379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there were 2,007 deaths, 27,880 hospitalizations, and 259,507 emergency department visits associated with unintentional fall injuries in North Carolina. However, this is just the tip of the iceberg and the total burden of unintentional fall injury in NC is unknown.  </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1366282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unintentional fall-related deaths in North Carolina has increased by 86% over the last 10 years (2014-2023).</a:t>
            </a:r>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673449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unintentional falls were the second leading cause of injury-related death in North Carolina, with 2,007 unintentional fall-related deaths among NC residents.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368180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unintentional falls were the number one cause of injury death among North Carolina residents ages 65 and older. Approximately 89% of unintentional fall-related deaths were among those ages 65 and over. </a:t>
            </a:r>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4201022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North Carolina residents ages 85 and older (477.9 per 100,000) had the highest unintentional fall-related death rates. The death rates of unintentional falls began increasing at age 45.</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2198139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fall-related deaths occurred amongst male (18.6 per 100,000) and non-Hispanic White (26.4 per 100,000) North Carolina residents.</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4205443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number of unintentional fall-related hospitalizations in North Carolina has increased by 11% since 2019.</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543415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78% of fall-related hospitalizations were among NC residents ages 65 and over.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486522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fall-related hospitalizations occurred amongst NC residents ages 85 and older (4,052.5 per 100,000). These hospitalization rates began increasing at age 55.</a:t>
            </a:r>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1834470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282119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fall-related hospitalizations occurred amongst female (308.1 per 100,000) and non-Hispanic White (348.8 per 100,000) North Carolina residents.</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3207046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Overall, the number of unintentional fall-related emergency department visits in North Carolina increased by 17% over the last 5 years (2019-2023). A decrease was observed until the pandemic in 2020. Since 2020, there has been an increase in ED visits for unintentional fall-related injuries.</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3809022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more than half (53%) of unintentional fall-related emergency department visits were among NC residents ages 65 and older. </a:t>
            </a:r>
          </a:p>
        </p:txBody>
      </p:sp>
      <p:sp>
        <p:nvSpPr>
          <p:cNvPr id="4" name="Slide Number Placeholder 3"/>
          <p:cNvSpPr>
            <a:spLocks noGrp="1"/>
          </p:cNvSpPr>
          <p:nvPr>
            <p:ph type="sldNum" sz="quarter" idx="5"/>
          </p:nvPr>
        </p:nvSpPr>
        <p:spPr/>
        <p:txBody>
          <a:bodyPr/>
          <a:lstStyle/>
          <a:p>
            <a:fld id="{DBCC7D24-0DC9-4E9C-89C0-35D79A09D337}" type="slidenum">
              <a:rPr lang="en-US" smtClean="0"/>
              <a:t>25</a:t>
            </a:fld>
            <a:endParaRPr lang="en-US" dirty="0"/>
          </a:p>
        </p:txBody>
      </p:sp>
    </p:spTree>
    <p:extLst>
      <p:ext uri="{BB962C8B-B14F-4D97-AF65-F5344CB8AC3E}">
        <p14:creationId xmlns:p14="http://schemas.microsoft.com/office/powerpoint/2010/main" val="2899977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fall-related emergency department visits occurred amongst North Carolina residents ages 85 and older (22,130.5 per 100,000). The rates of unintentional fall-related ED visits began increasing at age 55.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26</a:t>
            </a:fld>
            <a:endParaRPr lang="en-US" dirty="0"/>
          </a:p>
        </p:txBody>
      </p:sp>
    </p:spTree>
    <p:extLst>
      <p:ext uri="{BB962C8B-B14F-4D97-AF65-F5344CB8AC3E}">
        <p14:creationId xmlns:p14="http://schemas.microsoft.com/office/powerpoint/2010/main" val="17735118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 highest rates for unintentional fall-related ED visits occurred amongst female (2,803.7  per 100,000) and non-Hispanic white (2,810.5 per 100,000) North Carolina residents.</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27</a:t>
            </a:fld>
            <a:endParaRPr lang="en-US" dirty="0"/>
          </a:p>
        </p:txBody>
      </p:sp>
    </p:spTree>
    <p:extLst>
      <p:ext uri="{BB962C8B-B14F-4D97-AF65-F5344CB8AC3E}">
        <p14:creationId xmlns:p14="http://schemas.microsoft.com/office/powerpoint/2010/main" val="1681644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two-thirds (70.1%) of unintentional fall-related ED visits are categorized as unspecified falls. Of those with a specified reason, 7.6% are falls related to slipping, tripping and stumbling.</a:t>
            </a:r>
          </a:p>
        </p:txBody>
      </p:sp>
      <p:sp>
        <p:nvSpPr>
          <p:cNvPr id="4" name="Slide Number Placeholder 3"/>
          <p:cNvSpPr>
            <a:spLocks noGrp="1"/>
          </p:cNvSpPr>
          <p:nvPr>
            <p:ph type="sldNum" sz="quarter" idx="5"/>
          </p:nvPr>
        </p:nvSpPr>
        <p:spPr/>
        <p:txBody>
          <a:bodyPr/>
          <a:lstStyle/>
          <a:p>
            <a:fld id="{DBCC7D24-0DC9-4E9C-89C0-35D79A09D337}" type="slidenum">
              <a:rPr lang="en-US" smtClean="0"/>
              <a:t>28</a:t>
            </a:fld>
            <a:endParaRPr lang="en-US" dirty="0"/>
          </a:p>
        </p:txBody>
      </p:sp>
    </p:spTree>
    <p:extLst>
      <p:ext uri="{BB962C8B-B14F-4D97-AF65-F5344CB8AC3E}">
        <p14:creationId xmlns:p14="http://schemas.microsoft.com/office/powerpoint/2010/main" val="21735968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unintentional fall-related injuries resulted in over 2,000 deaths, nearly 26,000 hospitalizations, and over 259,000 emergency department visits in North Carolina. The highest rates of unintentional fall-related injuries and death occurred among females, non-Hispanic whites, and residents ages 75 years and older.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29</a:t>
            </a:fld>
            <a:endParaRPr lang="en-US" dirty="0"/>
          </a:p>
        </p:txBody>
      </p:sp>
    </p:spTree>
    <p:extLst>
      <p:ext uri="{BB962C8B-B14F-4D97-AF65-F5344CB8AC3E}">
        <p14:creationId xmlns:p14="http://schemas.microsoft.com/office/powerpoint/2010/main" val="230194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889297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presentation is not intended to cover all data related to unintentional fall-related injury. Rather it gives an overview of some of the key trends in North Carolina. It includes information on statewide vulnerable populations, unintentional fall deaths, and unintentional fall injury hospitalizations and emergency department visits. Please note that when the COVID-19 pandemic began in 2020, there were many implications, including major changes to the numbers and rates within the unintentional fall injury data in this slide deck. The Injury and Violence Prevention Branch is still assessing how each aspect of the data were impacted.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this slide deck does not contain the information you need, please see our custom data request policy and contact us at </a:t>
            </a:r>
            <a:r>
              <a:rPr lang="en-US" sz="1200" u="sng" kern="1200" dirty="0">
                <a:effectLst/>
                <a:latin typeface="Calibri" panose="020F0502020204030204" pitchFamily="34" charset="0"/>
                <a:ea typeface="Calibri" panose="020F0502020204030204" pitchFamily="34" charset="0"/>
                <a:cs typeface="Calibri" panose="020F0502020204030204" pitchFamily="34" charset="0"/>
              </a:rPr>
              <a:t>InjuryData@dhhs.nc.gov</a:t>
            </a: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2785951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next 20 years, North Carolinians ages 60 and over are projected to have the fastest population growth (36-142%), outpacing the overall 20-year population growth (23%). Twenty years from now, the population of North Carolinians ages 60 and over is expected to increase by 36%. The largest increase in population growth is expected among those ages 85 and older (142%). </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13048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most North Carolinians ages 65 and older were non-Hispanic White (76%). The second largest racial/ethnic group among North Carolinians ages 65 and older were non-Hispanic Blacks (17%). </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805267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American Community Survey (ACS) is a yearly survey conducted by the US Census Bureau that collects demographic and socioeconomic information about the nation’s population. According to the 2023 ACS, 43% of NC housing units with residents 65 years and older were single person households. One-third (33%) of NC residents ages 65 and older reported that they have a disability. 30% of NC residents ages 65 and older have a high school education or G.E.D. </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3902931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approximately 1 in 5 North Carolina residents ages 65 and over reported that they have trouble walking (21%). NC residents ages 65 and over also reported experiencing hearing (14%), independent living (13%), cognitive (8%), vision (6%), and self-care (7%) disabilities.</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3876669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Behavioral Risk Factor Surveillance System, developed by the Centers for Disease Control and Prevention (CDC), is a random telephone survey of state residents aged 18 years and older. The purpose is to obtain estimates of the prevalence of personal health behaviors that contribute to morbidity and mortality. In 2023, about 75% of NC respondents ages 65 and older reported having one or more chronic diseases. Among those ages 65-74, 38% reported 2 or more chronic diseases and 47% of those ages 75 and older reported 2 or more chronic diseases.</a:t>
            </a:r>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25429678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1023069A-0341-C69C-A1BC-20387DADEA46}"/>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
        <p:nvSpPr>
          <p:cNvPr id="7" name="Text Placeholder 8">
            <a:extLst>
              <a:ext uri="{FF2B5EF4-FFF2-40B4-BE49-F238E27FC236}">
                <a16:creationId xmlns:a16="http://schemas.microsoft.com/office/drawing/2014/main" id="{F19C94C9-1201-94A8-2A4A-5205B9088A64}"/>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37A35C37-E5E0-E067-3E81-775141D05832}"/>
              </a:ext>
            </a:extLst>
          </p:cNvPr>
          <p:cNvSpPr txBox="1">
            <a:spLocks/>
          </p:cNvSpPr>
          <p:nvPr userDrawn="1"/>
        </p:nvSpPr>
        <p:spPr>
          <a:xfrm>
            <a:off x="1223320" y="6594032"/>
            <a:ext cx="707348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2022</a:t>
            </a:r>
          </a:p>
        </p:txBody>
      </p:sp>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D21029FC-7A30-9FCB-0585-EA6D265B924B}"/>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7" name="Text Placeholder 8">
            <a:extLst>
              <a:ext uri="{FF2B5EF4-FFF2-40B4-BE49-F238E27FC236}">
                <a16:creationId xmlns:a16="http://schemas.microsoft.com/office/drawing/2014/main" id="{6E3A27A8-4A16-4B1C-0AA2-25C334DDD74D}"/>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CE3384F0-3BD6-64E1-DD89-605869D23072}"/>
              </a:ext>
            </a:extLst>
          </p:cNvPr>
          <p:cNvSpPr txBox="1">
            <a:spLocks/>
          </p:cNvSpPr>
          <p:nvPr userDrawn="1"/>
        </p:nvSpPr>
        <p:spPr>
          <a:xfrm>
            <a:off x="1327868" y="6594032"/>
            <a:ext cx="6968933"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
        <p:nvSpPr>
          <p:cNvPr id="7" name="Text Placeholder 8">
            <a:extLst>
              <a:ext uri="{FF2B5EF4-FFF2-40B4-BE49-F238E27FC236}">
                <a16:creationId xmlns:a16="http://schemas.microsoft.com/office/drawing/2014/main" id="{7EF2024A-A3E0-C415-E6B6-B3A33C861DFC}"/>
              </a:ext>
            </a:extLst>
          </p:cNvPr>
          <p:cNvSpPr txBox="1">
            <a:spLocks/>
          </p:cNvSpPr>
          <p:nvPr userDrawn="1"/>
        </p:nvSpPr>
        <p:spPr>
          <a:xfrm>
            <a:off x="4753222" y="6517118"/>
            <a:ext cx="3681557" cy="32379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
        <p:nvSpPr>
          <p:cNvPr id="5" name="Text Placeholder 8">
            <a:extLst>
              <a:ext uri="{FF2B5EF4-FFF2-40B4-BE49-F238E27FC236}">
                <a16:creationId xmlns:a16="http://schemas.microsoft.com/office/drawing/2014/main" id="{C405CC9C-76D0-6E4C-283C-240FDCCE7E4D}"/>
              </a:ext>
            </a:extLst>
          </p:cNvPr>
          <p:cNvSpPr txBox="1">
            <a:spLocks/>
          </p:cNvSpPr>
          <p:nvPr userDrawn="1"/>
        </p:nvSpPr>
        <p:spPr>
          <a:xfrm>
            <a:off x="3592448" y="6594032"/>
            <a:ext cx="4704353"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06938441-1AAA-F8ED-ED64-A59620E984B0}"/>
              </a:ext>
            </a:extLst>
          </p:cNvPr>
          <p:cNvSpPr txBox="1">
            <a:spLocks/>
          </p:cNvSpPr>
          <p:nvPr userDrawn="1"/>
        </p:nvSpPr>
        <p:spPr>
          <a:xfrm>
            <a:off x="3592448" y="6594032"/>
            <a:ext cx="4704353"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2023</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
        <p:nvSpPr>
          <p:cNvPr id="2" name="Text Placeholder 8">
            <a:extLst>
              <a:ext uri="{FF2B5EF4-FFF2-40B4-BE49-F238E27FC236}">
                <a16:creationId xmlns:a16="http://schemas.microsoft.com/office/drawing/2014/main" id="{EF84EDBF-DFAD-F2B4-F560-9AD05CCB9F75}"/>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Fall Injuries in NC, 2022</a:t>
            </a:r>
          </a:p>
        </p:txBody>
      </p:sp>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ft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injuryfreenc.ncdhhs.gov/DataSurveillanc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ncdetect.org/unintentional-falls-dashboard/" TargetMode="External"/><Relationship Id="rId2" Type="http://schemas.openxmlformats.org/officeDocument/2006/relationships/hyperlink" Target="https://injuryfreenc.dph.ncdhhs.gov/DataSurveillance/FallsData.htm" TargetMode="External"/><Relationship Id="rId1" Type="http://schemas.openxmlformats.org/officeDocument/2006/relationships/slideLayout" Target="../slideLayouts/slideLayout4.xml"/><Relationship Id="rId5" Type="http://schemas.openxmlformats.org/officeDocument/2006/relationships/hyperlink" Target="https://wisqars.cdc.gov/" TargetMode="External"/><Relationship Id="rId4" Type="http://schemas.openxmlformats.org/officeDocument/2006/relationships/hyperlink" Target="https://schs.dph.ncdhhs.gov/interactive/query/"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hyperlink" Target="https://outlook.office365.com/owa/calendar/IVPBDataSupport@ncconnect.onmicrosoft.com/booking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dph.ncdhhs.gov/programs/chronic-disease-and-injury/injury-and-violence-prevention-branch"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injuryfreenc.dph.ncdhhs.gov/DataSurveillance/FallsData.htm"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injuryfreenc.dph.ncdhhs.gov/DataSurveillance/DataRequestPolicy.htm"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Unintentional Fall Injuries in North Carolina</a:t>
            </a:r>
          </a:p>
          <a:p>
            <a:r>
              <a:rPr lang="en-US" sz="3600" dirty="0"/>
              <a:t>2023</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March 6, 2025</a:t>
            </a:r>
          </a:p>
        </p:txBody>
      </p:sp>
    </p:spTree>
    <p:extLst>
      <p:ext uri="{BB962C8B-B14F-4D97-AF65-F5344CB8AC3E}">
        <p14:creationId xmlns:p14="http://schemas.microsoft.com/office/powerpoint/2010/main" val="1166417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10</a:t>
            </a:fld>
            <a:endParaRPr lang="en-US" b="0" dirty="0"/>
          </a:p>
        </p:txBody>
      </p:sp>
      <p:sp>
        <p:nvSpPr>
          <p:cNvPr id="2" name="Title 1"/>
          <p:cNvSpPr>
            <a:spLocks noGrp="1"/>
          </p:cNvSpPr>
          <p:nvPr>
            <p:ph type="title"/>
          </p:nvPr>
        </p:nvSpPr>
        <p:spPr>
          <a:xfrm>
            <a:off x="365760" y="1097280"/>
            <a:ext cx="8563554" cy="548640"/>
          </a:xfrm>
        </p:spPr>
        <p:txBody>
          <a:bodyPr/>
          <a:lstStyle/>
          <a:p>
            <a:r>
              <a:rPr lang="en-US" sz="2600" dirty="0"/>
              <a:t>Proportion of demographic groups reporting </a:t>
            </a:r>
            <a:r>
              <a:rPr lang="en-US" sz="2600" u="sng" dirty="0"/>
              <a:t>two or more falls in the last 12 months</a:t>
            </a:r>
            <a:r>
              <a:rPr lang="en-US" sz="2600" dirty="0"/>
              <a:t>, 2023 BRFSS</a:t>
            </a:r>
            <a:endParaRPr lang="en-US" sz="26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12" name="TextBox 11">
            <a:extLst>
              <a:ext uri="{FF2B5EF4-FFF2-40B4-BE49-F238E27FC236}">
                <a16:creationId xmlns:a16="http://schemas.microsoft.com/office/drawing/2014/main" id="{6A7A4451-AB60-B44A-64D5-1861EB315BDA}"/>
              </a:ext>
            </a:extLst>
          </p:cNvPr>
          <p:cNvSpPr txBox="1"/>
          <p:nvPr/>
        </p:nvSpPr>
        <p:spPr>
          <a:xfrm>
            <a:off x="1981781" y="1888675"/>
            <a:ext cx="1344706" cy="369332"/>
          </a:xfrm>
          <a:prstGeom prst="rect">
            <a:avLst/>
          </a:prstGeom>
          <a:noFill/>
        </p:spPr>
        <p:txBody>
          <a:bodyPr wrap="square">
            <a:spAutoFit/>
          </a:bodyPr>
          <a:lstStyle/>
          <a:p>
            <a:r>
              <a:rPr lang="en-US" sz="1800" b="0" i="0" u="none" strike="noStrike" dirty="0">
                <a:solidFill>
                  <a:srgbClr val="ED7D31"/>
                </a:solidFill>
                <a:effectLst/>
                <a:latin typeface="Franklin Gothic Demi Cond" panose="020B0706030402020204" pitchFamily="34" charset="0"/>
              </a:rPr>
              <a:t>Overall 12%</a:t>
            </a:r>
            <a:r>
              <a:rPr lang="en-US" dirty="0"/>
              <a:t> </a:t>
            </a:r>
          </a:p>
        </p:txBody>
      </p:sp>
      <p:sp>
        <p:nvSpPr>
          <p:cNvPr id="14" name="TextBox 13">
            <a:extLst>
              <a:ext uri="{FF2B5EF4-FFF2-40B4-BE49-F238E27FC236}">
                <a16:creationId xmlns:a16="http://schemas.microsoft.com/office/drawing/2014/main" id="{253D65E0-4509-EFF8-9905-8A9E061B5E5E}"/>
              </a:ext>
            </a:extLst>
          </p:cNvPr>
          <p:cNvSpPr txBox="1"/>
          <p:nvPr/>
        </p:nvSpPr>
        <p:spPr>
          <a:xfrm>
            <a:off x="6110085" y="1882447"/>
            <a:ext cx="1246094" cy="369332"/>
          </a:xfrm>
          <a:prstGeom prst="rect">
            <a:avLst/>
          </a:prstGeom>
          <a:noFill/>
        </p:spPr>
        <p:txBody>
          <a:bodyPr wrap="square">
            <a:spAutoFit/>
          </a:bodyPr>
          <a:lstStyle/>
          <a:p>
            <a:r>
              <a:rPr lang="en-US" sz="1800" b="0" i="0" u="none" strike="noStrike" dirty="0">
                <a:solidFill>
                  <a:srgbClr val="ED7D31"/>
                </a:solidFill>
                <a:effectLst/>
                <a:latin typeface="Franklin Gothic Demi Cond" panose="020B0706030402020204" pitchFamily="34" charset="0"/>
              </a:rPr>
              <a:t>Overall 12%</a:t>
            </a:r>
            <a:r>
              <a:rPr lang="en-US" dirty="0"/>
              <a:t> </a:t>
            </a:r>
          </a:p>
        </p:txBody>
      </p:sp>
      <p:sp>
        <p:nvSpPr>
          <p:cNvPr id="16" name="TextBox 15">
            <a:extLst>
              <a:ext uri="{FF2B5EF4-FFF2-40B4-BE49-F238E27FC236}">
                <a16:creationId xmlns:a16="http://schemas.microsoft.com/office/drawing/2014/main" id="{9516544D-F93A-6197-6221-C3C3221FA031}"/>
              </a:ext>
            </a:extLst>
          </p:cNvPr>
          <p:cNvSpPr txBox="1"/>
          <p:nvPr/>
        </p:nvSpPr>
        <p:spPr>
          <a:xfrm>
            <a:off x="365760" y="6340429"/>
            <a:ext cx="7677593" cy="230832"/>
          </a:xfrm>
          <a:prstGeom prst="rect">
            <a:avLst/>
          </a:prstGeom>
          <a:noFill/>
        </p:spPr>
        <p:txBody>
          <a:bodyPr wrap="square">
            <a:spAutoFit/>
          </a:bodyPr>
          <a:lstStyle/>
          <a:p>
            <a:r>
              <a:rPr lang="en-US" sz="900" b="1" i="0" u="none" strike="noStrike" dirty="0">
                <a:solidFill>
                  <a:srgbClr val="003B70"/>
                </a:solidFill>
                <a:effectLst/>
                <a:latin typeface="Arial" panose="020B0604020202020204" pitchFamily="34" charset="0"/>
              </a:rPr>
              <a:t>Source: NC State Center of Health Statistics, 2023 Behavioral Risk Factor Surveillance System (BRFSS) Survey Results</a:t>
            </a:r>
            <a:r>
              <a:rPr lang="en-US" sz="900" dirty="0">
                <a:solidFill>
                  <a:srgbClr val="003B70"/>
                </a:solidFill>
              </a:rPr>
              <a:t> </a:t>
            </a:r>
          </a:p>
        </p:txBody>
      </p:sp>
      <p:graphicFrame>
        <p:nvGraphicFramePr>
          <p:cNvPr id="7" name="Chart 6">
            <a:extLst>
              <a:ext uri="{FF2B5EF4-FFF2-40B4-BE49-F238E27FC236}">
                <a16:creationId xmlns:a16="http://schemas.microsoft.com/office/drawing/2014/main" id="{CDF9A58D-4F94-4560-A120-DB9CB6D2EF70}"/>
              </a:ext>
            </a:extLst>
          </p:cNvPr>
          <p:cNvGraphicFramePr>
            <a:graphicFrameLocks/>
          </p:cNvGraphicFramePr>
          <p:nvPr>
            <p:extLst>
              <p:ext uri="{D42A27DB-BD31-4B8C-83A1-F6EECF244321}">
                <p14:modId xmlns:p14="http://schemas.microsoft.com/office/powerpoint/2010/main" val="1364727951"/>
              </p:ext>
            </p:extLst>
          </p:nvPr>
        </p:nvGraphicFramePr>
        <p:xfrm>
          <a:off x="284671" y="2259237"/>
          <a:ext cx="4573229" cy="40886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0D546766-DC6F-47AC-A41C-E3265099B325}"/>
              </a:ext>
            </a:extLst>
          </p:cNvPr>
          <p:cNvGraphicFramePr>
            <a:graphicFrameLocks/>
          </p:cNvGraphicFramePr>
          <p:nvPr>
            <p:extLst>
              <p:ext uri="{D42A27DB-BD31-4B8C-83A1-F6EECF244321}">
                <p14:modId xmlns:p14="http://schemas.microsoft.com/office/powerpoint/2010/main" val="1036105146"/>
              </p:ext>
            </p:extLst>
          </p:nvPr>
        </p:nvGraphicFramePr>
        <p:xfrm>
          <a:off x="4857901" y="2255327"/>
          <a:ext cx="3520809" cy="40776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4074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11</a:t>
            </a:fld>
            <a:endParaRPr lang="en-US" b="0"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pic>
        <p:nvPicPr>
          <p:cNvPr id="10" name="Picture 2" descr="injury_iceberg">
            <a:extLst>
              <a:ext uri="{FF2B5EF4-FFF2-40B4-BE49-F238E27FC236}">
                <a16:creationId xmlns:a16="http://schemas.microsoft.com/office/drawing/2014/main" id="{5B1A6211-0E17-7EAE-8D8D-66733E48F2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0442" y="1851631"/>
            <a:ext cx="4702270" cy="4136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
            <a:extLst>
              <a:ext uri="{FF2B5EF4-FFF2-40B4-BE49-F238E27FC236}">
                <a16:creationId xmlns:a16="http://schemas.microsoft.com/office/drawing/2014/main" id="{C7C41012-A6B3-D5F5-00E0-9991C53CCF6F}"/>
              </a:ext>
            </a:extLst>
          </p:cNvPr>
          <p:cNvSpPr txBox="1">
            <a:spLocks noChangeArrowheads="1"/>
          </p:cNvSpPr>
          <p:nvPr/>
        </p:nvSpPr>
        <p:spPr bwMode="auto">
          <a:xfrm>
            <a:off x="2581835" y="4726876"/>
            <a:ext cx="4465198" cy="614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Medically Unattended Injuries</a:t>
            </a:r>
          </a:p>
        </p:txBody>
      </p:sp>
      <p:grpSp>
        <p:nvGrpSpPr>
          <p:cNvPr id="24" name="Group 23">
            <a:extLst>
              <a:ext uri="{FF2B5EF4-FFF2-40B4-BE49-F238E27FC236}">
                <a16:creationId xmlns:a16="http://schemas.microsoft.com/office/drawing/2014/main" id="{FEF24F10-BB56-95CB-59C8-73154A53D0DB}"/>
              </a:ext>
            </a:extLst>
          </p:cNvPr>
          <p:cNvGrpSpPr/>
          <p:nvPr/>
        </p:nvGrpSpPr>
        <p:grpSpPr>
          <a:xfrm>
            <a:off x="2931776" y="2541728"/>
            <a:ext cx="3965850" cy="2196143"/>
            <a:chOff x="2674050" y="2429157"/>
            <a:chExt cx="3965850" cy="2196143"/>
          </a:xfrm>
        </p:grpSpPr>
        <p:sp>
          <p:nvSpPr>
            <p:cNvPr id="12" name="TextBox 11">
              <a:extLst>
                <a:ext uri="{FF2B5EF4-FFF2-40B4-BE49-F238E27FC236}">
                  <a16:creationId xmlns:a16="http://schemas.microsoft.com/office/drawing/2014/main" id="{6DA5633F-92F5-7448-8B8B-7506F54EAF57}"/>
                </a:ext>
              </a:extLst>
            </p:cNvPr>
            <p:cNvSpPr txBox="1"/>
            <p:nvPr/>
          </p:nvSpPr>
          <p:spPr>
            <a:xfrm>
              <a:off x="4143223" y="2717513"/>
              <a:ext cx="951322" cy="369332"/>
            </a:xfrm>
            <a:prstGeom prst="rect">
              <a:avLst/>
            </a:prstGeom>
            <a:noFill/>
          </p:spPr>
          <p:txBody>
            <a:bodyPr wrap="square">
              <a:spAutoFit/>
            </a:bodyPr>
            <a:lstStyle/>
            <a:p>
              <a:r>
                <a:rPr lang="en-US" i="0" u="none" strike="noStrike" dirty="0">
                  <a:solidFill>
                    <a:schemeClr val="bg1"/>
                  </a:solidFill>
                  <a:effectLst/>
                  <a:latin typeface="Franklin Gothic Demi Cond" panose="020B0706030402020204" pitchFamily="34" charset="0"/>
                </a:rPr>
                <a:t>27,880</a:t>
              </a:r>
            </a:p>
          </p:txBody>
        </p:sp>
        <p:sp>
          <p:nvSpPr>
            <p:cNvPr id="13" name="TextBox 12">
              <a:extLst>
                <a:ext uri="{FF2B5EF4-FFF2-40B4-BE49-F238E27FC236}">
                  <a16:creationId xmlns:a16="http://schemas.microsoft.com/office/drawing/2014/main" id="{580E63EC-1A97-1BF4-9A0E-7CE5186C07E4}"/>
                </a:ext>
              </a:extLst>
            </p:cNvPr>
            <p:cNvSpPr txBox="1"/>
            <p:nvPr/>
          </p:nvSpPr>
          <p:spPr>
            <a:xfrm>
              <a:off x="4091278" y="3224399"/>
              <a:ext cx="1086967" cy="461665"/>
            </a:xfrm>
            <a:prstGeom prst="rect">
              <a:avLst/>
            </a:prstGeom>
            <a:noFill/>
          </p:spPr>
          <p:txBody>
            <a:bodyPr wrap="square">
              <a:spAutoFit/>
            </a:bodyPr>
            <a:lstStyle/>
            <a:p>
              <a:r>
                <a:rPr lang="en-US" dirty="0">
                  <a:solidFill>
                    <a:schemeClr val="bg1"/>
                  </a:solidFill>
                  <a:latin typeface="Franklin Gothic Demi Cond" panose="020B0706030402020204" pitchFamily="34" charset="0"/>
                </a:rPr>
                <a:t>259,507</a:t>
              </a:r>
              <a:r>
                <a:rPr lang="en-US" sz="2400" b="1" dirty="0">
                  <a:solidFill>
                    <a:schemeClr val="bg1"/>
                  </a:solidFill>
                </a:rPr>
                <a:t> </a:t>
              </a:r>
            </a:p>
          </p:txBody>
        </p:sp>
        <p:sp>
          <p:nvSpPr>
            <p:cNvPr id="14" name="Text Box 12">
              <a:extLst>
                <a:ext uri="{FF2B5EF4-FFF2-40B4-BE49-F238E27FC236}">
                  <a16:creationId xmlns:a16="http://schemas.microsoft.com/office/drawing/2014/main" id="{5C11EBDD-0278-7326-9F64-CD6E86E386C1}"/>
                </a:ext>
              </a:extLst>
            </p:cNvPr>
            <p:cNvSpPr txBox="1">
              <a:spLocks noChangeArrowheads="1"/>
            </p:cNvSpPr>
            <p:nvPr/>
          </p:nvSpPr>
          <p:spPr bwMode="auto">
            <a:xfrm>
              <a:off x="2674050" y="3869640"/>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 EMS</a:t>
              </a:r>
              <a:endParaRPr lang="en-US" altLang="en-US" sz="1600" b="0" dirty="0">
                <a:latin typeface="Franklin Gothic Demi Cond" panose="020B0706030402020204" pitchFamily="34" charset="0"/>
              </a:endParaRPr>
            </a:p>
          </p:txBody>
        </p:sp>
        <p:sp>
          <p:nvSpPr>
            <p:cNvPr id="16" name="Line 13">
              <a:extLst>
                <a:ext uri="{FF2B5EF4-FFF2-40B4-BE49-F238E27FC236}">
                  <a16:creationId xmlns:a16="http://schemas.microsoft.com/office/drawing/2014/main" id="{DCA08D0C-D227-1114-52E4-4C2921A6B202}"/>
                </a:ext>
              </a:extLst>
            </p:cNvPr>
            <p:cNvSpPr>
              <a:spLocks noChangeShapeType="1"/>
            </p:cNvSpPr>
            <p:nvPr/>
          </p:nvSpPr>
          <p:spPr bwMode="auto">
            <a:xfrm>
              <a:off x="2677500" y="4189035"/>
              <a:ext cx="39624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latin typeface="Franklin Gothic Demi Cond" panose="020B0706030402020204" pitchFamily="34" charset="0"/>
              </a:endParaRPr>
            </a:p>
          </p:txBody>
        </p:sp>
        <p:sp>
          <p:nvSpPr>
            <p:cNvPr id="18" name="Text Box 3">
              <a:extLst>
                <a:ext uri="{FF2B5EF4-FFF2-40B4-BE49-F238E27FC236}">
                  <a16:creationId xmlns:a16="http://schemas.microsoft.com/office/drawing/2014/main" id="{F6464C80-DE5C-49DE-EA13-5506999114AF}"/>
                </a:ext>
              </a:extLst>
            </p:cNvPr>
            <p:cNvSpPr txBox="1">
              <a:spLocks noChangeArrowheads="1"/>
            </p:cNvSpPr>
            <p:nvPr/>
          </p:nvSpPr>
          <p:spPr bwMode="auto">
            <a:xfrm>
              <a:off x="2687354" y="4175989"/>
              <a:ext cx="3752997" cy="449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 Outpatient Visits</a:t>
              </a:r>
              <a:endParaRPr lang="en-US" altLang="en-US" sz="1600" b="0" dirty="0">
                <a:latin typeface="Franklin Gothic Demi Cond" panose="020B0706030402020204" pitchFamily="34" charset="0"/>
              </a:endParaRPr>
            </a:p>
          </p:txBody>
        </p:sp>
        <p:sp>
          <p:nvSpPr>
            <p:cNvPr id="19" name="Text Box 10">
              <a:extLst>
                <a:ext uri="{FF2B5EF4-FFF2-40B4-BE49-F238E27FC236}">
                  <a16:creationId xmlns:a16="http://schemas.microsoft.com/office/drawing/2014/main" id="{73CE3B69-EE1C-72C7-C308-86ADE4756803}"/>
                </a:ext>
              </a:extLst>
            </p:cNvPr>
            <p:cNvSpPr txBox="1">
              <a:spLocks noChangeArrowheads="1"/>
            </p:cNvSpPr>
            <p:nvPr/>
          </p:nvSpPr>
          <p:spPr bwMode="auto">
            <a:xfrm>
              <a:off x="4162544" y="3565892"/>
              <a:ext cx="791078" cy="276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ED Visits </a:t>
              </a:r>
              <a:endParaRPr lang="en-US" altLang="en-US" sz="1600" b="0" dirty="0">
                <a:latin typeface="Franklin Gothic Demi Cond" panose="020B0706030402020204" pitchFamily="34" charset="0"/>
              </a:endParaRPr>
            </a:p>
          </p:txBody>
        </p:sp>
        <p:sp>
          <p:nvSpPr>
            <p:cNvPr id="20" name="Text Box 9">
              <a:extLst>
                <a:ext uri="{FF2B5EF4-FFF2-40B4-BE49-F238E27FC236}">
                  <a16:creationId xmlns:a16="http://schemas.microsoft.com/office/drawing/2014/main" id="{25F0DD40-699A-E1E3-21AB-CE35E95B2907}"/>
                </a:ext>
              </a:extLst>
            </p:cNvPr>
            <p:cNvSpPr txBox="1">
              <a:spLocks noChangeArrowheads="1"/>
            </p:cNvSpPr>
            <p:nvPr/>
          </p:nvSpPr>
          <p:spPr bwMode="auto">
            <a:xfrm>
              <a:off x="3408839" y="3006858"/>
              <a:ext cx="2298489" cy="27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Hospitalizations</a:t>
              </a:r>
            </a:p>
          </p:txBody>
        </p:sp>
        <p:sp>
          <p:nvSpPr>
            <p:cNvPr id="21" name="Text Box 8">
              <a:extLst>
                <a:ext uri="{FF2B5EF4-FFF2-40B4-BE49-F238E27FC236}">
                  <a16:creationId xmlns:a16="http://schemas.microsoft.com/office/drawing/2014/main" id="{B29BD272-257F-3EF8-BA79-C3E88A68E6A2}"/>
                </a:ext>
              </a:extLst>
            </p:cNvPr>
            <p:cNvSpPr txBox="1">
              <a:spLocks noChangeArrowheads="1"/>
            </p:cNvSpPr>
            <p:nvPr/>
          </p:nvSpPr>
          <p:spPr bwMode="auto">
            <a:xfrm>
              <a:off x="4201522" y="2429157"/>
              <a:ext cx="6980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Deaths</a:t>
              </a:r>
              <a:endParaRPr lang="en-US" altLang="en-US" sz="1600" b="0" dirty="0">
                <a:latin typeface="Franklin Gothic Demi Cond" panose="020B0706030402020204" pitchFamily="34" charset="0"/>
              </a:endParaRPr>
            </a:p>
          </p:txBody>
        </p:sp>
      </p:grpSp>
      <p:sp>
        <p:nvSpPr>
          <p:cNvPr id="22" name="TextBox 21">
            <a:extLst>
              <a:ext uri="{FF2B5EF4-FFF2-40B4-BE49-F238E27FC236}">
                <a16:creationId xmlns:a16="http://schemas.microsoft.com/office/drawing/2014/main" id="{0A6207E0-903F-D165-4680-737CFC3475B0}"/>
              </a:ext>
            </a:extLst>
          </p:cNvPr>
          <p:cNvSpPr txBox="1"/>
          <p:nvPr/>
        </p:nvSpPr>
        <p:spPr>
          <a:xfrm>
            <a:off x="2419940" y="5359146"/>
            <a:ext cx="4776667" cy="830997"/>
          </a:xfrm>
          <a:prstGeom prst="rect">
            <a:avLst/>
          </a:prstGeom>
          <a:solidFill>
            <a:schemeClr val="bg1"/>
          </a:solidFill>
        </p:spPr>
        <p:txBody>
          <a:bodyPr wrap="square" rtlCol="0">
            <a:spAutoFit/>
          </a:bodyPr>
          <a:lstStyle/>
          <a:p>
            <a:pPr algn="ctr"/>
            <a:r>
              <a:rPr lang="en-US" sz="4800" b="1" dirty="0">
                <a:solidFill>
                  <a:srgbClr val="2A5779"/>
                </a:solidFill>
                <a:latin typeface="Franklin Gothic Demi Cond" panose="020B0706030402020204" pitchFamily="34" charset="0"/>
              </a:rPr>
              <a:t>INJURY ICEBURG</a:t>
            </a:r>
          </a:p>
        </p:txBody>
      </p:sp>
      <p:sp>
        <p:nvSpPr>
          <p:cNvPr id="23" name="Rectangle 11">
            <a:extLst>
              <a:ext uri="{FF2B5EF4-FFF2-40B4-BE49-F238E27FC236}">
                <a16:creationId xmlns:a16="http://schemas.microsoft.com/office/drawing/2014/main" id="{D8940349-6005-8F23-2E93-3CBD4FB3C5E5}"/>
              </a:ext>
            </a:extLst>
          </p:cNvPr>
          <p:cNvSpPr>
            <a:spLocks noChangeArrowheads="1"/>
          </p:cNvSpPr>
          <p:nvPr/>
        </p:nvSpPr>
        <p:spPr bwMode="auto">
          <a:xfrm>
            <a:off x="369148" y="2677673"/>
            <a:ext cx="34946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0" dirty="0"/>
              <a:t>Despite NC’s excellent reporting systems, the </a:t>
            </a:r>
            <a:r>
              <a:rPr lang="en-US" altLang="en-US" sz="2400" b="1" i="1" dirty="0">
                <a:solidFill>
                  <a:schemeClr val="accent5"/>
                </a:solidFill>
              </a:rPr>
              <a:t>total</a:t>
            </a:r>
            <a:r>
              <a:rPr lang="en-US" altLang="en-US" sz="2400" b="0" i="1" dirty="0">
                <a:solidFill>
                  <a:schemeClr val="accent5"/>
                </a:solidFill>
              </a:rPr>
              <a:t> </a:t>
            </a:r>
            <a:r>
              <a:rPr lang="en-US" altLang="en-US" sz="2400" b="1" i="1" dirty="0">
                <a:solidFill>
                  <a:schemeClr val="accent5"/>
                </a:solidFill>
              </a:rPr>
              <a:t>burden</a:t>
            </a:r>
            <a:r>
              <a:rPr lang="en-US" altLang="en-US" sz="2400" b="0" dirty="0">
                <a:solidFill>
                  <a:schemeClr val="accent5"/>
                </a:solidFill>
              </a:rPr>
              <a:t> </a:t>
            </a:r>
            <a:r>
              <a:rPr lang="en-US" altLang="en-US" sz="2400" b="0" dirty="0"/>
              <a:t>of fall injury in the state </a:t>
            </a:r>
          </a:p>
          <a:p>
            <a:r>
              <a:rPr lang="en-US" altLang="en-US" sz="2400" b="0" dirty="0"/>
              <a:t>is </a:t>
            </a:r>
            <a:r>
              <a:rPr lang="en-US" altLang="en-US" sz="2400" b="1" i="1" dirty="0">
                <a:solidFill>
                  <a:schemeClr val="accent5"/>
                </a:solidFill>
              </a:rPr>
              <a:t>unknown</a:t>
            </a:r>
            <a:r>
              <a:rPr lang="en-US" altLang="en-US" sz="2400" b="0" dirty="0"/>
              <a:t>.</a:t>
            </a:r>
          </a:p>
        </p:txBody>
      </p:sp>
      <p:sp>
        <p:nvSpPr>
          <p:cNvPr id="2" name="Title 1"/>
          <p:cNvSpPr>
            <a:spLocks noGrp="1"/>
          </p:cNvSpPr>
          <p:nvPr>
            <p:ph type="title"/>
          </p:nvPr>
        </p:nvSpPr>
        <p:spPr>
          <a:xfrm>
            <a:off x="365760" y="1097280"/>
            <a:ext cx="8563554" cy="548640"/>
          </a:xfrm>
        </p:spPr>
        <p:txBody>
          <a:bodyPr/>
          <a:lstStyle/>
          <a:p>
            <a:r>
              <a:rPr lang="en-US" sz="3200" dirty="0"/>
              <a:t>Unintentional fall-related deaths are the tip of the iceberg</a:t>
            </a:r>
            <a:endParaRPr lang="en-US" sz="3200" dirty="0">
              <a:solidFill>
                <a:srgbClr val="003B70"/>
              </a:solidFill>
            </a:endParaRPr>
          </a:p>
        </p:txBody>
      </p:sp>
      <p:graphicFrame>
        <p:nvGraphicFramePr>
          <p:cNvPr id="3" name="Table 2">
            <a:extLst>
              <a:ext uri="{FF2B5EF4-FFF2-40B4-BE49-F238E27FC236}">
                <a16:creationId xmlns:a16="http://schemas.microsoft.com/office/drawing/2014/main" id="{C2CB6E5A-260E-5AA3-250C-ECD52BE75180}"/>
              </a:ext>
            </a:extLst>
          </p:cNvPr>
          <p:cNvGraphicFramePr>
            <a:graphicFrameLocks noGrp="1"/>
          </p:cNvGraphicFramePr>
          <p:nvPr>
            <p:extLst>
              <p:ext uri="{D42A27DB-BD31-4B8C-83A1-F6EECF244321}">
                <p14:modId xmlns:p14="http://schemas.microsoft.com/office/powerpoint/2010/main" val="1644398710"/>
              </p:ext>
            </p:extLst>
          </p:nvPr>
        </p:nvGraphicFramePr>
        <p:xfrm>
          <a:off x="365760" y="6150572"/>
          <a:ext cx="7886701" cy="456834"/>
        </p:xfrm>
        <a:graphic>
          <a:graphicData uri="http://schemas.openxmlformats.org/drawingml/2006/table">
            <a:tbl>
              <a:tblPr/>
              <a:tblGrid>
                <a:gridCol w="2102459">
                  <a:extLst>
                    <a:ext uri="{9D8B030D-6E8A-4147-A177-3AD203B41FA5}">
                      <a16:colId xmlns:a16="http://schemas.microsoft.com/office/drawing/2014/main" val="2893704549"/>
                    </a:ext>
                  </a:extLst>
                </a:gridCol>
                <a:gridCol w="1497506">
                  <a:extLst>
                    <a:ext uri="{9D8B030D-6E8A-4147-A177-3AD203B41FA5}">
                      <a16:colId xmlns:a16="http://schemas.microsoft.com/office/drawing/2014/main" val="1847174748"/>
                    </a:ext>
                  </a:extLst>
                </a:gridCol>
                <a:gridCol w="1021478">
                  <a:extLst>
                    <a:ext uri="{9D8B030D-6E8A-4147-A177-3AD203B41FA5}">
                      <a16:colId xmlns:a16="http://schemas.microsoft.com/office/drawing/2014/main" val="3190361559"/>
                    </a:ext>
                  </a:extLst>
                </a:gridCol>
                <a:gridCol w="855364">
                  <a:extLst>
                    <a:ext uri="{9D8B030D-6E8A-4147-A177-3AD203B41FA5}">
                      <a16:colId xmlns:a16="http://schemas.microsoft.com/office/drawing/2014/main" val="4011985438"/>
                    </a:ext>
                  </a:extLst>
                </a:gridCol>
                <a:gridCol w="1031395">
                  <a:extLst>
                    <a:ext uri="{9D8B030D-6E8A-4147-A177-3AD203B41FA5}">
                      <a16:colId xmlns:a16="http://schemas.microsoft.com/office/drawing/2014/main" val="3960828282"/>
                    </a:ext>
                  </a:extLst>
                </a:gridCol>
                <a:gridCol w="1378499">
                  <a:extLst>
                    <a:ext uri="{9D8B030D-6E8A-4147-A177-3AD203B41FA5}">
                      <a16:colId xmlns:a16="http://schemas.microsoft.com/office/drawing/2014/main" val="682241968"/>
                    </a:ext>
                  </a:extLst>
                </a:gridCol>
              </a:tblGrid>
              <a:tr h="150294">
                <a:tc>
                  <a:txBody>
                    <a:bodyPr/>
                    <a:lstStyle/>
                    <a:p>
                      <a:pPr algn="l" fontAlgn="t"/>
                      <a:r>
                        <a:rPr lang="en-US" sz="900" b="0" i="0" u="none" strike="noStrike" dirty="0">
                          <a:solidFill>
                            <a:srgbClr val="003B70"/>
                          </a:solidFill>
                          <a:effectLst/>
                          <a:latin typeface="+mn-lt"/>
                        </a:rPr>
                        <a:t>Limited to NC Residents, 2023</a:t>
                      </a: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1"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extLst>
                  <a:ext uri="{0D108BD9-81ED-4DB2-BD59-A6C34878D82A}">
                    <a16:rowId xmlns:a16="http://schemas.microsoft.com/office/drawing/2014/main" val="2306244477"/>
                  </a:ext>
                </a:extLst>
              </a:tr>
              <a:tr h="156246">
                <a:tc gridSpan="6">
                  <a:txBody>
                    <a:bodyPr/>
                    <a:lstStyle/>
                    <a:p>
                      <a:pPr algn="l" fontAlgn="t"/>
                      <a:r>
                        <a:rPr lang="en-US" sz="900" b="1" i="0" u="none" strike="noStrike" dirty="0">
                          <a:solidFill>
                            <a:srgbClr val="003B70"/>
                          </a:solidFill>
                          <a:effectLst/>
                          <a:latin typeface="+mn-lt"/>
                        </a:rPr>
                        <a:t>Source: NC State Center for Health Statistics, Vital Statistics-Deaths (2023) and Hospitalization Discharge Data (2023); NC DETECT (2023)</a:t>
                      </a:r>
                    </a:p>
                  </a:txBody>
                  <a:tcPr marL="7440" marR="7440" marT="7440" marB="0">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0689098"/>
                  </a:ext>
                </a:extLst>
              </a:tr>
              <a:tr h="150294">
                <a:tc gridSpan="2">
                  <a:txBody>
                    <a:bodyPr/>
                    <a:lstStyle/>
                    <a:p>
                      <a:pPr algn="l" fontAlgn="t"/>
                      <a:r>
                        <a:rPr lang="en-US" sz="900" b="0" i="0" u="none" strike="noStrike">
                          <a:solidFill>
                            <a:srgbClr val="003B70"/>
                          </a:solidFill>
                          <a:effectLst/>
                          <a:latin typeface="+mn-lt"/>
                        </a:rPr>
                        <a:t>Analysis by Injury Epidemiology and Surveillance Unit</a:t>
                      </a:r>
                    </a:p>
                  </a:txBody>
                  <a:tcPr marL="7440" marR="7440" marT="7440"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mn-lt"/>
                      </a:endParaRPr>
                    </a:p>
                  </a:txBody>
                  <a:tcPr marL="7440" marR="7440" marT="7440" marB="0">
                    <a:lnL>
                      <a:noFill/>
                    </a:lnL>
                    <a:lnR>
                      <a:noFill/>
                    </a:lnR>
                    <a:lnT>
                      <a:noFill/>
                    </a:lnT>
                    <a:lnB>
                      <a:noFill/>
                    </a:lnB>
                    <a:noFill/>
                  </a:tcPr>
                </a:tc>
                <a:tc>
                  <a:txBody>
                    <a:bodyPr/>
                    <a:lstStyle/>
                    <a:p>
                      <a:pPr algn="l" fontAlgn="t"/>
                      <a:endParaRPr lang="en-US" sz="900" b="0" i="0" u="none" strike="noStrike" dirty="0">
                        <a:solidFill>
                          <a:srgbClr val="003B70"/>
                        </a:solidFill>
                        <a:effectLst/>
                        <a:latin typeface="+mn-lt"/>
                      </a:endParaRPr>
                    </a:p>
                  </a:txBody>
                  <a:tcPr marL="7440" marR="7440" marT="7440" marB="0">
                    <a:lnL>
                      <a:noFill/>
                    </a:lnL>
                    <a:lnR>
                      <a:noFill/>
                    </a:lnR>
                    <a:lnT>
                      <a:noFill/>
                    </a:lnT>
                    <a:lnB>
                      <a:noFill/>
                    </a:lnB>
                    <a:noFill/>
                  </a:tcPr>
                </a:tc>
                <a:extLst>
                  <a:ext uri="{0D108BD9-81ED-4DB2-BD59-A6C34878D82A}">
                    <a16:rowId xmlns:a16="http://schemas.microsoft.com/office/drawing/2014/main" val="4051024421"/>
                  </a:ext>
                </a:extLst>
              </a:tr>
            </a:tbl>
          </a:graphicData>
        </a:graphic>
      </p:graphicFrame>
      <p:sp>
        <p:nvSpPr>
          <p:cNvPr id="30" name="TextBox 29">
            <a:extLst>
              <a:ext uri="{FF2B5EF4-FFF2-40B4-BE49-F238E27FC236}">
                <a16:creationId xmlns:a16="http://schemas.microsoft.com/office/drawing/2014/main" id="{C039AFF1-B37A-CBBD-A03E-6E50E2C5B120}"/>
              </a:ext>
            </a:extLst>
          </p:cNvPr>
          <p:cNvSpPr txBox="1"/>
          <p:nvPr/>
        </p:nvSpPr>
        <p:spPr>
          <a:xfrm>
            <a:off x="4429896" y="2303994"/>
            <a:ext cx="844889" cy="369332"/>
          </a:xfrm>
          <a:prstGeom prst="rect">
            <a:avLst/>
          </a:prstGeom>
          <a:noFill/>
        </p:spPr>
        <p:txBody>
          <a:bodyPr wrap="square">
            <a:spAutoFit/>
          </a:bodyPr>
          <a:lstStyle/>
          <a:p>
            <a:r>
              <a:rPr lang="en-US" dirty="0">
                <a:solidFill>
                  <a:schemeClr val="bg1"/>
                </a:solidFill>
                <a:latin typeface="Franklin Gothic Demi Cond" panose="020B0706030402020204" pitchFamily="34" charset="0"/>
              </a:rPr>
              <a:t>2,007</a:t>
            </a:r>
            <a:r>
              <a:rPr lang="en-US" dirty="0"/>
              <a:t> </a:t>
            </a:r>
          </a:p>
        </p:txBody>
      </p:sp>
    </p:spTree>
    <p:extLst>
      <p:ext uri="{BB962C8B-B14F-4D97-AF65-F5344CB8AC3E}">
        <p14:creationId xmlns:p14="http://schemas.microsoft.com/office/powerpoint/2010/main" val="149367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38D418-F7C2-83C5-B8BC-69C333C95CE0}"/>
              </a:ext>
            </a:extLst>
          </p:cNvPr>
          <p:cNvPicPr>
            <a:picLocks noChangeAspect="1"/>
          </p:cNvPicPr>
          <p:nvPr/>
        </p:nvPicPr>
        <p:blipFill rotWithShape="1">
          <a:blip r:embed="rId2">
            <a:alphaModFix amt="20000"/>
            <a:duotone>
              <a:schemeClr val="accent2">
                <a:shade val="45000"/>
                <a:satMod val="135000"/>
              </a:schemeClr>
              <a:prstClr val="white"/>
            </a:duotone>
            <a:extLst>
              <a:ext uri="{BEBA8EAE-BF5A-486C-A8C5-ECC9F3942E4B}">
                <a14:imgProps xmlns:a14="http://schemas.microsoft.com/office/drawing/2010/main">
                  <a14:imgLayer r:embed="rId3">
                    <a14:imgEffect>
                      <a14:backgroundRemoval t="7262" b="91429" l="2861" r="89869">
                        <a14:foregroundMark x1="11800" y1="47857" x2="11800" y2="47857"/>
                        <a14:foregroundMark x1="11919" y1="48214" x2="11919" y2="48214"/>
                        <a14:foregroundMark x1="12157" y1="48214" x2="12157" y2="48214"/>
                        <a14:foregroundMark x1="12277" y1="48214" x2="12277" y2="48214"/>
                        <a14:foregroundMark x1="12634" y1="48571" x2="12634" y2="48571"/>
                        <a14:foregroundMark x1="13588" y1="48690" x2="13588" y2="48690"/>
                        <a14:foregroundMark x1="13588" y1="48690" x2="13588" y2="48690"/>
                        <a14:foregroundMark x1="3695" y1="38214" x2="3695" y2="38214"/>
                        <a14:foregroundMark x1="3695" y1="38214" x2="12515" y2="47738"/>
                        <a14:foregroundMark x1="6555" y1="30714" x2="54350" y2="90357"/>
                        <a14:foregroundMark x1="54350" y1="90357" x2="55423" y2="91071"/>
                        <a14:foregroundMark x1="21097" y1="91429" x2="34327" y2="7262"/>
                        <a14:foregroundMark x1="52443" y1="44881" x2="52443" y2="44881"/>
                        <a14:foregroundMark x1="2861" y1="35000" x2="2861" y2="35000"/>
                        <a14:foregroundMark x1="2861" y1="35000" x2="3933" y2="41548"/>
                        <a14:foregroundMark x1="51728" y1="44405" x2="53874" y2="45238"/>
                        <a14:backgroundMark x1="50536" y1="33452" x2="55185" y2="40595"/>
                        <a14:backgroundMark x1="44338" y1="35952" x2="55781" y2="40595"/>
                        <a14:backgroundMark x1="49341" y1="39733" x2="51251" y2="40357"/>
                        <a14:backgroundMark x1="48418" y1="39432" x2="48847" y2="39572"/>
                        <a14:backgroundMark x1="46584" y1="38833" x2="47700" y2="39197"/>
                        <a14:backgroundMark x1="45054" y1="38333" x2="45866" y2="38598"/>
                        <a14:backgroundMark x1="45888" y1="39048" x2="45888" y2="39048"/>
                        <a14:backgroundMark x1="45888" y1="39048" x2="51728" y2="41905"/>
                        <a14:backgroundMark x1="45530" y1="38810" x2="45530" y2="38810"/>
                        <a14:backgroundMark x1="45530" y1="38810" x2="47795" y2="40952"/>
                        <a14:backgroundMark x1="48272" y1="41310" x2="45173" y2="40238"/>
                        <a14:backgroundMark x1="50298" y1="41310" x2="54112" y2="41071"/>
                        <a14:backgroundMark x1="48391" y1="41548" x2="48391" y2="41548"/>
                      </a14:backgroundRemoval>
                    </a14:imgEffect>
                  </a14:imgLayer>
                </a14:imgProps>
              </a:ext>
            </a:extLst>
          </a:blip>
          <a:srcRect t="19463" r="41646"/>
          <a:stretch/>
        </p:blipFill>
        <p:spPr>
          <a:xfrm rot="19558692">
            <a:off x="886049" y="1785206"/>
            <a:ext cx="2582459" cy="3568429"/>
          </a:xfrm>
          <a:prstGeom prst="rect">
            <a:avLst/>
          </a:prstGeom>
        </p:spPr>
      </p:pic>
      <p:sp>
        <p:nvSpPr>
          <p:cNvPr id="4" name="Title 1">
            <a:extLst>
              <a:ext uri="{FF2B5EF4-FFF2-40B4-BE49-F238E27FC236}">
                <a16:creationId xmlns:a16="http://schemas.microsoft.com/office/drawing/2014/main" id="{E1A1EEB8-5349-2448-362B-A438A8954C3D}"/>
              </a:ext>
            </a:extLst>
          </p:cNvPr>
          <p:cNvSpPr txBox="1">
            <a:spLocks/>
          </p:cNvSpPr>
          <p:nvPr/>
        </p:nvSpPr>
        <p:spPr>
          <a:xfrm>
            <a:off x="3173076" y="2266346"/>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003B70"/>
                </a:solidFill>
                <a:latin typeface="+mn-lt"/>
              </a:rPr>
              <a:t>Unintentional Fall </a:t>
            </a:r>
            <a:br>
              <a:rPr lang="en-US" sz="4800" dirty="0">
                <a:solidFill>
                  <a:srgbClr val="003B70"/>
                </a:solidFill>
                <a:latin typeface="+mn-lt"/>
              </a:rPr>
            </a:br>
            <a:r>
              <a:rPr lang="en-US" sz="4800" dirty="0">
                <a:solidFill>
                  <a:srgbClr val="003B70"/>
                </a:solidFill>
                <a:latin typeface="+mn-lt"/>
              </a:rPr>
              <a:t>Deaths</a:t>
            </a:r>
          </a:p>
        </p:txBody>
      </p:sp>
      <p:cxnSp>
        <p:nvCxnSpPr>
          <p:cNvPr id="5" name="Straight Connector 4">
            <a:extLst>
              <a:ext uri="{FF2B5EF4-FFF2-40B4-BE49-F238E27FC236}">
                <a16:creationId xmlns:a16="http://schemas.microsoft.com/office/drawing/2014/main" id="{AACDA1B5-19F4-FF04-0CB3-FB6214FFD36C}"/>
              </a:ext>
            </a:extLst>
          </p:cNvPr>
          <p:cNvCxnSpPr>
            <a:cxnSpLocks/>
          </p:cNvCxnSpPr>
          <p:nvPr/>
        </p:nvCxnSpPr>
        <p:spPr>
          <a:xfrm>
            <a:off x="661915" y="4965737"/>
            <a:ext cx="7772400" cy="0"/>
          </a:xfrm>
          <a:prstGeom prst="line">
            <a:avLst/>
          </a:prstGeom>
          <a:ln w="57150">
            <a:solidFill>
              <a:srgbClr val="003B70"/>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694715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w: Up 7">
            <a:extLst>
              <a:ext uri="{FF2B5EF4-FFF2-40B4-BE49-F238E27FC236}">
                <a16:creationId xmlns:a16="http://schemas.microsoft.com/office/drawing/2014/main" id="{3C7CF1FB-F3D0-8C0F-1E10-6F464DABEB95}"/>
              </a:ext>
            </a:extLst>
          </p:cNvPr>
          <p:cNvSpPr/>
          <p:nvPr/>
        </p:nvSpPr>
        <p:spPr>
          <a:xfrm>
            <a:off x="6961242" y="3719801"/>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13</a:t>
            </a:fld>
            <a:endParaRPr lang="en-US" b="0" dirty="0"/>
          </a:p>
        </p:txBody>
      </p:sp>
      <p:sp>
        <p:nvSpPr>
          <p:cNvPr id="2" name="Title 1"/>
          <p:cNvSpPr>
            <a:spLocks noGrp="1"/>
          </p:cNvSpPr>
          <p:nvPr>
            <p:ph type="title"/>
          </p:nvPr>
        </p:nvSpPr>
        <p:spPr>
          <a:xfrm>
            <a:off x="365760" y="1097280"/>
            <a:ext cx="8563554" cy="548640"/>
          </a:xfrm>
        </p:spPr>
        <p:txBody>
          <a:bodyPr/>
          <a:lstStyle/>
          <a:p>
            <a:r>
              <a:rPr lang="en-US" sz="3100" dirty="0"/>
              <a:t>Unintentional fall-related deaths have continued to increase over the last 10 years</a:t>
            </a:r>
            <a:endParaRPr lang="en-US" sz="31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13" name="Table 12">
            <a:extLst>
              <a:ext uri="{FF2B5EF4-FFF2-40B4-BE49-F238E27FC236}">
                <a16:creationId xmlns:a16="http://schemas.microsoft.com/office/drawing/2014/main" id="{8B1E9455-92E6-17D1-F4A8-FBBCFB5A1185}"/>
              </a:ext>
            </a:extLst>
          </p:cNvPr>
          <p:cNvGraphicFramePr>
            <a:graphicFrameLocks noGrp="1"/>
          </p:cNvGraphicFramePr>
          <p:nvPr>
            <p:extLst>
              <p:ext uri="{D42A27DB-BD31-4B8C-83A1-F6EECF244321}">
                <p14:modId xmlns:p14="http://schemas.microsoft.com/office/powerpoint/2010/main" val="1035665965"/>
              </p:ext>
            </p:extLst>
          </p:nvPr>
        </p:nvGraphicFramePr>
        <p:xfrm>
          <a:off x="365760" y="6163732"/>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2014 –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(2014 </a:t>
                      </a:r>
                      <a:r>
                        <a:rPr lang="en-US" sz="900" b="0" i="0" u="none" strike="noStrike" dirty="0">
                          <a:solidFill>
                            <a:srgbClr val="003B70"/>
                          </a:solidFill>
                          <a:effectLst/>
                          <a:latin typeface="Arial" panose="020B0604020202020204" pitchFamily="34" charset="0"/>
                        </a:rPr>
                        <a:t>– </a:t>
                      </a:r>
                      <a:r>
                        <a:rPr lang="en-US" sz="900" b="1" i="0" u="none" strike="noStrike" dirty="0">
                          <a:solidFill>
                            <a:srgbClr val="003B70"/>
                          </a:solidFill>
                          <a:effectLst/>
                          <a:latin typeface="Arial" panose="020B0604020202020204" pitchFamily="34" charset="0"/>
                        </a:rPr>
                        <a:t>2023)</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16" name="Table 15">
            <a:extLst>
              <a:ext uri="{FF2B5EF4-FFF2-40B4-BE49-F238E27FC236}">
                <a16:creationId xmlns:a16="http://schemas.microsoft.com/office/drawing/2014/main" id="{7C795BA9-52A7-86B4-3991-0CADA14158AD}"/>
              </a:ext>
            </a:extLst>
          </p:cNvPr>
          <p:cNvGraphicFramePr>
            <a:graphicFrameLocks noGrp="1"/>
          </p:cNvGraphicFramePr>
          <p:nvPr>
            <p:extLst>
              <p:ext uri="{D42A27DB-BD31-4B8C-83A1-F6EECF244321}">
                <p14:modId xmlns:p14="http://schemas.microsoft.com/office/powerpoint/2010/main" val="1728477203"/>
              </p:ext>
            </p:extLst>
          </p:nvPr>
        </p:nvGraphicFramePr>
        <p:xfrm>
          <a:off x="6961242" y="4007223"/>
          <a:ext cx="1244600" cy="902970"/>
        </p:xfrm>
        <a:graphic>
          <a:graphicData uri="http://schemas.openxmlformats.org/drawingml/2006/table">
            <a:tbl>
              <a:tblPr/>
              <a:tblGrid>
                <a:gridCol w="1244600">
                  <a:extLst>
                    <a:ext uri="{9D8B030D-6E8A-4147-A177-3AD203B41FA5}">
                      <a16:colId xmlns:a16="http://schemas.microsoft.com/office/drawing/2014/main" val="201723997"/>
                    </a:ext>
                  </a:extLst>
                </a:gridCol>
              </a:tblGrid>
              <a:tr h="498732">
                <a:tc>
                  <a:txBody>
                    <a:bodyPr/>
                    <a:lstStyle/>
                    <a:p>
                      <a:pPr algn="ctr" fontAlgn="ctr"/>
                      <a:r>
                        <a:rPr lang="en-US" sz="3600" b="1" i="0" u="none" strike="noStrike" dirty="0">
                          <a:solidFill>
                            <a:srgbClr val="643275"/>
                          </a:solidFill>
                          <a:effectLst/>
                          <a:latin typeface="Arial" panose="020B0604020202020204" pitchFamily="34" charset="0"/>
                        </a:rPr>
                        <a:t>86%</a:t>
                      </a:r>
                    </a:p>
                  </a:txBody>
                  <a:tcPr marL="9525" marR="9525" marT="9525" marB="0" anchor="ctr">
                    <a:lnL>
                      <a:noFill/>
                    </a:lnL>
                    <a:lnR>
                      <a:noFill/>
                    </a:lnR>
                    <a:lnT>
                      <a:noFill/>
                    </a:lnT>
                    <a:lnB>
                      <a:noFill/>
                    </a:lnB>
                    <a:noFill/>
                  </a:tcPr>
                </a:tc>
                <a:extLst>
                  <a:ext uri="{0D108BD9-81ED-4DB2-BD59-A6C34878D82A}">
                    <a16:rowId xmlns:a16="http://schemas.microsoft.com/office/drawing/2014/main" val="383843817"/>
                  </a:ext>
                </a:extLst>
              </a:tr>
              <a:tr h="308091">
                <a:tc>
                  <a:txBody>
                    <a:bodyPr/>
                    <a:lstStyle/>
                    <a:p>
                      <a:pPr algn="ctr" fontAlgn="ctr"/>
                      <a:r>
                        <a:rPr lang="en-US" sz="2200" b="1" i="0" u="none" strike="noStrike" dirty="0">
                          <a:solidFill>
                            <a:srgbClr val="643275"/>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3789285751"/>
                  </a:ext>
                </a:extLst>
              </a:tr>
            </a:tbl>
          </a:graphicData>
        </a:graphic>
      </p:graphicFrame>
      <p:graphicFrame>
        <p:nvGraphicFramePr>
          <p:cNvPr id="3" name="Chart 2">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159454641"/>
              </p:ext>
            </p:extLst>
          </p:nvPr>
        </p:nvGraphicFramePr>
        <p:xfrm>
          <a:off x="563847" y="2053755"/>
          <a:ext cx="8006750" cy="425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6639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85075" y="5974167"/>
            <a:ext cx="1785769" cy="234981"/>
          </a:xfrm>
        </p:spPr>
        <p:txBody>
          <a:bodyPr/>
          <a:lstStyle/>
          <a:p>
            <a:r>
              <a:rPr lang="en-US" i="0" dirty="0"/>
              <a:t>*by mechanism and intent</a:t>
            </a:r>
          </a:p>
          <a:p>
            <a:r>
              <a:rPr lang="en-US" i="0" dirty="0"/>
              <a:t>MVT = Motor Vehicle Traffic</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14</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were the               leading cause of injury death* in 2023</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8" name="TextBox 7">
            <a:extLst>
              <a:ext uri="{FF2B5EF4-FFF2-40B4-BE49-F238E27FC236}">
                <a16:creationId xmlns:a16="http://schemas.microsoft.com/office/drawing/2014/main" id="{5748AF8F-3DCB-D2A8-C897-DA337DD75528}"/>
              </a:ext>
            </a:extLst>
          </p:cNvPr>
          <p:cNvSpPr txBox="1"/>
          <p:nvPr/>
        </p:nvSpPr>
        <p:spPr>
          <a:xfrm>
            <a:off x="5764306" y="1041612"/>
            <a:ext cx="1810871" cy="584775"/>
          </a:xfrm>
          <a:prstGeom prst="rect">
            <a:avLst/>
          </a:prstGeom>
          <a:noFill/>
        </p:spPr>
        <p:txBody>
          <a:bodyPr wrap="square">
            <a:spAutoFit/>
          </a:bodyPr>
          <a:lstStyle/>
          <a:p>
            <a:r>
              <a:rPr lang="en-US" sz="3200" b="1" i="0" u="sng" strike="noStrike" dirty="0">
                <a:solidFill>
                  <a:srgbClr val="643275"/>
                </a:solidFill>
                <a:effectLst/>
                <a:latin typeface="Arial" panose="020B0604020202020204" pitchFamily="34" charset="0"/>
              </a:rPr>
              <a:t>second</a:t>
            </a:r>
            <a:r>
              <a:rPr lang="en-US" dirty="0"/>
              <a:t> </a:t>
            </a:r>
          </a:p>
        </p:txBody>
      </p:sp>
      <p:graphicFrame>
        <p:nvGraphicFramePr>
          <p:cNvPr id="11" name="Table 10">
            <a:extLst>
              <a:ext uri="{FF2B5EF4-FFF2-40B4-BE49-F238E27FC236}">
                <a16:creationId xmlns:a16="http://schemas.microsoft.com/office/drawing/2014/main" id="{F74D89E4-5DC7-FCE9-8D3F-94444489D6F6}"/>
              </a:ext>
            </a:extLst>
          </p:cNvPr>
          <p:cNvGraphicFramePr>
            <a:graphicFrameLocks noGrp="1"/>
          </p:cNvGraphicFramePr>
          <p:nvPr>
            <p:extLst>
              <p:ext uri="{D42A27DB-BD31-4B8C-83A1-F6EECF244321}">
                <p14:modId xmlns:p14="http://schemas.microsoft.com/office/powerpoint/2010/main" val="426518831"/>
              </p:ext>
            </p:extLst>
          </p:nvPr>
        </p:nvGraphicFramePr>
        <p:xfrm>
          <a:off x="365760" y="6160769"/>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(2023)</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6" name="Chart 5">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1119829242"/>
              </p:ext>
            </p:extLst>
          </p:nvPr>
        </p:nvGraphicFramePr>
        <p:xfrm>
          <a:off x="168809" y="2045969"/>
          <a:ext cx="8701090" cy="37147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688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6CA38BB-4F72-1C60-D38A-B16A09C5A2C1}"/>
              </a:ext>
            </a:extLst>
          </p:cNvPr>
          <p:cNvSpPr/>
          <p:nvPr/>
        </p:nvSpPr>
        <p:spPr>
          <a:xfrm>
            <a:off x="6858000" y="2165070"/>
            <a:ext cx="1766154" cy="3830217"/>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15</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were the </a:t>
            </a:r>
            <a:br>
              <a:rPr lang="en-US" sz="3200" dirty="0"/>
            </a:br>
            <a:r>
              <a:rPr lang="en-US" sz="3200" dirty="0"/>
              <a:t>cause of injury death among older adults*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extBox 4">
            <a:extLst>
              <a:ext uri="{FF2B5EF4-FFF2-40B4-BE49-F238E27FC236}">
                <a16:creationId xmlns:a16="http://schemas.microsoft.com/office/drawing/2014/main" id="{02549515-D295-E893-32D5-57932B62FF44}"/>
              </a:ext>
            </a:extLst>
          </p:cNvPr>
          <p:cNvSpPr txBox="1"/>
          <p:nvPr/>
        </p:nvSpPr>
        <p:spPr>
          <a:xfrm>
            <a:off x="5746377" y="1048354"/>
            <a:ext cx="2559424" cy="584775"/>
          </a:xfrm>
          <a:prstGeom prst="rect">
            <a:avLst/>
          </a:prstGeom>
          <a:noFill/>
        </p:spPr>
        <p:txBody>
          <a:bodyPr wrap="square">
            <a:spAutoFit/>
          </a:bodyPr>
          <a:lstStyle/>
          <a:p>
            <a:r>
              <a:rPr lang="en-US" sz="3200" b="1" i="0" u="sng" strike="noStrike" dirty="0">
                <a:solidFill>
                  <a:srgbClr val="643275"/>
                </a:solidFill>
                <a:effectLst/>
                <a:latin typeface="Arial" panose="020B0604020202020204" pitchFamily="34" charset="0"/>
              </a:rPr>
              <a:t>number one</a:t>
            </a:r>
            <a:r>
              <a:rPr lang="en-US" dirty="0"/>
              <a:t> </a:t>
            </a:r>
          </a:p>
        </p:txBody>
      </p:sp>
      <p:graphicFrame>
        <p:nvGraphicFramePr>
          <p:cNvPr id="12" name="Table 11">
            <a:extLst>
              <a:ext uri="{FF2B5EF4-FFF2-40B4-BE49-F238E27FC236}">
                <a16:creationId xmlns:a16="http://schemas.microsoft.com/office/drawing/2014/main" id="{B1893CFA-9C17-3A0C-05EB-411D362781C3}"/>
              </a:ext>
            </a:extLst>
          </p:cNvPr>
          <p:cNvGraphicFramePr>
            <a:graphicFrameLocks noGrp="1"/>
          </p:cNvGraphicFramePr>
          <p:nvPr>
            <p:extLst>
              <p:ext uri="{D42A27DB-BD31-4B8C-83A1-F6EECF244321}">
                <p14:modId xmlns:p14="http://schemas.microsoft.com/office/powerpoint/2010/main" val="916488469"/>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2023 (N = 2,007)</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(2023)</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13" name="Table 12">
            <a:extLst>
              <a:ext uri="{FF2B5EF4-FFF2-40B4-BE49-F238E27FC236}">
                <a16:creationId xmlns:a16="http://schemas.microsoft.com/office/drawing/2014/main" id="{CC37B273-7459-0814-D388-01AB50018FD2}"/>
              </a:ext>
            </a:extLst>
          </p:cNvPr>
          <p:cNvGraphicFramePr>
            <a:graphicFrameLocks noGrp="1"/>
          </p:cNvGraphicFramePr>
          <p:nvPr>
            <p:extLst>
              <p:ext uri="{D42A27DB-BD31-4B8C-83A1-F6EECF244321}">
                <p14:modId xmlns:p14="http://schemas.microsoft.com/office/powerpoint/2010/main" val="3034923329"/>
              </p:ext>
            </p:extLst>
          </p:nvPr>
        </p:nvGraphicFramePr>
        <p:xfrm>
          <a:off x="6911789" y="2179173"/>
          <a:ext cx="1132026" cy="821055"/>
        </p:xfrm>
        <a:graphic>
          <a:graphicData uri="http://schemas.openxmlformats.org/drawingml/2006/table">
            <a:tbl>
              <a:tblPr/>
              <a:tblGrid>
                <a:gridCol w="1132026">
                  <a:extLst>
                    <a:ext uri="{9D8B030D-6E8A-4147-A177-3AD203B41FA5}">
                      <a16:colId xmlns:a16="http://schemas.microsoft.com/office/drawing/2014/main" val="2852439628"/>
                    </a:ext>
                  </a:extLst>
                </a:gridCol>
              </a:tblGrid>
              <a:tr h="335405">
                <a:tc>
                  <a:txBody>
                    <a:bodyPr/>
                    <a:lstStyle/>
                    <a:p>
                      <a:pPr algn="ctr" fontAlgn="b"/>
                      <a:r>
                        <a:rPr lang="en-US" sz="2400" b="1" i="0" u="none" strike="noStrike" dirty="0">
                          <a:solidFill>
                            <a:srgbClr val="643275"/>
                          </a:solidFill>
                          <a:effectLst/>
                          <a:latin typeface="Arial" panose="020B0604020202020204" pitchFamily="34" charset="0"/>
                        </a:rPr>
                        <a:t>89%</a:t>
                      </a:r>
                    </a:p>
                  </a:txBody>
                  <a:tcPr marL="9525" marR="9525" marT="9525" marB="0" anchor="b">
                    <a:lnL>
                      <a:noFill/>
                    </a:lnL>
                    <a:lnR>
                      <a:noFill/>
                    </a:lnR>
                    <a:lnT>
                      <a:noFill/>
                    </a:lnT>
                    <a:lnB>
                      <a:noFill/>
                    </a:lnB>
                    <a:noFill/>
                  </a:tcPr>
                </a:tc>
                <a:extLst>
                  <a:ext uri="{0D108BD9-81ED-4DB2-BD59-A6C34878D82A}">
                    <a16:rowId xmlns:a16="http://schemas.microsoft.com/office/drawing/2014/main" val="2914564685"/>
                  </a:ext>
                </a:extLst>
              </a:tr>
              <a:tr h="199200">
                <a:tc>
                  <a:txBody>
                    <a:bodyPr/>
                    <a:lstStyle/>
                    <a:p>
                      <a:pPr algn="ctr" fontAlgn="b"/>
                      <a:r>
                        <a:rPr lang="en-US" sz="1400" b="1" i="0" u="none" strike="noStrike" dirty="0">
                          <a:solidFill>
                            <a:srgbClr val="643275"/>
                          </a:solidFill>
                          <a:effectLst/>
                          <a:latin typeface="Arial" panose="020B0604020202020204" pitchFamily="34" charset="0"/>
                        </a:rPr>
                        <a:t>of fall-related</a:t>
                      </a:r>
                    </a:p>
                  </a:txBody>
                  <a:tcPr marL="9525" marR="9525" marT="9525" marB="0" anchor="b">
                    <a:lnL>
                      <a:noFill/>
                    </a:lnL>
                    <a:lnR>
                      <a:noFill/>
                    </a:lnR>
                    <a:lnT>
                      <a:noFill/>
                    </a:lnT>
                    <a:lnB>
                      <a:noFill/>
                    </a:lnB>
                    <a:noFill/>
                  </a:tcPr>
                </a:tc>
                <a:extLst>
                  <a:ext uri="{0D108BD9-81ED-4DB2-BD59-A6C34878D82A}">
                    <a16:rowId xmlns:a16="http://schemas.microsoft.com/office/drawing/2014/main" val="3100742348"/>
                  </a:ext>
                </a:extLst>
              </a:tr>
              <a:tr h="199200">
                <a:tc>
                  <a:txBody>
                    <a:bodyPr/>
                    <a:lstStyle/>
                    <a:p>
                      <a:pPr algn="ctr" fontAlgn="b"/>
                      <a:r>
                        <a:rPr lang="en-US" sz="1400" b="1" i="0" u="none" strike="noStrike" dirty="0">
                          <a:solidFill>
                            <a:srgbClr val="643275"/>
                          </a:solidFill>
                          <a:effectLst/>
                          <a:latin typeface="Arial" panose="020B0604020202020204" pitchFamily="34" charset="0"/>
                        </a:rPr>
                        <a:t>deaths</a:t>
                      </a:r>
                    </a:p>
                  </a:txBody>
                  <a:tcPr marL="9525" marR="9525" marT="9525" marB="0" anchor="b">
                    <a:lnL>
                      <a:noFill/>
                    </a:lnL>
                    <a:lnR>
                      <a:noFill/>
                    </a:lnR>
                    <a:lnT>
                      <a:noFill/>
                    </a:lnT>
                    <a:lnB>
                      <a:noFill/>
                    </a:lnB>
                    <a:noFill/>
                  </a:tcPr>
                </a:tc>
                <a:extLst>
                  <a:ext uri="{0D108BD9-81ED-4DB2-BD59-A6C34878D82A}">
                    <a16:rowId xmlns:a16="http://schemas.microsoft.com/office/drawing/2014/main" val="4077891089"/>
                  </a:ext>
                </a:extLst>
              </a:tr>
            </a:tbl>
          </a:graphicData>
        </a:graphic>
      </p:graphicFrame>
      <p:sp>
        <p:nvSpPr>
          <p:cNvPr id="16" name="Text Placeholder 6">
            <a:extLst>
              <a:ext uri="{FF2B5EF4-FFF2-40B4-BE49-F238E27FC236}">
                <a16:creationId xmlns:a16="http://schemas.microsoft.com/office/drawing/2014/main" id="{4C2FAAE5-93E5-4A34-B765-D3003237EBE2}"/>
              </a:ext>
            </a:extLst>
          </p:cNvPr>
          <p:cNvSpPr txBox="1">
            <a:spLocks/>
          </p:cNvSpPr>
          <p:nvPr/>
        </p:nvSpPr>
        <p:spPr>
          <a:xfrm>
            <a:off x="274320" y="6002141"/>
            <a:ext cx="1525793" cy="218739"/>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*Adults ages 65 and older</a:t>
            </a:r>
          </a:p>
        </p:txBody>
      </p:sp>
      <p:graphicFrame>
        <p:nvGraphicFramePr>
          <p:cNvPr id="3" name="Chart 2">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556089074"/>
              </p:ext>
            </p:extLst>
          </p:nvPr>
        </p:nvGraphicFramePr>
        <p:xfrm>
          <a:off x="308828" y="2077505"/>
          <a:ext cx="8315326" cy="41433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04374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31811" y="6065276"/>
            <a:ext cx="8073990" cy="165840"/>
          </a:xfrm>
        </p:spPr>
        <p:txBody>
          <a:bodyPr/>
          <a:lstStyle/>
          <a:p>
            <a:r>
              <a:rPr lang="en-US" dirty="0"/>
              <a:t>*</a:t>
            </a:r>
            <a:r>
              <a:rPr lang="en-US" i="0" dirty="0"/>
              <a:t>Rate suppressed due to count being less than 5</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 death rates are highest among those ages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itle 1">
            <a:extLst>
              <a:ext uri="{FF2B5EF4-FFF2-40B4-BE49-F238E27FC236}">
                <a16:creationId xmlns:a16="http://schemas.microsoft.com/office/drawing/2014/main" id="{CC49C0BA-29C1-2C87-C03B-36B644749F95}"/>
              </a:ext>
            </a:extLst>
          </p:cNvPr>
          <p:cNvSpPr txBox="1">
            <a:spLocks/>
          </p:cNvSpPr>
          <p:nvPr/>
        </p:nvSpPr>
        <p:spPr>
          <a:xfrm>
            <a:off x="4901092" y="3161281"/>
            <a:ext cx="2157984" cy="54864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Gotham Bold" charset="0"/>
                <a:ea typeface="Gotham Bold" charset="0"/>
                <a:cs typeface="Gotham Bold" charset="0"/>
              </a:defRPr>
            </a:lvl1pPr>
          </a:lstStyle>
          <a:p>
            <a:pPr algn="ctr"/>
            <a:r>
              <a:rPr lang="en-US" sz="1800" dirty="0">
                <a:solidFill>
                  <a:srgbClr val="643275"/>
                </a:solidFill>
                <a:latin typeface="+mn-lt"/>
              </a:rPr>
              <a:t>Rates begin increasing among ages 45-54</a:t>
            </a:r>
          </a:p>
        </p:txBody>
      </p:sp>
      <p:cxnSp>
        <p:nvCxnSpPr>
          <p:cNvPr id="8" name="Straight Arrow Connector 7">
            <a:extLst>
              <a:ext uri="{FF2B5EF4-FFF2-40B4-BE49-F238E27FC236}">
                <a16:creationId xmlns:a16="http://schemas.microsoft.com/office/drawing/2014/main" id="{F4FBAB77-3D07-F829-0276-8A9EDD5A4606}"/>
              </a:ext>
            </a:extLst>
          </p:cNvPr>
          <p:cNvCxnSpPr/>
          <p:nvPr/>
        </p:nvCxnSpPr>
        <p:spPr>
          <a:xfrm>
            <a:off x="5952376" y="3968905"/>
            <a:ext cx="0" cy="877824"/>
          </a:xfrm>
          <a:prstGeom prst="straightConnector1">
            <a:avLst/>
          </a:prstGeom>
          <a:ln>
            <a:solidFill>
              <a:srgbClr val="643275"/>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A0C8F613-BCB5-F986-B35F-84DD5D9A3867}"/>
              </a:ext>
            </a:extLst>
          </p:cNvPr>
          <p:cNvGraphicFramePr>
            <a:graphicFrameLocks noGrp="1"/>
          </p:cNvGraphicFramePr>
          <p:nvPr>
            <p:extLst>
              <p:ext uri="{D42A27DB-BD31-4B8C-83A1-F6EECF244321}">
                <p14:modId xmlns:p14="http://schemas.microsoft.com/office/powerpoint/2010/main" val="1107969216"/>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2023 (N = 2,007)</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(2023)</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sp>
        <p:nvSpPr>
          <p:cNvPr id="12" name="TextBox 11">
            <a:extLst>
              <a:ext uri="{FF2B5EF4-FFF2-40B4-BE49-F238E27FC236}">
                <a16:creationId xmlns:a16="http://schemas.microsoft.com/office/drawing/2014/main" id="{8B679E0C-396A-337F-CAA3-EE6F1425E33C}"/>
              </a:ext>
            </a:extLst>
          </p:cNvPr>
          <p:cNvSpPr txBox="1"/>
          <p:nvPr/>
        </p:nvSpPr>
        <p:spPr>
          <a:xfrm>
            <a:off x="4058071" y="1509267"/>
            <a:ext cx="4572000" cy="584775"/>
          </a:xfrm>
          <a:prstGeom prst="rect">
            <a:avLst/>
          </a:prstGeom>
          <a:noFill/>
        </p:spPr>
        <p:txBody>
          <a:bodyPr wrap="square">
            <a:spAutoFit/>
          </a:bodyPr>
          <a:lstStyle/>
          <a:p>
            <a:r>
              <a:rPr lang="en-US" sz="3200" b="1" i="0" u="none" strike="noStrike" dirty="0">
                <a:solidFill>
                  <a:srgbClr val="17375E"/>
                </a:solidFill>
                <a:effectLst/>
                <a:latin typeface="Arial" panose="020B0604020202020204" pitchFamily="34" charset="0"/>
              </a:rPr>
              <a:t>85 and older</a:t>
            </a:r>
            <a:r>
              <a:rPr lang="en-US" dirty="0"/>
              <a:t> </a:t>
            </a:r>
          </a:p>
        </p:txBody>
      </p:sp>
      <p:graphicFrame>
        <p:nvGraphicFramePr>
          <p:cNvPr id="3" name="Chart 2">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1192842554"/>
              </p:ext>
            </p:extLst>
          </p:nvPr>
        </p:nvGraphicFramePr>
        <p:xfrm>
          <a:off x="439844" y="2071354"/>
          <a:ext cx="8264311" cy="40270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2845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17</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Rates of unintentional fall-related deaths were highest among men and non-Hispanic Whites</a:t>
            </a:r>
            <a:endParaRPr lang="en-US" sz="28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15" name="TextBox 14">
            <a:extLst>
              <a:ext uri="{FF2B5EF4-FFF2-40B4-BE49-F238E27FC236}">
                <a16:creationId xmlns:a16="http://schemas.microsoft.com/office/drawing/2014/main" id="{904A1884-D38D-5A3E-3F12-C3EBFA49321E}"/>
              </a:ext>
            </a:extLst>
          </p:cNvPr>
          <p:cNvSpPr txBox="1"/>
          <p:nvPr/>
        </p:nvSpPr>
        <p:spPr>
          <a:xfrm>
            <a:off x="290693" y="5996523"/>
            <a:ext cx="557222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NH - non-Hispanic; There were 0 deaths where the race/ethnicity was unknown</a:t>
            </a:r>
            <a:r>
              <a:rPr lang="en-US" sz="900" dirty="0">
                <a:solidFill>
                  <a:srgbClr val="003B70"/>
                </a:solidFill>
              </a:rPr>
              <a:t> </a:t>
            </a:r>
          </a:p>
        </p:txBody>
      </p:sp>
      <p:graphicFrame>
        <p:nvGraphicFramePr>
          <p:cNvPr id="19" name="Table 18">
            <a:extLst>
              <a:ext uri="{FF2B5EF4-FFF2-40B4-BE49-F238E27FC236}">
                <a16:creationId xmlns:a16="http://schemas.microsoft.com/office/drawing/2014/main" id="{D1A81F21-FC2C-5C70-416A-0A0554D76CE4}"/>
              </a:ext>
            </a:extLst>
          </p:cNvPr>
          <p:cNvGraphicFramePr>
            <a:graphicFrameLocks noGrp="1"/>
          </p:cNvGraphicFramePr>
          <p:nvPr>
            <p:extLst>
              <p:ext uri="{D42A27DB-BD31-4B8C-83A1-F6EECF244321}">
                <p14:modId xmlns:p14="http://schemas.microsoft.com/office/powerpoint/2010/main" val="807218743"/>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2023 (N = 2,007)</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(2023)</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6" name="Chart 5">
            <a:extLst>
              <a:ext uri="{FF2B5EF4-FFF2-40B4-BE49-F238E27FC236}">
                <a16:creationId xmlns:a16="http://schemas.microsoft.com/office/drawing/2014/main" id="{00000000-0008-0000-0500-000006000000}"/>
              </a:ext>
            </a:extLst>
          </p:cNvPr>
          <p:cNvGraphicFramePr>
            <a:graphicFrameLocks/>
          </p:cNvGraphicFramePr>
          <p:nvPr>
            <p:extLst>
              <p:ext uri="{D42A27DB-BD31-4B8C-83A1-F6EECF244321}">
                <p14:modId xmlns:p14="http://schemas.microsoft.com/office/powerpoint/2010/main" val="1838807551"/>
              </p:ext>
            </p:extLst>
          </p:nvPr>
        </p:nvGraphicFramePr>
        <p:xfrm>
          <a:off x="357166" y="1813130"/>
          <a:ext cx="8277876" cy="41833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2287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Inpatient">
            <a:extLst>
              <a:ext uri="{FF2B5EF4-FFF2-40B4-BE49-F238E27FC236}">
                <a16:creationId xmlns:a16="http://schemas.microsoft.com/office/drawing/2014/main" id="{2AE026AF-A1EB-2F52-A796-EBDF4C6282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
        <p:nvSpPr>
          <p:cNvPr id="6" name="Title 1">
            <a:extLst>
              <a:ext uri="{FF2B5EF4-FFF2-40B4-BE49-F238E27FC236}">
                <a16:creationId xmlns:a16="http://schemas.microsoft.com/office/drawing/2014/main" id="{6E85BA12-7BAC-A3A8-88BD-2652C1401652}"/>
              </a:ext>
            </a:extLst>
          </p:cNvPr>
          <p:cNvSpPr txBox="1">
            <a:spLocks/>
          </p:cNvSpPr>
          <p:nvPr/>
        </p:nvSpPr>
        <p:spPr>
          <a:xfrm>
            <a:off x="3173076" y="3034442"/>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a:solidFill>
                  <a:srgbClr val="003B70"/>
                </a:solidFill>
                <a:latin typeface="+mn-lt"/>
              </a:rPr>
              <a:t>Unintentional Fall </a:t>
            </a:r>
            <a:br>
              <a:rPr lang="en-US" sz="4800">
                <a:solidFill>
                  <a:srgbClr val="003B70"/>
                </a:solidFill>
                <a:latin typeface="+mn-lt"/>
              </a:rPr>
            </a:br>
            <a:r>
              <a:rPr lang="en-US" sz="4800">
                <a:solidFill>
                  <a:srgbClr val="003B70"/>
                </a:solidFill>
                <a:latin typeface="+mn-lt"/>
              </a:rPr>
              <a:t>Hospitalizations</a:t>
            </a:r>
            <a:endParaRPr lang="en-US" sz="4800" dirty="0">
              <a:solidFill>
                <a:srgbClr val="003B70"/>
              </a:solidFill>
              <a:latin typeface="+mn-lt"/>
            </a:endParaRPr>
          </a:p>
        </p:txBody>
      </p:sp>
    </p:spTree>
    <p:extLst>
      <p:ext uri="{BB962C8B-B14F-4D97-AF65-F5344CB8AC3E}">
        <p14:creationId xmlns:p14="http://schemas.microsoft.com/office/powerpoint/2010/main" val="158727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19</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fall-related hospitalizations increased by     </a:t>
            </a:r>
            <a:r>
              <a:rPr lang="en-US" sz="3200" dirty="0">
                <a:solidFill>
                  <a:srgbClr val="003B70"/>
                </a:solidFill>
              </a:rPr>
              <a:t>     </a:t>
            </a:r>
            <a:r>
              <a:rPr lang="en-US" sz="3200" dirty="0"/>
              <a:t>over the last five years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5" name="Table 4">
            <a:extLst>
              <a:ext uri="{FF2B5EF4-FFF2-40B4-BE49-F238E27FC236}">
                <a16:creationId xmlns:a16="http://schemas.microsoft.com/office/drawing/2014/main" id="{00FFEED5-460C-567B-1CA3-1F3488568ED3}"/>
              </a:ext>
            </a:extLst>
          </p:cNvPr>
          <p:cNvGraphicFramePr>
            <a:graphicFrameLocks noGrp="1"/>
          </p:cNvGraphicFramePr>
          <p:nvPr>
            <p:extLst>
              <p:ext uri="{D42A27DB-BD31-4B8C-83A1-F6EECF244321}">
                <p14:modId xmlns:p14="http://schemas.microsoft.com/office/powerpoint/2010/main" val="1291619033"/>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2246626417"/>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2019 – 2023</a:t>
                      </a:r>
                    </a:p>
                  </a:txBody>
                  <a:tcPr marL="9525" marR="9525" marT="9525" marB="0">
                    <a:lnL>
                      <a:noFill/>
                    </a:lnL>
                    <a:lnR>
                      <a:noFill/>
                    </a:lnR>
                    <a:lnT>
                      <a:noFill/>
                    </a:lnT>
                    <a:lnB>
                      <a:noFill/>
                    </a:lnB>
                    <a:noFill/>
                  </a:tcPr>
                </a:tc>
                <a:extLst>
                  <a:ext uri="{0D108BD9-81ED-4DB2-BD59-A6C34878D82A}">
                    <a16:rowId xmlns:a16="http://schemas.microsoft.com/office/drawing/2014/main" val="1227439623"/>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(2019 </a:t>
                      </a:r>
                      <a:r>
                        <a:rPr lang="en-US" sz="900" b="0" i="0" u="none" strike="noStrike" dirty="0">
                          <a:solidFill>
                            <a:srgbClr val="003B70"/>
                          </a:solidFill>
                          <a:effectLst/>
                          <a:latin typeface="Arial" panose="020B0604020202020204" pitchFamily="34" charset="0"/>
                        </a:rPr>
                        <a:t>–</a:t>
                      </a:r>
                      <a:r>
                        <a:rPr lang="en-US" sz="900" b="1" i="0" u="none" strike="noStrike" dirty="0">
                          <a:solidFill>
                            <a:srgbClr val="003B70"/>
                          </a:solidFill>
                          <a:effectLst/>
                          <a:latin typeface="Arial" panose="020B0604020202020204" pitchFamily="34" charset="0"/>
                        </a:rPr>
                        <a:t> 2023)</a:t>
                      </a:r>
                    </a:p>
                  </a:txBody>
                  <a:tcPr marL="9525" marR="9525" marT="9525" marB="0">
                    <a:lnL>
                      <a:noFill/>
                    </a:lnL>
                    <a:lnR>
                      <a:noFill/>
                    </a:lnR>
                    <a:lnT>
                      <a:noFill/>
                    </a:lnT>
                    <a:lnB>
                      <a:noFill/>
                    </a:lnB>
                    <a:noFill/>
                  </a:tcPr>
                </a:tc>
                <a:extLst>
                  <a:ext uri="{0D108BD9-81ED-4DB2-BD59-A6C34878D82A}">
                    <a16:rowId xmlns:a16="http://schemas.microsoft.com/office/drawing/2014/main" val="4290716053"/>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1147538852"/>
                  </a:ext>
                </a:extLst>
              </a:tr>
            </a:tbl>
          </a:graphicData>
        </a:graphic>
      </p:graphicFrame>
      <p:sp>
        <p:nvSpPr>
          <p:cNvPr id="10" name="Arrow: Up 9">
            <a:extLst>
              <a:ext uri="{FF2B5EF4-FFF2-40B4-BE49-F238E27FC236}">
                <a16:creationId xmlns:a16="http://schemas.microsoft.com/office/drawing/2014/main" id="{9A8FB557-09D2-146B-3B22-47D31CDA84BC}"/>
              </a:ext>
            </a:extLst>
          </p:cNvPr>
          <p:cNvSpPr/>
          <p:nvPr/>
        </p:nvSpPr>
        <p:spPr>
          <a:xfrm>
            <a:off x="6952277" y="383634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a:extLst>
              <a:ext uri="{FF2B5EF4-FFF2-40B4-BE49-F238E27FC236}">
                <a16:creationId xmlns:a16="http://schemas.microsoft.com/office/drawing/2014/main" id="{6A422CD8-B671-D8CC-DA62-6482AA9766AF}"/>
              </a:ext>
            </a:extLst>
          </p:cNvPr>
          <p:cNvGraphicFramePr>
            <a:graphicFrameLocks noGrp="1"/>
          </p:cNvGraphicFramePr>
          <p:nvPr>
            <p:extLst>
              <p:ext uri="{D42A27DB-BD31-4B8C-83A1-F6EECF244321}">
                <p14:modId xmlns:p14="http://schemas.microsoft.com/office/powerpoint/2010/main" val="2295439962"/>
              </p:ext>
            </p:extLst>
          </p:nvPr>
        </p:nvGraphicFramePr>
        <p:xfrm>
          <a:off x="6900247" y="4103656"/>
          <a:ext cx="1244600" cy="916305"/>
        </p:xfrm>
        <a:graphic>
          <a:graphicData uri="http://schemas.openxmlformats.org/drawingml/2006/table">
            <a:tbl>
              <a:tblPr/>
              <a:tblGrid>
                <a:gridCol w="1244600">
                  <a:extLst>
                    <a:ext uri="{9D8B030D-6E8A-4147-A177-3AD203B41FA5}">
                      <a16:colId xmlns:a16="http://schemas.microsoft.com/office/drawing/2014/main" val="2372244345"/>
                    </a:ext>
                  </a:extLst>
                </a:gridCol>
              </a:tblGrid>
              <a:tr h="571500">
                <a:tc>
                  <a:txBody>
                    <a:bodyPr/>
                    <a:lstStyle/>
                    <a:p>
                      <a:pPr algn="ctr" fontAlgn="ctr"/>
                      <a:r>
                        <a:rPr lang="en-US" sz="3600" b="1" i="0" u="none" strike="noStrike" dirty="0">
                          <a:solidFill>
                            <a:srgbClr val="003B70"/>
                          </a:solidFill>
                          <a:effectLst/>
                          <a:latin typeface="Arial" panose="020B0604020202020204" pitchFamily="34" charset="0"/>
                        </a:rPr>
                        <a:t>11%</a:t>
                      </a:r>
                    </a:p>
                  </a:txBody>
                  <a:tcPr marL="9525" marR="9525" marT="9525" marB="0" anchor="ctr">
                    <a:lnL>
                      <a:noFill/>
                    </a:lnL>
                    <a:lnR>
                      <a:noFill/>
                    </a:lnR>
                    <a:lnT>
                      <a:noFill/>
                    </a:lnT>
                    <a:lnB>
                      <a:noFill/>
                    </a:lnB>
                    <a:noFill/>
                  </a:tcPr>
                </a:tc>
                <a:extLst>
                  <a:ext uri="{0D108BD9-81ED-4DB2-BD59-A6C34878D82A}">
                    <a16:rowId xmlns:a16="http://schemas.microsoft.com/office/drawing/2014/main" val="382353687"/>
                  </a:ext>
                </a:extLst>
              </a:tr>
              <a:tr h="228600">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07418476"/>
                  </a:ext>
                </a:extLst>
              </a:tr>
            </a:tbl>
          </a:graphicData>
        </a:graphic>
      </p:graphicFrame>
      <p:sp>
        <p:nvSpPr>
          <p:cNvPr id="6" name="TextBox 5">
            <a:extLst>
              <a:ext uri="{FF2B5EF4-FFF2-40B4-BE49-F238E27FC236}">
                <a16:creationId xmlns:a16="http://schemas.microsoft.com/office/drawing/2014/main" id="{BDBFEEEC-5041-CB9A-5FBF-4638158A003F}"/>
              </a:ext>
            </a:extLst>
          </p:cNvPr>
          <p:cNvSpPr txBox="1"/>
          <p:nvPr/>
        </p:nvSpPr>
        <p:spPr>
          <a:xfrm>
            <a:off x="2975234" y="1464260"/>
            <a:ext cx="1174072" cy="646331"/>
          </a:xfrm>
          <a:prstGeom prst="rect">
            <a:avLst/>
          </a:prstGeom>
          <a:noFill/>
        </p:spPr>
        <p:txBody>
          <a:bodyPr wrap="square">
            <a:spAutoFit/>
          </a:bodyPr>
          <a:lstStyle/>
          <a:p>
            <a:r>
              <a:rPr lang="en-US" sz="3600" b="1" u="sng" dirty="0">
                <a:solidFill>
                  <a:srgbClr val="003B70"/>
                </a:solidFill>
                <a:latin typeface="Arial" panose="020B0604020202020204" pitchFamily="34" charset="0"/>
              </a:rPr>
              <a:t>11</a:t>
            </a:r>
            <a:r>
              <a:rPr lang="en-US" sz="3600" b="1" i="0" u="sng" strike="noStrike" dirty="0">
                <a:solidFill>
                  <a:srgbClr val="003B70"/>
                </a:solidFill>
                <a:effectLst/>
                <a:latin typeface="Arial" panose="020B0604020202020204" pitchFamily="34" charset="0"/>
              </a:rPr>
              <a:t>%</a:t>
            </a:r>
            <a:r>
              <a:rPr lang="en-US" dirty="0">
                <a:solidFill>
                  <a:srgbClr val="003B70"/>
                </a:solidFill>
              </a:rPr>
              <a:t> </a:t>
            </a:r>
          </a:p>
        </p:txBody>
      </p:sp>
      <p:graphicFrame>
        <p:nvGraphicFramePr>
          <p:cNvPr id="3" name="Chart 2">
            <a:extLst>
              <a:ext uri="{FF2B5EF4-FFF2-40B4-BE49-F238E27FC236}">
                <a16:creationId xmlns:a16="http://schemas.microsoft.com/office/drawing/2014/main" id="{00000000-0008-0000-0300-000004000000}"/>
              </a:ext>
            </a:extLst>
          </p:cNvPr>
          <p:cNvGraphicFramePr>
            <a:graphicFrameLocks/>
          </p:cNvGraphicFramePr>
          <p:nvPr>
            <p:extLst>
              <p:ext uri="{D42A27DB-BD31-4B8C-83A1-F6EECF244321}">
                <p14:modId xmlns:p14="http://schemas.microsoft.com/office/powerpoint/2010/main" val="833110778"/>
              </p:ext>
            </p:extLst>
          </p:nvPr>
        </p:nvGraphicFramePr>
        <p:xfrm>
          <a:off x="613227" y="2098283"/>
          <a:ext cx="8068620" cy="40531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540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737360"/>
            <a:ext cx="8563554" cy="4142629"/>
          </a:xfrm>
        </p:spPr>
        <p:txBody>
          <a:bodyPr/>
          <a:lstStyle/>
          <a:p>
            <a:pPr marL="0" indent="0">
              <a:buNone/>
            </a:pPr>
            <a:r>
              <a:rPr lang="en-US" b="0" dirty="0"/>
              <a:t>Surveillance methods have been updated to identify any mention of an injury in our morbidity data sources. Individual records with multiple injuries listed will be included in the total for each of those injuries but only counted once for overall total injury count. Previously, only the first listed injury was counted, which has resulted in an increase in the number of specific injuries identified. </a:t>
            </a:r>
          </a:p>
          <a:p>
            <a:pPr marL="0" indent="0">
              <a:buNone/>
            </a:pPr>
            <a:r>
              <a:rPr lang="en-US" b="0" dirty="0"/>
              <a:t>For questions or for more information, see technical notes document available at</a:t>
            </a:r>
          </a:p>
          <a:p>
            <a:pPr marL="0" indent="0">
              <a:buNone/>
            </a:pPr>
            <a:r>
              <a:rPr lang="en-US" b="0" dirty="0">
                <a:hlinkClick r:id="rId3"/>
              </a:rPr>
              <a:t>https://www.injuryfreenc.ncdhhs.gov/DataSurveillance/</a:t>
            </a:r>
            <a:r>
              <a:rPr lang="en-US" b="0" dirty="0"/>
              <a:t> </a:t>
            </a:r>
          </a:p>
          <a:p>
            <a:pPr marL="0" indent="0">
              <a:buNone/>
            </a:pPr>
            <a:r>
              <a:rPr lang="en-US" dirty="0"/>
              <a:t>Case Definitions used:</a:t>
            </a:r>
          </a:p>
          <a:p>
            <a:r>
              <a:rPr lang="en-US" dirty="0"/>
              <a:t>Deaths </a:t>
            </a:r>
            <a:r>
              <a:rPr lang="en-US" b="0" dirty="0"/>
              <a:t>– ICD10 code W00-W19 listed cause of death</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Technical Notes </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3205457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B1DB02A-736E-B30E-7F96-A4F34E6B43FA}"/>
              </a:ext>
            </a:extLst>
          </p:cNvPr>
          <p:cNvSpPr/>
          <p:nvPr/>
        </p:nvSpPr>
        <p:spPr>
          <a:xfrm>
            <a:off x="6779898" y="2140447"/>
            <a:ext cx="1832915" cy="3887946"/>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1"/>
          </p:nvPr>
        </p:nvSpPr>
        <p:spPr>
          <a:xfrm>
            <a:off x="297487" y="6028393"/>
            <a:ext cx="8073990" cy="200809"/>
          </a:xfrm>
        </p:spPr>
        <p:txBody>
          <a:bodyPr/>
          <a:lstStyle/>
          <a:p>
            <a:r>
              <a:rPr lang="en-US" i="0" dirty="0"/>
              <a:t>Age was unknown for 0 hospitalizations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20</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b="0" dirty="0">
                <a:solidFill>
                  <a:srgbClr val="003B70"/>
                </a:solidFill>
              </a:rPr>
              <a:t>         </a:t>
            </a:r>
            <a:r>
              <a:rPr lang="en-US" sz="2800" dirty="0"/>
              <a:t>of unintentional fall-related hospitalizations occurred among adults 65 and older</a:t>
            </a:r>
            <a:endParaRPr lang="en-US" sz="28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10" name="TextBox 9">
            <a:extLst>
              <a:ext uri="{FF2B5EF4-FFF2-40B4-BE49-F238E27FC236}">
                <a16:creationId xmlns:a16="http://schemas.microsoft.com/office/drawing/2014/main" id="{E9FE86D5-57DC-7F27-1799-EA6011AD4691}"/>
              </a:ext>
            </a:extLst>
          </p:cNvPr>
          <p:cNvSpPr txBox="1"/>
          <p:nvPr/>
        </p:nvSpPr>
        <p:spPr>
          <a:xfrm>
            <a:off x="387794" y="1039111"/>
            <a:ext cx="1174843" cy="584775"/>
          </a:xfrm>
          <a:prstGeom prst="rect">
            <a:avLst/>
          </a:prstGeom>
          <a:noFill/>
        </p:spPr>
        <p:txBody>
          <a:bodyPr wrap="square">
            <a:spAutoFit/>
          </a:bodyPr>
          <a:lstStyle/>
          <a:p>
            <a:r>
              <a:rPr lang="en-US" sz="3200" b="1" i="0" u="sng" strike="noStrike" dirty="0">
                <a:solidFill>
                  <a:srgbClr val="003B70"/>
                </a:solidFill>
                <a:effectLst/>
                <a:latin typeface="Arial" panose="020B0604020202020204" pitchFamily="34" charset="0"/>
              </a:rPr>
              <a:t>78%</a:t>
            </a:r>
            <a:r>
              <a:rPr lang="en-US" sz="3200" dirty="0">
                <a:solidFill>
                  <a:srgbClr val="003B70"/>
                </a:solidFill>
              </a:rPr>
              <a:t> </a:t>
            </a:r>
          </a:p>
        </p:txBody>
      </p:sp>
      <p:graphicFrame>
        <p:nvGraphicFramePr>
          <p:cNvPr id="11" name="Table 10">
            <a:extLst>
              <a:ext uri="{FF2B5EF4-FFF2-40B4-BE49-F238E27FC236}">
                <a16:creationId xmlns:a16="http://schemas.microsoft.com/office/drawing/2014/main" id="{166F26F1-8E9B-D5D0-06D7-DCA418EF71D7}"/>
              </a:ext>
            </a:extLst>
          </p:cNvPr>
          <p:cNvGraphicFramePr>
            <a:graphicFrameLocks noGrp="1"/>
          </p:cNvGraphicFramePr>
          <p:nvPr>
            <p:extLst>
              <p:ext uri="{D42A27DB-BD31-4B8C-83A1-F6EECF244321}">
                <p14:modId xmlns:p14="http://schemas.microsoft.com/office/powerpoint/2010/main" val="2638710487"/>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2246626417"/>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extLst>
                  <a:ext uri="{0D108BD9-81ED-4DB2-BD59-A6C34878D82A}">
                    <a16:rowId xmlns:a16="http://schemas.microsoft.com/office/drawing/2014/main" val="1227439623"/>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(2023)</a:t>
                      </a:r>
                    </a:p>
                  </a:txBody>
                  <a:tcPr marL="9525" marR="9525" marT="9525" marB="0">
                    <a:lnL>
                      <a:noFill/>
                    </a:lnL>
                    <a:lnR>
                      <a:noFill/>
                    </a:lnR>
                    <a:lnT>
                      <a:noFill/>
                    </a:lnT>
                    <a:lnB>
                      <a:noFill/>
                    </a:lnB>
                    <a:noFill/>
                  </a:tcPr>
                </a:tc>
                <a:extLst>
                  <a:ext uri="{0D108BD9-81ED-4DB2-BD59-A6C34878D82A}">
                    <a16:rowId xmlns:a16="http://schemas.microsoft.com/office/drawing/2014/main" val="4290716053"/>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1147538852"/>
                  </a:ext>
                </a:extLst>
              </a:tr>
            </a:tbl>
          </a:graphicData>
        </a:graphic>
      </p:graphicFrame>
      <p:graphicFrame>
        <p:nvGraphicFramePr>
          <p:cNvPr id="3" name="Chart 2">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2694775265"/>
              </p:ext>
            </p:extLst>
          </p:nvPr>
        </p:nvGraphicFramePr>
        <p:xfrm>
          <a:off x="272524" y="1885802"/>
          <a:ext cx="8315326"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70725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21</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have the highest rates of unintentional fall-related hospitalizations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6" name="TextBox 5">
            <a:extLst>
              <a:ext uri="{FF2B5EF4-FFF2-40B4-BE49-F238E27FC236}">
                <a16:creationId xmlns:a16="http://schemas.microsoft.com/office/drawing/2014/main" id="{D5D9DA7B-FEA5-3B34-E798-A6DDD2260506}"/>
              </a:ext>
            </a:extLst>
          </p:cNvPr>
          <p:cNvSpPr txBox="1"/>
          <p:nvPr/>
        </p:nvSpPr>
        <p:spPr>
          <a:xfrm>
            <a:off x="1738480" y="1070247"/>
            <a:ext cx="2572870" cy="584775"/>
          </a:xfrm>
          <a:prstGeom prst="rect">
            <a:avLst/>
          </a:prstGeom>
          <a:noFill/>
        </p:spPr>
        <p:txBody>
          <a:bodyPr wrap="square">
            <a:spAutoFit/>
          </a:bodyPr>
          <a:lstStyle/>
          <a:p>
            <a:r>
              <a:rPr lang="en-US" sz="3200" b="1" i="0" u="none" strike="noStrike" dirty="0">
                <a:solidFill>
                  <a:srgbClr val="17375E"/>
                </a:solidFill>
                <a:effectLst/>
                <a:latin typeface="Arial" panose="020B0604020202020204" pitchFamily="34" charset="0"/>
              </a:rPr>
              <a:t>85 and older</a:t>
            </a:r>
            <a:r>
              <a:rPr lang="en-US" dirty="0"/>
              <a:t> </a:t>
            </a:r>
          </a:p>
        </p:txBody>
      </p:sp>
      <p:graphicFrame>
        <p:nvGraphicFramePr>
          <p:cNvPr id="9" name="Table 8">
            <a:extLst>
              <a:ext uri="{FF2B5EF4-FFF2-40B4-BE49-F238E27FC236}">
                <a16:creationId xmlns:a16="http://schemas.microsoft.com/office/drawing/2014/main" id="{E2C05127-FDB6-3D00-BBD9-45B0DA0FCC8B}"/>
              </a:ext>
            </a:extLst>
          </p:cNvPr>
          <p:cNvGraphicFramePr>
            <a:graphicFrameLocks noGrp="1"/>
          </p:cNvGraphicFramePr>
          <p:nvPr>
            <p:extLst>
              <p:ext uri="{D42A27DB-BD31-4B8C-83A1-F6EECF244321}">
                <p14:modId xmlns:p14="http://schemas.microsoft.com/office/powerpoint/2010/main" val="1520795971"/>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3133139670"/>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extLst>
                  <a:ext uri="{0D108BD9-81ED-4DB2-BD59-A6C34878D82A}">
                    <a16:rowId xmlns:a16="http://schemas.microsoft.com/office/drawing/2014/main" val="1116381457"/>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(2023)</a:t>
                      </a:r>
                    </a:p>
                  </a:txBody>
                  <a:tcPr marL="9525" marR="9525" marT="9525" marB="0">
                    <a:lnL>
                      <a:noFill/>
                    </a:lnL>
                    <a:lnR>
                      <a:noFill/>
                    </a:lnR>
                    <a:lnT>
                      <a:noFill/>
                    </a:lnT>
                    <a:lnB>
                      <a:noFill/>
                    </a:lnB>
                    <a:noFill/>
                  </a:tcPr>
                </a:tc>
                <a:extLst>
                  <a:ext uri="{0D108BD9-81ED-4DB2-BD59-A6C34878D82A}">
                    <a16:rowId xmlns:a16="http://schemas.microsoft.com/office/drawing/2014/main" val="1479366860"/>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3589083891"/>
                  </a:ext>
                </a:extLst>
              </a:tr>
            </a:tbl>
          </a:graphicData>
        </a:graphic>
      </p:graphicFrame>
      <p:sp>
        <p:nvSpPr>
          <p:cNvPr id="12" name="Text Placeholder 6">
            <a:extLst>
              <a:ext uri="{FF2B5EF4-FFF2-40B4-BE49-F238E27FC236}">
                <a16:creationId xmlns:a16="http://schemas.microsoft.com/office/drawing/2014/main" id="{CDBBC302-BFA7-983B-4183-70F5FF996219}"/>
              </a:ext>
            </a:extLst>
          </p:cNvPr>
          <p:cNvSpPr txBox="1">
            <a:spLocks/>
          </p:cNvSpPr>
          <p:nvPr/>
        </p:nvSpPr>
        <p:spPr>
          <a:xfrm>
            <a:off x="292285" y="6013132"/>
            <a:ext cx="8073990" cy="200809"/>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Age was unknown for 0 hospitalizations</a:t>
            </a:r>
          </a:p>
        </p:txBody>
      </p:sp>
      <p:graphicFrame>
        <p:nvGraphicFramePr>
          <p:cNvPr id="3" name="Chart 2">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2116653902"/>
              </p:ext>
            </p:extLst>
          </p:nvPr>
        </p:nvGraphicFramePr>
        <p:xfrm>
          <a:off x="403374" y="1976490"/>
          <a:ext cx="8283426" cy="40275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1207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22</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Unintentional fall-related hospitalization rates were highest among </a:t>
            </a:r>
            <a:r>
              <a:rPr lang="en-US" sz="2800" dirty="0">
                <a:solidFill>
                  <a:srgbClr val="003B70"/>
                </a:solidFill>
              </a:rPr>
              <a:t>women and NH Whites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11" name="Table 10">
            <a:extLst>
              <a:ext uri="{FF2B5EF4-FFF2-40B4-BE49-F238E27FC236}">
                <a16:creationId xmlns:a16="http://schemas.microsoft.com/office/drawing/2014/main" id="{AA6B6864-C4BE-DED9-FA2B-6E3A793A4273}"/>
              </a:ext>
            </a:extLst>
          </p:cNvPr>
          <p:cNvGraphicFramePr>
            <a:graphicFrameLocks noGrp="1"/>
          </p:cNvGraphicFramePr>
          <p:nvPr>
            <p:extLst>
              <p:ext uri="{D42A27DB-BD31-4B8C-83A1-F6EECF244321}">
                <p14:modId xmlns:p14="http://schemas.microsoft.com/office/powerpoint/2010/main" val="1718700155"/>
              </p:ext>
            </p:extLst>
          </p:nvPr>
        </p:nvGraphicFramePr>
        <p:xfrm>
          <a:off x="365760" y="6168757"/>
          <a:ext cx="6169212" cy="440055"/>
        </p:xfrm>
        <a:graphic>
          <a:graphicData uri="http://schemas.openxmlformats.org/drawingml/2006/table">
            <a:tbl>
              <a:tblPr/>
              <a:tblGrid>
                <a:gridCol w="6169212">
                  <a:extLst>
                    <a:ext uri="{9D8B030D-6E8A-4147-A177-3AD203B41FA5}">
                      <a16:colId xmlns:a16="http://schemas.microsoft.com/office/drawing/2014/main" val="3133139670"/>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extLst>
                  <a:ext uri="{0D108BD9-81ED-4DB2-BD59-A6C34878D82A}">
                    <a16:rowId xmlns:a16="http://schemas.microsoft.com/office/drawing/2014/main" val="1116381457"/>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(2023)</a:t>
                      </a:r>
                    </a:p>
                  </a:txBody>
                  <a:tcPr marL="9525" marR="9525" marT="9525" marB="0">
                    <a:lnL>
                      <a:noFill/>
                    </a:lnL>
                    <a:lnR>
                      <a:noFill/>
                    </a:lnR>
                    <a:lnT>
                      <a:noFill/>
                    </a:lnT>
                    <a:lnB>
                      <a:noFill/>
                    </a:lnB>
                    <a:noFill/>
                  </a:tcPr>
                </a:tc>
                <a:extLst>
                  <a:ext uri="{0D108BD9-81ED-4DB2-BD59-A6C34878D82A}">
                    <a16:rowId xmlns:a16="http://schemas.microsoft.com/office/drawing/2014/main" val="1479366860"/>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3589083891"/>
                  </a:ext>
                </a:extLst>
              </a:tr>
            </a:tbl>
          </a:graphicData>
        </a:graphic>
      </p:graphicFrame>
      <p:sp>
        <p:nvSpPr>
          <p:cNvPr id="12" name="Text Placeholder 6">
            <a:extLst>
              <a:ext uri="{FF2B5EF4-FFF2-40B4-BE49-F238E27FC236}">
                <a16:creationId xmlns:a16="http://schemas.microsoft.com/office/drawing/2014/main" id="{3BF56AE6-871C-E100-0F6F-983C427A832A}"/>
              </a:ext>
            </a:extLst>
          </p:cNvPr>
          <p:cNvSpPr txBox="1">
            <a:spLocks/>
          </p:cNvSpPr>
          <p:nvPr/>
        </p:nvSpPr>
        <p:spPr>
          <a:xfrm>
            <a:off x="283016" y="5845574"/>
            <a:ext cx="8073990" cy="230832"/>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NH – non-Hispanic</a:t>
            </a:r>
          </a:p>
        </p:txBody>
      </p:sp>
      <p:sp>
        <p:nvSpPr>
          <p:cNvPr id="13" name="TextBox 12">
            <a:extLst>
              <a:ext uri="{FF2B5EF4-FFF2-40B4-BE49-F238E27FC236}">
                <a16:creationId xmlns:a16="http://schemas.microsoft.com/office/drawing/2014/main" id="{B21C49CF-EAE5-EF96-57FF-30577B3510EE}"/>
              </a:ext>
            </a:extLst>
          </p:cNvPr>
          <p:cNvSpPr txBox="1"/>
          <p:nvPr/>
        </p:nvSpPr>
        <p:spPr>
          <a:xfrm>
            <a:off x="283016" y="5991177"/>
            <a:ext cx="6643314" cy="230832"/>
          </a:xfrm>
          <a:prstGeom prst="rect">
            <a:avLst/>
          </a:prstGeom>
          <a:noFill/>
        </p:spPr>
        <p:txBody>
          <a:bodyPr wrap="square">
            <a:spAutoFit/>
          </a:bodyPr>
          <a:lstStyle/>
          <a:p>
            <a:r>
              <a:rPr lang="en-US" sz="900" dirty="0">
                <a:solidFill>
                  <a:srgbClr val="003B70"/>
                </a:solidFill>
                <a:latin typeface="Arial" panose="020B0604020202020204" pitchFamily="34" charset="0"/>
              </a:rPr>
              <a:t>S</a:t>
            </a:r>
            <a:r>
              <a:rPr lang="en-US" sz="900" b="0" i="0" u="none" strike="noStrike" dirty="0">
                <a:solidFill>
                  <a:srgbClr val="003B70"/>
                </a:solidFill>
                <a:effectLst/>
                <a:latin typeface="Arial" panose="020B0604020202020204" pitchFamily="34" charset="0"/>
              </a:rPr>
              <a:t>ex was unknown for 1 (&lt;0.1%) injury hospitalizations and race/ethnicity was unknown for </a:t>
            </a:r>
            <a:r>
              <a:rPr lang="en-US" sz="900" dirty="0">
                <a:solidFill>
                  <a:srgbClr val="003B70"/>
                </a:solidFill>
                <a:latin typeface="Arial" panose="020B0604020202020204" pitchFamily="34" charset="0"/>
              </a:rPr>
              <a:t>312 </a:t>
            </a:r>
            <a:r>
              <a:rPr lang="en-US" sz="900" b="0" i="0" u="none" strike="noStrike" dirty="0">
                <a:solidFill>
                  <a:srgbClr val="003B70"/>
                </a:solidFill>
                <a:effectLst/>
                <a:latin typeface="Arial" panose="020B0604020202020204" pitchFamily="34" charset="0"/>
              </a:rPr>
              <a:t>(0.1%) injury hospitalizations</a:t>
            </a:r>
            <a:r>
              <a:rPr lang="en-US" sz="900" dirty="0">
                <a:solidFill>
                  <a:srgbClr val="003B70"/>
                </a:solidFill>
              </a:rPr>
              <a:t> </a:t>
            </a:r>
          </a:p>
        </p:txBody>
      </p:sp>
      <p:graphicFrame>
        <p:nvGraphicFramePr>
          <p:cNvPr id="5" name="Chart 4">
            <a:extLst>
              <a:ext uri="{FF2B5EF4-FFF2-40B4-BE49-F238E27FC236}">
                <a16:creationId xmlns:a16="http://schemas.microsoft.com/office/drawing/2014/main" id="{00000000-0008-0000-0600-000005000000}"/>
              </a:ext>
            </a:extLst>
          </p:cNvPr>
          <p:cNvGraphicFramePr>
            <a:graphicFrameLocks/>
          </p:cNvGraphicFramePr>
          <p:nvPr>
            <p:extLst>
              <p:ext uri="{D42A27DB-BD31-4B8C-83A1-F6EECF244321}">
                <p14:modId xmlns:p14="http://schemas.microsoft.com/office/powerpoint/2010/main" val="1286970204"/>
              </p:ext>
            </p:extLst>
          </p:nvPr>
        </p:nvGraphicFramePr>
        <p:xfrm>
          <a:off x="365760" y="1827544"/>
          <a:ext cx="8329667" cy="4179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7379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85BA12-7BAC-A3A8-88BD-2652C1401652}"/>
              </a:ext>
            </a:extLst>
          </p:cNvPr>
          <p:cNvSpPr txBox="1">
            <a:spLocks/>
          </p:cNvSpPr>
          <p:nvPr/>
        </p:nvSpPr>
        <p:spPr>
          <a:xfrm>
            <a:off x="3173076" y="2611654"/>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003B70"/>
                </a:solidFill>
                <a:latin typeface="+mn-lt"/>
              </a:rPr>
              <a:t>Unintentional Fall Emergency Department Visits</a:t>
            </a:r>
          </a:p>
        </p:txBody>
      </p:sp>
      <p:pic>
        <p:nvPicPr>
          <p:cNvPr id="3" name="Graphic 2" descr="Hospital">
            <a:extLst>
              <a:ext uri="{FF2B5EF4-FFF2-40B4-BE49-F238E27FC236}">
                <a16:creationId xmlns:a16="http://schemas.microsoft.com/office/drawing/2014/main" id="{9C7616B3-6300-82FC-B7AB-90E4981E4F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Tree>
    <p:extLst>
      <p:ext uri="{BB962C8B-B14F-4D97-AF65-F5344CB8AC3E}">
        <p14:creationId xmlns:p14="http://schemas.microsoft.com/office/powerpoint/2010/main" val="1785052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24</a:t>
            </a:fld>
            <a:endParaRPr lang="en-US" b="0" dirty="0"/>
          </a:p>
        </p:txBody>
      </p:sp>
      <p:sp>
        <p:nvSpPr>
          <p:cNvPr id="2" name="Title 1"/>
          <p:cNvSpPr>
            <a:spLocks noGrp="1"/>
          </p:cNvSpPr>
          <p:nvPr>
            <p:ph type="title"/>
          </p:nvPr>
        </p:nvSpPr>
        <p:spPr>
          <a:xfrm>
            <a:off x="365760" y="1097280"/>
            <a:ext cx="7940041" cy="548640"/>
          </a:xfrm>
        </p:spPr>
        <p:txBody>
          <a:bodyPr/>
          <a:lstStyle/>
          <a:p>
            <a:r>
              <a:rPr lang="en-US" sz="2800" dirty="0"/>
              <a:t>Unintentional fall-related ED visits increased by         over the last five years </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9" name="TextBox 8">
            <a:extLst>
              <a:ext uri="{FF2B5EF4-FFF2-40B4-BE49-F238E27FC236}">
                <a16:creationId xmlns:a16="http://schemas.microsoft.com/office/drawing/2014/main" id="{FCF50140-0301-63FB-6E22-B18244B03AD5}"/>
              </a:ext>
            </a:extLst>
          </p:cNvPr>
          <p:cNvSpPr txBox="1"/>
          <p:nvPr/>
        </p:nvSpPr>
        <p:spPr>
          <a:xfrm>
            <a:off x="838199" y="1452318"/>
            <a:ext cx="943156" cy="523220"/>
          </a:xfrm>
          <a:prstGeom prst="rect">
            <a:avLst/>
          </a:prstGeom>
          <a:noFill/>
        </p:spPr>
        <p:txBody>
          <a:bodyPr wrap="square">
            <a:spAutoFit/>
          </a:bodyPr>
          <a:lstStyle/>
          <a:p>
            <a:r>
              <a:rPr lang="en-US" sz="2800" b="1" u="sng" dirty="0">
                <a:solidFill>
                  <a:srgbClr val="52849C"/>
                </a:solidFill>
                <a:latin typeface="Arial" panose="020B0604020202020204" pitchFamily="34" charset="0"/>
              </a:rPr>
              <a:t>17</a:t>
            </a:r>
            <a:r>
              <a:rPr lang="en-US" sz="2800" b="1" i="0" u="sng" strike="noStrike" dirty="0">
                <a:solidFill>
                  <a:srgbClr val="52849C"/>
                </a:solidFill>
                <a:effectLst/>
                <a:latin typeface="Arial" panose="020B0604020202020204" pitchFamily="34" charset="0"/>
              </a:rPr>
              <a:t>%</a:t>
            </a:r>
            <a:r>
              <a:rPr lang="en-US" sz="2800" dirty="0"/>
              <a:t> </a:t>
            </a:r>
          </a:p>
        </p:txBody>
      </p:sp>
      <p:sp>
        <p:nvSpPr>
          <p:cNvPr id="10" name="Arrow: Up 9">
            <a:extLst>
              <a:ext uri="{FF2B5EF4-FFF2-40B4-BE49-F238E27FC236}">
                <a16:creationId xmlns:a16="http://schemas.microsoft.com/office/drawing/2014/main" id="{CB5E9F85-ECBB-A32A-D689-6BA7C4BFEAD2}"/>
              </a:ext>
            </a:extLst>
          </p:cNvPr>
          <p:cNvSpPr/>
          <p:nvPr/>
        </p:nvSpPr>
        <p:spPr>
          <a:xfrm>
            <a:off x="6952276" y="3726784"/>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70202968-E51E-BCF0-57F2-051421DF3859}"/>
              </a:ext>
            </a:extLst>
          </p:cNvPr>
          <p:cNvGraphicFramePr>
            <a:graphicFrameLocks noGrp="1"/>
          </p:cNvGraphicFramePr>
          <p:nvPr>
            <p:extLst>
              <p:ext uri="{D42A27DB-BD31-4B8C-83A1-F6EECF244321}">
                <p14:modId xmlns:p14="http://schemas.microsoft.com/office/powerpoint/2010/main" val="3544530581"/>
              </p:ext>
            </p:extLst>
          </p:nvPr>
        </p:nvGraphicFramePr>
        <p:xfrm>
          <a:off x="6900247" y="3928623"/>
          <a:ext cx="1244600" cy="916305"/>
        </p:xfrm>
        <a:graphic>
          <a:graphicData uri="http://schemas.openxmlformats.org/drawingml/2006/table">
            <a:tbl>
              <a:tblPr/>
              <a:tblGrid>
                <a:gridCol w="1244600">
                  <a:extLst>
                    <a:ext uri="{9D8B030D-6E8A-4147-A177-3AD203B41FA5}">
                      <a16:colId xmlns:a16="http://schemas.microsoft.com/office/drawing/2014/main" val="1447744410"/>
                    </a:ext>
                  </a:extLst>
                </a:gridCol>
              </a:tblGrid>
              <a:tr h="571500">
                <a:tc>
                  <a:txBody>
                    <a:bodyPr/>
                    <a:lstStyle/>
                    <a:p>
                      <a:pPr algn="ctr" fontAlgn="ctr"/>
                      <a:r>
                        <a:rPr lang="en-US" sz="3600" b="1" i="0" u="none" strike="noStrike" dirty="0">
                          <a:solidFill>
                            <a:srgbClr val="52849C"/>
                          </a:solidFill>
                          <a:effectLst/>
                          <a:latin typeface="Arial" panose="020B0604020202020204" pitchFamily="34" charset="0"/>
                        </a:rPr>
                        <a:t>17%</a:t>
                      </a:r>
                    </a:p>
                  </a:txBody>
                  <a:tcPr marL="9525" marR="9525" marT="9525" marB="0" anchor="ctr">
                    <a:lnL>
                      <a:noFill/>
                    </a:lnL>
                    <a:lnR>
                      <a:noFill/>
                    </a:lnR>
                    <a:lnT>
                      <a:noFill/>
                    </a:lnT>
                    <a:lnB>
                      <a:noFill/>
                    </a:lnB>
                    <a:noFill/>
                  </a:tcPr>
                </a:tc>
                <a:extLst>
                  <a:ext uri="{0D108BD9-81ED-4DB2-BD59-A6C34878D82A}">
                    <a16:rowId xmlns:a16="http://schemas.microsoft.com/office/drawing/2014/main" val="3573060984"/>
                  </a:ext>
                </a:extLst>
              </a:tr>
              <a:tr h="228600">
                <a:tc>
                  <a:txBody>
                    <a:bodyPr/>
                    <a:lstStyle/>
                    <a:p>
                      <a:pPr algn="ctr" fontAlgn="ctr"/>
                      <a:r>
                        <a:rPr lang="en-US" sz="2200" b="1" i="0" u="none" strike="noStrike" dirty="0">
                          <a:solidFill>
                            <a:srgbClr val="568AA4"/>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2533749830"/>
                  </a:ext>
                </a:extLst>
              </a:tr>
            </a:tbl>
          </a:graphicData>
        </a:graphic>
      </p:graphicFrame>
      <p:graphicFrame>
        <p:nvGraphicFramePr>
          <p:cNvPr id="15" name="Table 14">
            <a:extLst>
              <a:ext uri="{FF2B5EF4-FFF2-40B4-BE49-F238E27FC236}">
                <a16:creationId xmlns:a16="http://schemas.microsoft.com/office/drawing/2014/main" id="{B78A5186-2912-3481-D46B-96EDF1EA3B87}"/>
              </a:ext>
            </a:extLst>
          </p:cNvPr>
          <p:cNvGraphicFramePr>
            <a:graphicFrameLocks noGrp="1"/>
          </p:cNvGraphicFramePr>
          <p:nvPr>
            <p:extLst>
              <p:ext uri="{D42A27DB-BD31-4B8C-83A1-F6EECF244321}">
                <p14:modId xmlns:p14="http://schemas.microsoft.com/office/powerpoint/2010/main" val="108936028"/>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2019 – 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(2019 </a:t>
                      </a:r>
                      <a:r>
                        <a:rPr lang="en-US" sz="900" b="0" i="0" u="none" strike="noStrike" dirty="0">
                          <a:solidFill>
                            <a:srgbClr val="003B70"/>
                          </a:solidFill>
                          <a:effectLst/>
                          <a:latin typeface="Arial" panose="020B0604020202020204" pitchFamily="34" charset="0"/>
                        </a:rPr>
                        <a:t>– </a:t>
                      </a:r>
                      <a:r>
                        <a:rPr lang="en-US" sz="900" b="1" i="0" u="none" strike="noStrike" dirty="0">
                          <a:solidFill>
                            <a:srgbClr val="003B70"/>
                          </a:solidFill>
                          <a:effectLst/>
                          <a:latin typeface="Arial" panose="020B0604020202020204" pitchFamily="34" charset="0"/>
                        </a:rPr>
                        <a:t>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3" name="Chart 2">
            <a:extLst>
              <a:ext uri="{FF2B5EF4-FFF2-40B4-BE49-F238E27FC236}">
                <a16:creationId xmlns:a16="http://schemas.microsoft.com/office/drawing/2014/main" id="{00000000-0008-0000-0300-000006000000}"/>
              </a:ext>
            </a:extLst>
          </p:cNvPr>
          <p:cNvGraphicFramePr>
            <a:graphicFrameLocks/>
          </p:cNvGraphicFramePr>
          <p:nvPr>
            <p:extLst>
              <p:ext uri="{D42A27DB-BD31-4B8C-83A1-F6EECF244321}">
                <p14:modId xmlns:p14="http://schemas.microsoft.com/office/powerpoint/2010/main" val="3599783108"/>
              </p:ext>
            </p:extLst>
          </p:nvPr>
        </p:nvGraphicFramePr>
        <p:xfrm>
          <a:off x="365760" y="1889606"/>
          <a:ext cx="8355546" cy="42741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9079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444B8E-C9C3-F5F2-C6A4-03297A671A3A}"/>
              </a:ext>
            </a:extLst>
          </p:cNvPr>
          <p:cNvSpPr/>
          <p:nvPr/>
        </p:nvSpPr>
        <p:spPr>
          <a:xfrm>
            <a:off x="7037294" y="2099244"/>
            <a:ext cx="1704302" cy="3899269"/>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25</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b="0" dirty="0">
                <a:solidFill>
                  <a:srgbClr val="003B70"/>
                </a:solidFill>
              </a:rPr>
              <a:t>         </a:t>
            </a:r>
            <a:r>
              <a:rPr lang="en-US" sz="3200" dirty="0"/>
              <a:t>of unintentional fall-related ED visits occurred among adults 65 and older</a:t>
            </a:r>
            <a:endParaRPr lang="en-US" sz="3200" u="sng"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8" name="TextBox 7">
            <a:extLst>
              <a:ext uri="{FF2B5EF4-FFF2-40B4-BE49-F238E27FC236}">
                <a16:creationId xmlns:a16="http://schemas.microsoft.com/office/drawing/2014/main" id="{6378A1A8-62C9-80B2-C69D-37EB0B4B248F}"/>
              </a:ext>
            </a:extLst>
          </p:cNvPr>
          <p:cNvSpPr txBox="1"/>
          <p:nvPr/>
        </p:nvSpPr>
        <p:spPr>
          <a:xfrm>
            <a:off x="365760" y="999589"/>
            <a:ext cx="1120588" cy="646331"/>
          </a:xfrm>
          <a:prstGeom prst="rect">
            <a:avLst/>
          </a:prstGeom>
          <a:noFill/>
        </p:spPr>
        <p:txBody>
          <a:bodyPr wrap="square">
            <a:spAutoFit/>
          </a:bodyPr>
          <a:lstStyle/>
          <a:p>
            <a:r>
              <a:rPr lang="en-US" sz="3600" b="1" i="0" u="sng" strike="noStrike" dirty="0">
                <a:solidFill>
                  <a:srgbClr val="52849C"/>
                </a:solidFill>
                <a:effectLst/>
                <a:latin typeface="Arial" panose="020B0604020202020204" pitchFamily="34" charset="0"/>
              </a:rPr>
              <a:t>53%</a:t>
            </a:r>
            <a:r>
              <a:rPr lang="en-US" dirty="0"/>
              <a:t> </a:t>
            </a:r>
          </a:p>
        </p:txBody>
      </p:sp>
      <p:sp>
        <p:nvSpPr>
          <p:cNvPr id="12" name="TextBox 11">
            <a:extLst>
              <a:ext uri="{FF2B5EF4-FFF2-40B4-BE49-F238E27FC236}">
                <a16:creationId xmlns:a16="http://schemas.microsoft.com/office/drawing/2014/main" id="{F2F53D17-3C1F-D7C2-1B14-690E2E7695B9}"/>
              </a:ext>
            </a:extLst>
          </p:cNvPr>
          <p:cNvSpPr txBox="1"/>
          <p:nvPr/>
        </p:nvSpPr>
        <p:spPr>
          <a:xfrm>
            <a:off x="285964" y="5998513"/>
            <a:ext cx="218738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Age was unknown for </a:t>
            </a:r>
            <a:r>
              <a:rPr lang="en-US" sz="900" dirty="0">
                <a:solidFill>
                  <a:srgbClr val="003B70"/>
                </a:solidFill>
                <a:latin typeface="Arial" panose="020B0604020202020204" pitchFamily="34" charset="0"/>
              </a:rPr>
              <a:t>348</a:t>
            </a:r>
            <a:r>
              <a:rPr lang="en-US" sz="900" b="0" i="0" u="none" strike="noStrike" dirty="0">
                <a:solidFill>
                  <a:srgbClr val="003B70"/>
                </a:solidFill>
                <a:effectLst/>
                <a:latin typeface="Arial" panose="020B0604020202020204" pitchFamily="34" charset="0"/>
              </a:rPr>
              <a:t> ED Visits</a:t>
            </a:r>
            <a:r>
              <a:rPr lang="en-US" sz="900" dirty="0">
                <a:solidFill>
                  <a:srgbClr val="003B70"/>
                </a:solidFill>
              </a:rPr>
              <a:t> </a:t>
            </a:r>
          </a:p>
        </p:txBody>
      </p:sp>
      <p:graphicFrame>
        <p:nvGraphicFramePr>
          <p:cNvPr id="13" name="Table 12">
            <a:extLst>
              <a:ext uri="{FF2B5EF4-FFF2-40B4-BE49-F238E27FC236}">
                <a16:creationId xmlns:a16="http://schemas.microsoft.com/office/drawing/2014/main" id="{EBBB30AB-4121-A43A-39BC-1048F4066DAB}"/>
              </a:ext>
            </a:extLst>
          </p:cNvPr>
          <p:cNvGraphicFramePr>
            <a:graphicFrameLocks noGrp="1"/>
          </p:cNvGraphicFramePr>
          <p:nvPr>
            <p:extLst>
              <p:ext uri="{D42A27DB-BD31-4B8C-83A1-F6EECF244321}">
                <p14:modId xmlns:p14="http://schemas.microsoft.com/office/powerpoint/2010/main" val="222230196"/>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3" name="Chart 2">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996879964"/>
              </p:ext>
            </p:extLst>
          </p:nvPr>
        </p:nvGraphicFramePr>
        <p:xfrm>
          <a:off x="402404" y="1948391"/>
          <a:ext cx="8375836" cy="41444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61624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have the highest rates of unintentional fall-related ED Visits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9D1F84A4-CCF8-D0B8-3C42-B02B28EDD3CC}"/>
              </a:ext>
            </a:extLst>
          </p:cNvPr>
          <p:cNvSpPr txBox="1"/>
          <p:nvPr/>
        </p:nvSpPr>
        <p:spPr>
          <a:xfrm>
            <a:off x="1714575" y="1061145"/>
            <a:ext cx="2572870" cy="584775"/>
          </a:xfrm>
          <a:prstGeom prst="rect">
            <a:avLst/>
          </a:prstGeom>
          <a:noFill/>
        </p:spPr>
        <p:txBody>
          <a:bodyPr wrap="square">
            <a:spAutoFit/>
          </a:bodyPr>
          <a:lstStyle/>
          <a:p>
            <a:r>
              <a:rPr lang="en-US" sz="3200" b="1" i="0" u="none" strike="noStrike" dirty="0">
                <a:solidFill>
                  <a:srgbClr val="568AA4"/>
                </a:solidFill>
                <a:effectLst/>
                <a:latin typeface="Arial" panose="020B0604020202020204" pitchFamily="34" charset="0"/>
              </a:rPr>
              <a:t>85 and older</a:t>
            </a:r>
            <a:r>
              <a:rPr lang="en-US" dirty="0">
                <a:solidFill>
                  <a:srgbClr val="568AA4"/>
                </a:solidFill>
              </a:rPr>
              <a:t> </a:t>
            </a:r>
          </a:p>
        </p:txBody>
      </p:sp>
      <p:graphicFrame>
        <p:nvGraphicFramePr>
          <p:cNvPr id="9" name="Table 8">
            <a:extLst>
              <a:ext uri="{FF2B5EF4-FFF2-40B4-BE49-F238E27FC236}">
                <a16:creationId xmlns:a16="http://schemas.microsoft.com/office/drawing/2014/main" id="{E0D3CDAA-37CE-4D54-271A-478DA207C203}"/>
              </a:ext>
            </a:extLst>
          </p:cNvPr>
          <p:cNvGraphicFramePr>
            <a:graphicFrameLocks noGrp="1"/>
          </p:cNvGraphicFramePr>
          <p:nvPr>
            <p:extLst>
              <p:ext uri="{D42A27DB-BD31-4B8C-83A1-F6EECF244321}">
                <p14:modId xmlns:p14="http://schemas.microsoft.com/office/powerpoint/2010/main" val="484158625"/>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sp>
        <p:nvSpPr>
          <p:cNvPr id="10" name="TextBox 9">
            <a:extLst>
              <a:ext uri="{FF2B5EF4-FFF2-40B4-BE49-F238E27FC236}">
                <a16:creationId xmlns:a16="http://schemas.microsoft.com/office/drawing/2014/main" id="{ED8C6A72-BD77-E9EC-F00F-530F6835DCC6}"/>
              </a:ext>
            </a:extLst>
          </p:cNvPr>
          <p:cNvSpPr txBox="1"/>
          <p:nvPr/>
        </p:nvSpPr>
        <p:spPr>
          <a:xfrm>
            <a:off x="274102" y="5977671"/>
            <a:ext cx="218738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Age was unknown for 348 ED Visits</a:t>
            </a:r>
            <a:r>
              <a:rPr lang="en-US" sz="900" dirty="0">
                <a:solidFill>
                  <a:srgbClr val="003B70"/>
                </a:solidFill>
              </a:rPr>
              <a:t> </a:t>
            </a:r>
          </a:p>
        </p:txBody>
      </p:sp>
      <p:graphicFrame>
        <p:nvGraphicFramePr>
          <p:cNvPr id="5" name="Chart 4">
            <a:extLst>
              <a:ext uri="{FF2B5EF4-FFF2-40B4-BE49-F238E27FC236}">
                <a16:creationId xmlns:a16="http://schemas.microsoft.com/office/drawing/2014/main" id="{00000000-0008-0000-0700-000003000000}"/>
              </a:ext>
            </a:extLst>
          </p:cNvPr>
          <p:cNvGraphicFramePr>
            <a:graphicFrameLocks/>
          </p:cNvGraphicFramePr>
          <p:nvPr>
            <p:extLst>
              <p:ext uri="{D42A27DB-BD31-4B8C-83A1-F6EECF244321}">
                <p14:modId xmlns:p14="http://schemas.microsoft.com/office/powerpoint/2010/main" val="3342982113"/>
              </p:ext>
            </p:extLst>
          </p:nvPr>
        </p:nvGraphicFramePr>
        <p:xfrm>
          <a:off x="365760" y="2006009"/>
          <a:ext cx="8504138" cy="39716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3209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27</a:t>
            </a:fld>
            <a:endParaRPr lang="en-US" b="0" dirty="0"/>
          </a:p>
        </p:txBody>
      </p:sp>
      <p:sp>
        <p:nvSpPr>
          <p:cNvPr id="2" name="Title 1"/>
          <p:cNvSpPr>
            <a:spLocks noGrp="1"/>
          </p:cNvSpPr>
          <p:nvPr>
            <p:ph type="title"/>
          </p:nvPr>
        </p:nvSpPr>
        <p:spPr>
          <a:xfrm>
            <a:off x="365760" y="1097280"/>
            <a:ext cx="8563554" cy="548640"/>
          </a:xfrm>
        </p:spPr>
        <p:txBody>
          <a:bodyPr/>
          <a:lstStyle/>
          <a:p>
            <a:r>
              <a:rPr lang="en-US" sz="3000" dirty="0"/>
              <a:t>Rates of unintentional fall-related ED visits were highest among </a:t>
            </a:r>
            <a:r>
              <a:rPr lang="en-US" sz="3000" dirty="0">
                <a:solidFill>
                  <a:srgbClr val="2F7F95"/>
                </a:solidFill>
              </a:rPr>
              <a:t>women and NH Whites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Table 2">
            <a:extLst>
              <a:ext uri="{FF2B5EF4-FFF2-40B4-BE49-F238E27FC236}">
                <a16:creationId xmlns:a16="http://schemas.microsoft.com/office/drawing/2014/main" id="{33D58840-99C6-CB91-319A-E28DDF897154}"/>
              </a:ext>
            </a:extLst>
          </p:cNvPr>
          <p:cNvGraphicFramePr>
            <a:graphicFrameLocks noGrp="1"/>
          </p:cNvGraphicFramePr>
          <p:nvPr>
            <p:extLst>
              <p:ext uri="{D42A27DB-BD31-4B8C-83A1-F6EECF244321}">
                <p14:modId xmlns:p14="http://schemas.microsoft.com/office/powerpoint/2010/main" val="748143093"/>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sp>
        <p:nvSpPr>
          <p:cNvPr id="9" name="TextBox 8">
            <a:extLst>
              <a:ext uri="{FF2B5EF4-FFF2-40B4-BE49-F238E27FC236}">
                <a16:creationId xmlns:a16="http://schemas.microsoft.com/office/drawing/2014/main" id="{2EF3ADB4-FCBE-739D-C46D-7C0FB4F32C83}"/>
              </a:ext>
            </a:extLst>
          </p:cNvPr>
          <p:cNvSpPr txBox="1"/>
          <p:nvPr/>
        </p:nvSpPr>
        <p:spPr>
          <a:xfrm>
            <a:off x="286871" y="5976842"/>
            <a:ext cx="7603909"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NH - non-Hispanic; sex was unknown for </a:t>
            </a:r>
            <a:r>
              <a:rPr lang="en-US" sz="900" dirty="0">
                <a:solidFill>
                  <a:srgbClr val="003B70"/>
                </a:solidFill>
                <a:latin typeface="Arial" panose="020B0604020202020204" pitchFamily="34" charset="0"/>
              </a:rPr>
              <a:t>332 </a:t>
            </a:r>
            <a:r>
              <a:rPr lang="en-US" sz="900" b="0" i="0" u="none" strike="noStrike" dirty="0">
                <a:solidFill>
                  <a:srgbClr val="003B70"/>
                </a:solidFill>
                <a:effectLst/>
                <a:latin typeface="Arial" panose="020B0604020202020204" pitchFamily="34" charset="0"/>
              </a:rPr>
              <a:t>(&lt;0.1%) injury ED visits and race/ethnicity was unknown for </a:t>
            </a:r>
            <a:r>
              <a:rPr lang="en-US" sz="900" dirty="0">
                <a:solidFill>
                  <a:srgbClr val="003B70"/>
                </a:solidFill>
                <a:latin typeface="Arial" panose="020B0604020202020204" pitchFamily="34" charset="0"/>
              </a:rPr>
              <a:t>3,904</a:t>
            </a:r>
            <a:r>
              <a:rPr lang="en-US" sz="900" b="0" i="0" u="none" strike="noStrike" dirty="0">
                <a:solidFill>
                  <a:srgbClr val="003B70"/>
                </a:solidFill>
                <a:effectLst/>
                <a:latin typeface="Arial" panose="020B0604020202020204" pitchFamily="34" charset="0"/>
              </a:rPr>
              <a:t>(&lt;0.1%) injury ED visits</a:t>
            </a:r>
            <a:r>
              <a:rPr lang="en-US" sz="900" dirty="0">
                <a:solidFill>
                  <a:srgbClr val="003B70"/>
                </a:solidFill>
              </a:rPr>
              <a:t> </a:t>
            </a:r>
          </a:p>
        </p:txBody>
      </p:sp>
      <p:graphicFrame>
        <p:nvGraphicFramePr>
          <p:cNvPr id="5" name="Chart 4">
            <a:extLst>
              <a:ext uri="{FF2B5EF4-FFF2-40B4-BE49-F238E27FC236}">
                <a16:creationId xmlns:a16="http://schemas.microsoft.com/office/drawing/2014/main" id="{00000000-0008-0000-0700-000005000000}"/>
              </a:ext>
            </a:extLst>
          </p:cNvPr>
          <p:cNvGraphicFramePr>
            <a:graphicFrameLocks/>
          </p:cNvGraphicFramePr>
          <p:nvPr>
            <p:extLst>
              <p:ext uri="{D42A27DB-BD31-4B8C-83A1-F6EECF244321}">
                <p14:modId xmlns:p14="http://schemas.microsoft.com/office/powerpoint/2010/main" val="2271003960"/>
              </p:ext>
            </p:extLst>
          </p:nvPr>
        </p:nvGraphicFramePr>
        <p:xfrm>
          <a:off x="365760" y="1895054"/>
          <a:ext cx="8248851" cy="4081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1786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28</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Leading diagnosis codes for unintentional fall-related ED Visits</a:t>
            </a:r>
          </a:p>
        </p:txBody>
      </p:sp>
      <p:graphicFrame>
        <p:nvGraphicFramePr>
          <p:cNvPr id="10" name="Table 9">
            <a:extLst>
              <a:ext uri="{FF2B5EF4-FFF2-40B4-BE49-F238E27FC236}">
                <a16:creationId xmlns:a16="http://schemas.microsoft.com/office/drawing/2014/main" id="{28BA4376-6A1A-3F19-77A9-1090F24FEA03}"/>
              </a:ext>
            </a:extLst>
          </p:cNvPr>
          <p:cNvGraphicFramePr>
            <a:graphicFrameLocks noGrp="1"/>
          </p:cNvGraphicFramePr>
          <p:nvPr>
            <p:extLst>
              <p:ext uri="{D42A27DB-BD31-4B8C-83A1-F6EECF244321}">
                <p14:modId xmlns:p14="http://schemas.microsoft.com/office/powerpoint/2010/main" val="2741700841"/>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2023</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(2023)</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7" name="Chart 6">
            <a:extLst>
              <a:ext uri="{FF2B5EF4-FFF2-40B4-BE49-F238E27FC236}">
                <a16:creationId xmlns:a16="http://schemas.microsoft.com/office/drawing/2014/main" id="{00000000-0008-0000-0700-00000B000000}"/>
              </a:ext>
            </a:extLst>
          </p:cNvPr>
          <p:cNvGraphicFramePr>
            <a:graphicFrameLocks/>
          </p:cNvGraphicFramePr>
          <p:nvPr>
            <p:extLst>
              <p:ext uri="{D42A27DB-BD31-4B8C-83A1-F6EECF244321}">
                <p14:modId xmlns:p14="http://schemas.microsoft.com/office/powerpoint/2010/main" val="745368243"/>
              </p:ext>
            </p:extLst>
          </p:nvPr>
        </p:nvGraphicFramePr>
        <p:xfrm>
          <a:off x="145104" y="1956619"/>
          <a:ext cx="8853792" cy="40989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5269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B2835-0E11-E047-E352-9B2CA7226F2D}"/>
              </a:ext>
            </a:extLst>
          </p:cNvPr>
          <p:cNvSpPr>
            <a:spLocks noGrp="1"/>
          </p:cNvSpPr>
          <p:nvPr>
            <p:ph type="body" sz="quarter" idx="10"/>
          </p:nvPr>
        </p:nvSpPr>
        <p:spPr>
          <a:xfrm>
            <a:off x="290456" y="2203083"/>
            <a:ext cx="8714161" cy="4142629"/>
          </a:xfrm>
        </p:spPr>
        <p:txBody>
          <a:bodyPr/>
          <a:lstStyle/>
          <a:p>
            <a:r>
              <a:rPr lang="en-US" sz="2800" b="0" dirty="0"/>
              <a:t>In 2023, unintentional fall-related injuries resulted in:</a:t>
            </a:r>
          </a:p>
          <a:p>
            <a:pPr lvl="1"/>
            <a:r>
              <a:rPr lang="en-US" sz="2400" b="0" dirty="0"/>
              <a:t>Over             deaths</a:t>
            </a:r>
          </a:p>
          <a:p>
            <a:pPr lvl="1"/>
            <a:r>
              <a:rPr lang="en-US" sz="2400" b="0" dirty="0"/>
              <a:t>Nearly                 hospitalizations</a:t>
            </a:r>
          </a:p>
          <a:p>
            <a:pPr lvl="1"/>
            <a:r>
              <a:rPr lang="en-US" sz="2400" b="0" dirty="0"/>
              <a:t>Over                  emergency department visits</a:t>
            </a:r>
          </a:p>
          <a:p>
            <a:r>
              <a:rPr lang="en-US" sz="2800" b="0" dirty="0"/>
              <a:t>Most falls occur among </a:t>
            </a:r>
            <a:r>
              <a:rPr lang="en-US" sz="2800" dirty="0"/>
              <a:t>females</a:t>
            </a:r>
            <a:r>
              <a:rPr lang="en-US" sz="2800" b="0" dirty="0"/>
              <a:t> and                   </a:t>
            </a:r>
            <a:r>
              <a:rPr lang="en-US" sz="2800" dirty="0"/>
              <a:t>Non-Hispanic White NC residents</a:t>
            </a:r>
            <a:endParaRPr lang="en-US" sz="2800" b="0" dirty="0"/>
          </a:p>
          <a:p>
            <a:r>
              <a:rPr lang="en-US" sz="2800" b="0" dirty="0"/>
              <a:t>Rates of fall-related injuries are highest in the        </a:t>
            </a:r>
            <a:r>
              <a:rPr lang="en-US" sz="2800" dirty="0"/>
              <a:t>75-84 and 85 and older age groups </a:t>
            </a:r>
            <a:endParaRPr lang="en-US" sz="2800" b="0" dirty="0"/>
          </a:p>
        </p:txBody>
      </p:sp>
      <p:sp>
        <p:nvSpPr>
          <p:cNvPr id="4" name="Slide Number Placeholder 3">
            <a:extLst>
              <a:ext uri="{FF2B5EF4-FFF2-40B4-BE49-F238E27FC236}">
                <a16:creationId xmlns:a16="http://schemas.microsoft.com/office/drawing/2014/main" id="{593B2694-C2AF-8347-2095-F1BC0B53C8E7}"/>
              </a:ext>
            </a:extLst>
          </p:cNvPr>
          <p:cNvSpPr>
            <a:spLocks noGrp="1"/>
          </p:cNvSpPr>
          <p:nvPr>
            <p:ph type="sldNum" sz="quarter" idx="14"/>
          </p:nvPr>
        </p:nvSpPr>
        <p:spPr/>
        <p:txBody>
          <a:bodyPr/>
          <a:lstStyle/>
          <a:p>
            <a:fld id="{11F27F3A-B3E9-41ED-AF8F-A365F10BB65F}" type="slidenum">
              <a:rPr lang="en-US" smtClean="0"/>
              <a:pPr/>
              <a:t>29</a:t>
            </a:fld>
            <a:endParaRPr lang="en-US" dirty="0"/>
          </a:p>
        </p:txBody>
      </p:sp>
      <p:sp>
        <p:nvSpPr>
          <p:cNvPr id="5" name="Title 4">
            <a:extLst>
              <a:ext uri="{FF2B5EF4-FFF2-40B4-BE49-F238E27FC236}">
                <a16:creationId xmlns:a16="http://schemas.microsoft.com/office/drawing/2014/main" id="{F1815798-627D-3C90-7BCB-F0DD0AEE7B87}"/>
              </a:ext>
            </a:extLst>
          </p:cNvPr>
          <p:cNvSpPr>
            <a:spLocks noGrp="1"/>
          </p:cNvSpPr>
          <p:nvPr>
            <p:ph type="title"/>
          </p:nvPr>
        </p:nvSpPr>
        <p:spPr>
          <a:xfrm>
            <a:off x="365760" y="1097280"/>
            <a:ext cx="8563554" cy="548640"/>
          </a:xfrm>
        </p:spPr>
        <p:txBody>
          <a:bodyPr/>
          <a:lstStyle/>
          <a:p>
            <a:r>
              <a:rPr lang="en-US" sz="3200" dirty="0"/>
              <a:t>Summary of unintentional fall-related injuries in North Carolina</a:t>
            </a:r>
          </a:p>
        </p:txBody>
      </p:sp>
      <p:sp>
        <p:nvSpPr>
          <p:cNvPr id="11" name="TextBox 10">
            <a:extLst>
              <a:ext uri="{FF2B5EF4-FFF2-40B4-BE49-F238E27FC236}">
                <a16:creationId xmlns:a16="http://schemas.microsoft.com/office/drawing/2014/main" id="{EF166D2B-ECA7-4983-BB64-4F6F93A0E892}"/>
              </a:ext>
            </a:extLst>
          </p:cNvPr>
          <p:cNvSpPr txBox="1"/>
          <p:nvPr/>
        </p:nvSpPr>
        <p:spPr>
          <a:xfrm>
            <a:off x="1508313" y="2656117"/>
            <a:ext cx="1093694" cy="523220"/>
          </a:xfrm>
          <a:prstGeom prst="rect">
            <a:avLst/>
          </a:prstGeom>
          <a:noFill/>
        </p:spPr>
        <p:txBody>
          <a:bodyPr wrap="square">
            <a:spAutoFit/>
          </a:bodyPr>
          <a:lstStyle/>
          <a:p>
            <a:r>
              <a:rPr lang="en-US" sz="2800" b="1" i="0" u="none" strike="noStrike" dirty="0">
                <a:solidFill>
                  <a:srgbClr val="643275"/>
                </a:solidFill>
                <a:effectLst/>
                <a:latin typeface="Arial" panose="020B0604020202020204" pitchFamily="34" charset="0"/>
              </a:rPr>
              <a:t>2,000</a:t>
            </a:r>
            <a:r>
              <a:rPr lang="en-US" dirty="0"/>
              <a:t> </a:t>
            </a:r>
          </a:p>
        </p:txBody>
      </p:sp>
      <p:sp>
        <p:nvSpPr>
          <p:cNvPr id="12" name="TextBox 11">
            <a:extLst>
              <a:ext uri="{FF2B5EF4-FFF2-40B4-BE49-F238E27FC236}">
                <a16:creationId xmlns:a16="http://schemas.microsoft.com/office/drawing/2014/main" id="{38BC654E-12A3-4749-0D2A-74A8CC6BADB6}"/>
              </a:ext>
            </a:extLst>
          </p:cNvPr>
          <p:cNvSpPr txBox="1"/>
          <p:nvPr/>
        </p:nvSpPr>
        <p:spPr>
          <a:xfrm>
            <a:off x="1809690" y="3046765"/>
            <a:ext cx="1335741" cy="523220"/>
          </a:xfrm>
          <a:prstGeom prst="rect">
            <a:avLst/>
          </a:prstGeom>
          <a:noFill/>
        </p:spPr>
        <p:txBody>
          <a:bodyPr wrap="square">
            <a:spAutoFit/>
          </a:bodyPr>
          <a:lstStyle/>
          <a:p>
            <a:r>
              <a:rPr lang="en-US" sz="2800" b="1" i="0" u="none" strike="noStrike" dirty="0">
                <a:solidFill>
                  <a:srgbClr val="17375E"/>
                </a:solidFill>
                <a:effectLst/>
                <a:latin typeface="Arial" panose="020B0604020202020204" pitchFamily="34" charset="0"/>
              </a:rPr>
              <a:t>28,000</a:t>
            </a:r>
            <a:r>
              <a:rPr lang="en-US" dirty="0"/>
              <a:t> </a:t>
            </a:r>
          </a:p>
        </p:txBody>
      </p:sp>
      <p:sp>
        <p:nvSpPr>
          <p:cNvPr id="13" name="TextBox 12">
            <a:extLst>
              <a:ext uri="{FF2B5EF4-FFF2-40B4-BE49-F238E27FC236}">
                <a16:creationId xmlns:a16="http://schemas.microsoft.com/office/drawing/2014/main" id="{0905DD9C-750B-45C3-A4AF-E23CA297B88C}"/>
              </a:ext>
            </a:extLst>
          </p:cNvPr>
          <p:cNvSpPr txBox="1"/>
          <p:nvPr/>
        </p:nvSpPr>
        <p:spPr>
          <a:xfrm>
            <a:off x="1531784" y="3437413"/>
            <a:ext cx="1613647" cy="523220"/>
          </a:xfrm>
          <a:prstGeom prst="rect">
            <a:avLst/>
          </a:prstGeom>
          <a:noFill/>
        </p:spPr>
        <p:txBody>
          <a:bodyPr wrap="square">
            <a:spAutoFit/>
          </a:bodyPr>
          <a:lstStyle/>
          <a:p>
            <a:r>
              <a:rPr lang="en-US" sz="2800" b="1" i="0" u="none" strike="noStrike" dirty="0">
                <a:solidFill>
                  <a:srgbClr val="52849C"/>
                </a:solidFill>
                <a:effectLst/>
                <a:latin typeface="Arial" panose="020B0604020202020204" pitchFamily="34" charset="0"/>
              </a:rPr>
              <a:t>259,000</a:t>
            </a:r>
            <a:r>
              <a:rPr lang="en-US" dirty="0"/>
              <a:t> </a:t>
            </a:r>
          </a:p>
        </p:txBody>
      </p:sp>
    </p:spTree>
    <p:extLst>
      <p:ext uri="{BB962C8B-B14F-4D97-AF65-F5344CB8AC3E}">
        <p14:creationId xmlns:p14="http://schemas.microsoft.com/office/powerpoint/2010/main" val="379520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828800"/>
            <a:ext cx="8563554" cy="4142629"/>
          </a:xfrm>
        </p:spPr>
        <p:txBody>
          <a:bodyPr/>
          <a:lstStyle/>
          <a:p>
            <a:r>
              <a:rPr lang="en-US" dirty="0"/>
              <a:t>Hospitalizations </a:t>
            </a:r>
            <a:r>
              <a:rPr lang="en-US" b="0" dirty="0"/>
              <a:t>– Among records with an ICD-10-CM </a:t>
            </a:r>
            <a:r>
              <a:rPr lang="en-US" b="0"/>
              <a:t>injury code,* </a:t>
            </a:r>
            <a:r>
              <a:rPr lang="en-US" b="0" dirty="0"/>
              <a:t>any mention of the ICD-10-CM codes below (includes records resulting in death)</a:t>
            </a:r>
          </a:p>
          <a:p>
            <a:r>
              <a:rPr lang="en-US" dirty="0"/>
              <a:t>Emergency Department Visits </a:t>
            </a:r>
            <a:r>
              <a:rPr lang="en-US" b="0" dirty="0"/>
              <a:t>– Any mention of the ICD-10-CM codes below: (includes records resulting in hospitalization or death)</a:t>
            </a:r>
          </a:p>
          <a:p>
            <a:pPr marL="0" indent="0">
              <a:buNone/>
            </a:pPr>
            <a:endParaRPr lang="en-US" dirty="0"/>
          </a:p>
        </p:txBody>
      </p:sp>
      <p:sp>
        <p:nvSpPr>
          <p:cNvPr id="7" name="Text Placeholder 6"/>
          <p:cNvSpPr>
            <a:spLocks noGrp="1"/>
          </p:cNvSpPr>
          <p:nvPr>
            <p:ph type="body" sz="quarter" idx="11"/>
          </p:nvPr>
        </p:nvSpPr>
        <p:spPr>
          <a:xfrm>
            <a:off x="365760" y="6217920"/>
            <a:ext cx="8073990" cy="330200"/>
          </a:xfrm>
        </p:spPr>
        <p:txBody>
          <a:bodyPr/>
          <a:lstStyle/>
          <a:p>
            <a:r>
              <a:rPr lang="en-US" sz="1200" b="1" i="0" dirty="0"/>
              <a:t>*See technical notes document for a full list of ICD-10-CM injury diagnosis codes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Technical Notes, Continued</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Table 7">
            <a:extLst>
              <a:ext uri="{FF2B5EF4-FFF2-40B4-BE49-F238E27FC236}">
                <a16:creationId xmlns:a16="http://schemas.microsoft.com/office/drawing/2014/main" id="{8D13A93D-DD29-95CF-797E-1A8251907F39}"/>
              </a:ext>
            </a:extLst>
          </p:cNvPr>
          <p:cNvGraphicFramePr>
            <a:graphicFrameLocks noGrp="1"/>
          </p:cNvGraphicFramePr>
          <p:nvPr>
            <p:extLst>
              <p:ext uri="{D42A27DB-BD31-4B8C-83A1-F6EECF244321}">
                <p14:modId xmlns:p14="http://schemas.microsoft.com/office/powerpoint/2010/main" val="4256484574"/>
              </p:ext>
            </p:extLst>
          </p:nvPr>
        </p:nvGraphicFramePr>
        <p:xfrm>
          <a:off x="1000388" y="3854331"/>
          <a:ext cx="7143224" cy="2271932"/>
        </p:xfrm>
        <a:graphic>
          <a:graphicData uri="http://schemas.openxmlformats.org/drawingml/2006/table">
            <a:tbl>
              <a:tblPr firstRow="1" bandRow="1">
                <a:tableStyleId>{5C22544A-7EE6-4342-B048-85BDC9FD1C3A}</a:tableStyleId>
              </a:tblPr>
              <a:tblGrid>
                <a:gridCol w="4025120">
                  <a:extLst>
                    <a:ext uri="{9D8B030D-6E8A-4147-A177-3AD203B41FA5}">
                      <a16:colId xmlns:a16="http://schemas.microsoft.com/office/drawing/2014/main" val="1754342705"/>
                    </a:ext>
                  </a:extLst>
                </a:gridCol>
                <a:gridCol w="3118104">
                  <a:extLst>
                    <a:ext uri="{9D8B030D-6E8A-4147-A177-3AD203B41FA5}">
                      <a16:colId xmlns:a16="http://schemas.microsoft.com/office/drawing/2014/main" val="2907973497"/>
                    </a:ext>
                  </a:extLst>
                </a:gridCol>
              </a:tblGrid>
              <a:tr h="0">
                <a:tc>
                  <a:txBody>
                    <a:bodyPr/>
                    <a:lstStyle/>
                    <a:p>
                      <a:pPr marL="0" algn="l" defTabSz="685800" rtl="0" eaLnBrk="1" latinLnBrk="0" hangingPunct="1"/>
                      <a:r>
                        <a:rPr lang="en-US" sz="1600" b="1" kern="1200" dirty="0">
                          <a:solidFill>
                            <a:schemeClr val="dk1"/>
                          </a:solidFill>
                          <a:latin typeface="+mn-lt"/>
                          <a:ea typeface="+mn-ea"/>
                          <a:cs typeface="+mn-cs"/>
                        </a:rPr>
                        <a:t>V00.11-V00.89 with 6th</a:t>
                      </a:r>
                    </a:p>
                    <a:p>
                      <a:pPr marL="0" algn="l" defTabSz="685800" rtl="0" eaLnBrk="1" latinLnBrk="0" hangingPunct="1"/>
                      <a:r>
                        <a:rPr lang="en-US" sz="1600" b="1" kern="1200" dirty="0">
                          <a:solidFill>
                            <a:schemeClr val="dk1"/>
                          </a:solidFill>
                          <a:latin typeface="+mn-lt"/>
                          <a:ea typeface="+mn-ea"/>
                          <a:cs typeface="+mn-cs"/>
                        </a:rPr>
                        <a:t>character=1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US" sz="1600" b="0" kern="1200" dirty="0">
                          <a:solidFill>
                            <a:schemeClr val="dk1"/>
                          </a:solidFill>
                          <a:latin typeface="+mn-lt"/>
                          <a:ea typeface="+mn-ea"/>
                          <a:cs typeface="+mn-cs"/>
                        </a:rPr>
                        <a:t>Falls related to pedestrian conveyance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6577652"/>
                  </a:ext>
                </a:extLst>
              </a:tr>
              <a:tr h="370840">
                <a:tc>
                  <a:txBody>
                    <a:bodyPr/>
                    <a:lstStyle/>
                    <a:p>
                      <a:r>
                        <a:rPr lang="en-US" sz="1600" b="1" dirty="0"/>
                        <a:t>W00-W15, W17, W19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Falls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567985"/>
                  </a:ext>
                </a:extLst>
              </a:tr>
              <a:tr h="370840">
                <a:tc>
                  <a:txBody>
                    <a:bodyPr/>
                    <a:lstStyle/>
                    <a:p>
                      <a:r>
                        <a:rPr lang="en-US" sz="1600" b="1" dirty="0"/>
                        <a:t>W16 with 6th character=2 (Except 16.4 and 16.9 with 5th character=2)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Fall, jump, or diving into 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5210057"/>
                  </a:ext>
                </a:extLst>
              </a:tr>
              <a:tr h="37201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W18.1, W18.2, W18.3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dirty="0"/>
                        <a:t>Other falls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31112879"/>
                  </a:ext>
                </a:extLst>
              </a:tr>
              <a:tr h="370840">
                <a:tc gridSpan="2">
                  <a:txBody>
                    <a:bodyPr/>
                    <a:lstStyle/>
                    <a:p>
                      <a:r>
                        <a:rPr lang="en-US" sz="1400" dirty="0"/>
                        <a:t>7th character of A or missing (reflects initial encounter, active treatment)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53840668"/>
                  </a:ext>
                </a:extLst>
              </a:tr>
            </a:tbl>
          </a:graphicData>
        </a:graphic>
      </p:graphicFrame>
    </p:spTree>
    <p:extLst>
      <p:ext uri="{BB962C8B-B14F-4D97-AF65-F5344CB8AC3E}">
        <p14:creationId xmlns:p14="http://schemas.microsoft.com/office/powerpoint/2010/main" val="3459568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33DDEF-E0E2-9D7F-AA35-197F526DF90B}"/>
              </a:ext>
            </a:extLst>
          </p:cNvPr>
          <p:cNvSpPr>
            <a:spLocks noGrp="1"/>
          </p:cNvSpPr>
          <p:nvPr>
            <p:ph type="sldNum" sz="quarter" idx="14"/>
          </p:nvPr>
        </p:nvSpPr>
        <p:spPr/>
        <p:txBody>
          <a:bodyPr/>
          <a:lstStyle/>
          <a:p>
            <a:fld id="{11F27F3A-B3E9-41ED-AF8F-A365F10BB65F}" type="slidenum">
              <a:rPr lang="en-US" smtClean="0"/>
              <a:pPr/>
              <a:t>30</a:t>
            </a:fld>
            <a:endParaRPr lang="en-US" dirty="0"/>
          </a:p>
        </p:txBody>
      </p:sp>
      <p:sp>
        <p:nvSpPr>
          <p:cNvPr id="6" name="Text Placeholder 1">
            <a:extLst>
              <a:ext uri="{FF2B5EF4-FFF2-40B4-BE49-F238E27FC236}">
                <a16:creationId xmlns:a16="http://schemas.microsoft.com/office/drawing/2014/main" id="{30B13D23-F96A-0CA1-2FAA-619B409F5044}"/>
              </a:ext>
            </a:extLst>
          </p:cNvPr>
          <p:cNvSpPr>
            <a:spLocks noGrp="1"/>
          </p:cNvSpPr>
          <p:nvPr>
            <p:ph type="body" sz="quarter" idx="10"/>
          </p:nvPr>
        </p:nvSpPr>
        <p:spPr>
          <a:xfrm>
            <a:off x="302150" y="2303929"/>
            <a:ext cx="8563554" cy="3752539"/>
          </a:xfrm>
        </p:spPr>
        <p:txBody>
          <a:bodyPr/>
          <a:lstStyle/>
          <a:p>
            <a:r>
              <a:rPr lang="en-US" sz="2800" b="0" dirty="0">
                <a:latin typeface="+mn-lt"/>
              </a:rPr>
              <a:t>NC Injury and Violence Prevention Branch</a:t>
            </a:r>
            <a:r>
              <a:rPr lang="en-US" sz="2800" b="0" dirty="0">
                <a:solidFill>
                  <a:srgbClr val="2F7F95"/>
                </a:solidFill>
                <a:latin typeface="+mn-lt"/>
              </a:rPr>
              <a:t> </a:t>
            </a:r>
            <a:r>
              <a:rPr lang="en-US" sz="2800" b="0" dirty="0">
                <a:solidFill>
                  <a:srgbClr val="2F7F95"/>
                </a:solidFill>
                <a:latin typeface="+mn-lt"/>
                <a:hlinkClick r:id="rId2">
                  <a:extLst>
                    <a:ext uri="{A12FA001-AC4F-418D-AE19-62706E023703}">
                      <ahyp:hlinkClr xmlns:ahyp="http://schemas.microsoft.com/office/drawing/2018/hyperlinkcolor" val="tx"/>
                    </a:ext>
                  </a:extLst>
                </a:hlinkClick>
              </a:rPr>
              <a:t>Falls Injury Data</a:t>
            </a:r>
            <a:endParaRPr lang="en-US" sz="2800" b="0" dirty="0">
              <a:solidFill>
                <a:srgbClr val="2F7F95"/>
              </a:solidFill>
              <a:latin typeface="+mn-lt"/>
            </a:endParaRPr>
          </a:p>
          <a:p>
            <a:r>
              <a:rPr lang="en-US" sz="2800" b="0" dirty="0">
                <a:latin typeface="+mn-lt"/>
              </a:rPr>
              <a:t>NC DETECT </a:t>
            </a:r>
            <a:r>
              <a:rPr lang="en-US" sz="2800" b="0" dirty="0">
                <a:solidFill>
                  <a:srgbClr val="2F7F95"/>
                </a:solidFill>
                <a:latin typeface="+mn-lt"/>
                <a:hlinkClick r:id="rId3">
                  <a:extLst>
                    <a:ext uri="{A12FA001-AC4F-418D-AE19-62706E023703}">
                      <ahyp:hlinkClr xmlns:ahyp="http://schemas.microsoft.com/office/drawing/2018/hyperlinkcolor" val="tx"/>
                    </a:ext>
                  </a:extLst>
                </a:hlinkClick>
              </a:rPr>
              <a:t>Unintentional Falls Dashboard</a:t>
            </a:r>
            <a:endParaRPr lang="en-US" sz="2800" b="0" dirty="0">
              <a:solidFill>
                <a:srgbClr val="2F7F95"/>
              </a:solidFill>
              <a:latin typeface="+mn-lt"/>
            </a:endParaRPr>
          </a:p>
          <a:p>
            <a:r>
              <a:rPr lang="en-US" sz="2800" b="0" dirty="0">
                <a:latin typeface="+mn-lt"/>
              </a:rPr>
              <a:t>State Center for Health Statistics (SCHS) Death Certificate Data </a:t>
            </a:r>
          </a:p>
          <a:p>
            <a:pPr marL="800080" lvl="1" indent="-285743">
              <a:buFont typeface="Arial" panose="020B0604020202020204" pitchFamily="34" charset="0"/>
              <a:buChar char="•"/>
            </a:pPr>
            <a:r>
              <a:rPr lang="en-US" sz="2400" b="0" dirty="0">
                <a:solidFill>
                  <a:srgbClr val="2F7F95"/>
                </a:solidFill>
                <a:latin typeface="+mn-lt"/>
                <a:hlinkClick r:id="rId4">
                  <a:extLst>
                    <a:ext uri="{A12FA001-AC4F-418D-AE19-62706E023703}">
                      <ahyp:hlinkClr xmlns:ahyp="http://schemas.microsoft.com/office/drawing/2018/hyperlinkcolor" val="tx"/>
                    </a:ext>
                  </a:extLst>
                </a:hlinkClick>
              </a:rPr>
              <a:t>NC Health Data Query System</a:t>
            </a:r>
            <a:endParaRPr lang="en-US" sz="2400" b="0" dirty="0">
              <a:solidFill>
                <a:srgbClr val="2F7F95"/>
              </a:solidFill>
              <a:latin typeface="+mn-lt"/>
            </a:endParaRPr>
          </a:p>
          <a:p>
            <a:r>
              <a:rPr lang="en-US" sz="2800" b="0" dirty="0">
                <a:latin typeface="+mn-lt"/>
              </a:rPr>
              <a:t>CDC WISQARS –  </a:t>
            </a:r>
            <a:r>
              <a:rPr lang="en-US" sz="2800" b="0" dirty="0">
                <a:solidFill>
                  <a:srgbClr val="2F7F95"/>
                </a:solidFill>
                <a:latin typeface="+mn-lt"/>
                <a:hlinkClick r:id="rId5">
                  <a:extLst>
                    <a:ext uri="{A12FA001-AC4F-418D-AE19-62706E023703}">
                      <ahyp:hlinkClr xmlns:ahyp="http://schemas.microsoft.com/office/drawing/2018/hyperlinkcolor" val="tx"/>
                    </a:ext>
                  </a:extLst>
                </a:hlinkClick>
              </a:rPr>
              <a:t>Fatal Injury and Violence Data</a:t>
            </a:r>
            <a:endParaRPr lang="en-US" sz="2800" b="0" dirty="0">
              <a:solidFill>
                <a:srgbClr val="2F7F95"/>
              </a:solidFill>
              <a:latin typeface="+mn-lt"/>
            </a:endParaRPr>
          </a:p>
          <a:p>
            <a:endParaRPr lang="en-US" dirty="0"/>
          </a:p>
        </p:txBody>
      </p:sp>
      <p:sp>
        <p:nvSpPr>
          <p:cNvPr id="7" name="Title 4">
            <a:extLst>
              <a:ext uri="{FF2B5EF4-FFF2-40B4-BE49-F238E27FC236}">
                <a16:creationId xmlns:a16="http://schemas.microsoft.com/office/drawing/2014/main" id="{1A40A506-5630-C752-CC47-4119A2A5B201}"/>
              </a:ext>
            </a:extLst>
          </p:cNvPr>
          <p:cNvSpPr>
            <a:spLocks noGrp="1"/>
          </p:cNvSpPr>
          <p:nvPr>
            <p:ph type="title"/>
          </p:nvPr>
        </p:nvSpPr>
        <p:spPr>
          <a:xfrm>
            <a:off x="302150" y="1273756"/>
            <a:ext cx="8563554" cy="940525"/>
          </a:xfrm>
        </p:spPr>
        <p:txBody>
          <a:bodyPr/>
          <a:lstStyle/>
          <a:p>
            <a:r>
              <a:rPr lang="en-US" sz="3200" dirty="0">
                <a:solidFill>
                  <a:srgbClr val="4F81BD"/>
                </a:solidFill>
              </a:rPr>
              <a:t>Where to find more data on unintentional fall-related death and injury?</a:t>
            </a:r>
            <a:endParaRPr lang="en-US" sz="3200" dirty="0"/>
          </a:p>
        </p:txBody>
      </p:sp>
    </p:spTree>
    <p:extLst>
      <p:ext uri="{BB962C8B-B14F-4D97-AF65-F5344CB8AC3E}">
        <p14:creationId xmlns:p14="http://schemas.microsoft.com/office/powerpoint/2010/main" val="801413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309EF8-1470-7734-89B6-B456DC5A794E}"/>
              </a:ext>
            </a:extLst>
          </p:cNvPr>
          <p:cNvSpPr>
            <a:spLocks noGrp="1"/>
          </p:cNvSpPr>
          <p:nvPr>
            <p:ph type="sldNum" sz="quarter" idx="14"/>
          </p:nvPr>
        </p:nvSpPr>
        <p:spPr/>
        <p:txBody>
          <a:bodyPr/>
          <a:lstStyle/>
          <a:p>
            <a:fld id="{11F27F3A-B3E9-41ED-AF8F-A365F10BB65F}" type="slidenum">
              <a:rPr lang="en-US" smtClean="0"/>
              <a:pPr/>
              <a:t>31</a:t>
            </a:fld>
            <a:endParaRPr lang="en-US" dirty="0"/>
          </a:p>
        </p:txBody>
      </p:sp>
      <p:sp>
        <p:nvSpPr>
          <p:cNvPr id="6" name="Title 1">
            <a:extLst>
              <a:ext uri="{FF2B5EF4-FFF2-40B4-BE49-F238E27FC236}">
                <a16:creationId xmlns:a16="http://schemas.microsoft.com/office/drawing/2014/main" id="{D366AD7D-8405-5434-8BFC-15A30AFB8069}"/>
              </a:ext>
            </a:extLst>
          </p:cNvPr>
          <p:cNvSpPr>
            <a:spLocks noGrp="1"/>
          </p:cNvSpPr>
          <p:nvPr>
            <p:ph type="title"/>
          </p:nvPr>
        </p:nvSpPr>
        <p:spPr>
          <a:xfrm>
            <a:off x="365760" y="109728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C7ADBD5A-00DC-AB4B-1216-EC8FD4108BAE}"/>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8942CFFF-1787-E39A-31C1-BFD0DCC02926}"/>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rgbClr val="2F7F95"/>
                </a:solidFill>
                <a:hlinkClick r:id="rId3">
                  <a:extLst>
                    <a:ext uri="{A12FA001-AC4F-418D-AE19-62706E023703}">
                      <ahyp:hlinkClr xmlns:ahyp="http://schemas.microsoft.com/office/drawing/2018/hyperlinkcolor" val="tx"/>
                    </a:ext>
                  </a:extLst>
                </a:hlinkClick>
              </a:rPr>
              <a:t>IVPB Data Request Policy</a:t>
            </a:r>
            <a:endParaRPr lang="en-US" b="1" dirty="0">
              <a:solidFill>
                <a:srgbClr val="2F7F95"/>
              </a:solidFill>
            </a:endParaRPr>
          </a:p>
          <a:p>
            <a:pPr marL="285750" indent="-285750">
              <a:buFont typeface="Arial" panose="020B0604020202020204" pitchFamily="34" charset="0"/>
              <a:buChar char="•"/>
            </a:pPr>
            <a:endParaRPr lang="en-US" dirty="0">
              <a:solidFill>
                <a:srgbClr val="2F7F95"/>
              </a:solidFill>
            </a:endParaRPr>
          </a:p>
          <a:p>
            <a:pPr marL="285750" indent="-285750">
              <a:buFont typeface="Arial" panose="020B0604020202020204" pitchFamily="34" charset="0"/>
              <a:buChar char="•"/>
            </a:pPr>
            <a:r>
              <a:rPr lang="en-US" b="1" dirty="0">
                <a:solidFill>
                  <a:srgbClr val="2F7F95"/>
                </a:solidFill>
                <a:hlinkClick r:id="rId4">
                  <a:extLst>
                    <a:ext uri="{A12FA001-AC4F-418D-AE19-62706E023703}">
                      <ahyp:hlinkClr xmlns:ahyp="http://schemas.microsoft.com/office/drawing/2018/hyperlinkcolor" val="tx"/>
                    </a:ext>
                  </a:extLst>
                </a:hlinkClick>
              </a:rPr>
              <a:t>IVPB Data Support Bookings</a:t>
            </a:r>
            <a:endParaRPr lang="en-US" b="1" dirty="0">
              <a:solidFill>
                <a:srgbClr val="2F7F95"/>
              </a:solidFill>
            </a:endParaRPr>
          </a:p>
        </p:txBody>
      </p:sp>
      <p:pic>
        <p:nvPicPr>
          <p:cNvPr id="9" name="Picture 8">
            <a:extLst>
              <a:ext uri="{FF2B5EF4-FFF2-40B4-BE49-F238E27FC236}">
                <a16:creationId xmlns:a16="http://schemas.microsoft.com/office/drawing/2014/main" id="{F532FFE4-9205-15B5-EDEA-330C74094AD6}"/>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D2F430E3-3969-9EA2-6532-6666992A8CFC}"/>
              </a:ext>
            </a:extLst>
          </p:cNvPr>
          <p:cNvSpPr txBox="1"/>
          <p:nvPr/>
        </p:nvSpPr>
        <p:spPr>
          <a:xfrm>
            <a:off x="36576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2511800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88CF52BA-B21C-B768-B34F-0A33EDE889E3}"/>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www.dph.ncdhhs.gov/programs/chronic-disease-and-injury/injury-and-violence-prevention-branch</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225755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5D2EE7-E9A5-0AF5-CC4A-37A88B2C777E}"/>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6" name="Title 8">
            <a:extLst>
              <a:ext uri="{FF2B5EF4-FFF2-40B4-BE49-F238E27FC236}">
                <a16:creationId xmlns:a16="http://schemas.microsoft.com/office/drawing/2014/main" id="{DC2F0A0A-23ED-A550-2450-B167EFFD902F}"/>
              </a:ext>
            </a:extLst>
          </p:cNvPr>
          <p:cNvSpPr>
            <a:spLocks noGrp="1"/>
          </p:cNvSpPr>
          <p:nvPr>
            <p:ph type="title"/>
          </p:nvPr>
        </p:nvSpPr>
        <p:spPr>
          <a:xfrm>
            <a:off x="1188720" y="365760"/>
            <a:ext cx="7537836" cy="548640"/>
          </a:xfrm>
        </p:spPr>
        <p:txBody>
          <a:bodyPr/>
          <a:lstStyle/>
          <a:p>
            <a:r>
              <a:rPr lang="en-US" sz="3200" dirty="0">
                <a:solidFill>
                  <a:srgbClr val="4F81BD"/>
                </a:solidFill>
                <a:latin typeface="+mn-lt"/>
              </a:rPr>
              <a:t>Overview</a:t>
            </a:r>
            <a:endParaRPr lang="en-US" sz="3200" dirty="0">
              <a:solidFill>
                <a:srgbClr val="4F81BD"/>
              </a:solidFill>
            </a:endParaRPr>
          </a:p>
        </p:txBody>
      </p:sp>
      <p:sp>
        <p:nvSpPr>
          <p:cNvPr id="7" name="Text Placeholder 7">
            <a:extLst>
              <a:ext uri="{FF2B5EF4-FFF2-40B4-BE49-F238E27FC236}">
                <a16:creationId xmlns:a16="http://schemas.microsoft.com/office/drawing/2014/main" id="{7B08C0A2-1E5E-717D-C894-44ED46B98533}"/>
              </a:ext>
            </a:extLst>
          </p:cNvPr>
          <p:cNvSpPr>
            <a:spLocks noGrp="1"/>
          </p:cNvSpPr>
          <p:nvPr>
            <p:ph type="body" sz="quarter" idx="10"/>
          </p:nvPr>
        </p:nvSpPr>
        <p:spPr>
          <a:xfrm>
            <a:off x="1188720" y="1371600"/>
            <a:ext cx="7955280" cy="4582247"/>
          </a:xfrm>
        </p:spPr>
        <p:txBody>
          <a:bodyPr/>
          <a:lstStyle/>
          <a:p>
            <a:r>
              <a:rPr lang="en-US" sz="2800" b="0" dirty="0">
                <a:solidFill>
                  <a:srgbClr val="17375E"/>
                </a:solidFill>
                <a:latin typeface="+mn-lt"/>
              </a:rPr>
              <a:t>Vulnerable Populations</a:t>
            </a:r>
          </a:p>
          <a:p>
            <a:r>
              <a:rPr lang="en-US" sz="2800" b="0" dirty="0">
                <a:solidFill>
                  <a:srgbClr val="17375E"/>
                </a:solidFill>
                <a:latin typeface="+mn-lt"/>
              </a:rPr>
              <a:t>Unintentional Fall Deaths</a:t>
            </a:r>
          </a:p>
          <a:p>
            <a:r>
              <a:rPr lang="en-US" sz="2800" b="0" dirty="0">
                <a:solidFill>
                  <a:srgbClr val="17375E"/>
                </a:solidFill>
                <a:latin typeface="+mn-lt"/>
              </a:rPr>
              <a:t>Unintentional Fall Morbidity</a:t>
            </a:r>
          </a:p>
          <a:p>
            <a:pPr lvl="1"/>
            <a:r>
              <a:rPr lang="en-US" sz="2500" b="0" dirty="0">
                <a:solidFill>
                  <a:srgbClr val="17375E"/>
                </a:solidFill>
                <a:latin typeface="+mn-lt"/>
              </a:rPr>
              <a:t>Hospitalizations and Emergency Department Visits</a:t>
            </a:r>
          </a:p>
          <a:p>
            <a:endParaRPr lang="en-US" sz="2400" dirty="0">
              <a:solidFill>
                <a:srgbClr val="17375E"/>
              </a:solidFill>
              <a:latin typeface="+mn-lt"/>
            </a:endParaRPr>
          </a:p>
          <a:p>
            <a:pPr>
              <a:buFont typeface="Courier New" panose="02070309020205020404" pitchFamily="49" charset="0"/>
              <a:buChar char="o"/>
            </a:pPr>
            <a:r>
              <a:rPr lang="en-US" sz="2000" b="0" dirty="0">
                <a:solidFill>
                  <a:srgbClr val="17375E"/>
                </a:solidFill>
                <a:latin typeface="+mn-lt"/>
              </a:rPr>
              <a:t>Unintentional Fall Injury/Harm data are available at </a:t>
            </a:r>
            <a:r>
              <a:rPr lang="en-US" sz="2000" b="0" dirty="0">
                <a:solidFill>
                  <a:srgbClr val="2F7F95"/>
                </a:solidFill>
                <a:latin typeface="+mn-lt"/>
                <a:hlinkClick r:id="rId3">
                  <a:extLst>
                    <a:ext uri="{A12FA001-AC4F-418D-AE19-62706E023703}">
                      <ahyp:hlinkClr xmlns:ahyp="http://schemas.microsoft.com/office/drawing/2018/hyperlinkcolor" val="tx"/>
                    </a:ext>
                  </a:extLst>
                </a:hlinkClick>
              </a:rPr>
              <a:t>https://injuryfreenc.dph.ncdhhs.gov/DataSurveillance/FallsData.htm</a:t>
            </a:r>
            <a:endParaRPr lang="en-US" sz="2000" b="0" dirty="0">
              <a:solidFill>
                <a:srgbClr val="2F7F95"/>
              </a:solidFill>
              <a:latin typeface="+mn-lt"/>
            </a:endParaRPr>
          </a:p>
          <a:p>
            <a:pPr>
              <a:buFont typeface="Courier New" panose="02070309020205020404" pitchFamily="49" charset="0"/>
              <a:buChar char="o"/>
            </a:pPr>
            <a:r>
              <a:rPr lang="en-US" sz="2000" b="0" dirty="0">
                <a:solidFill>
                  <a:srgbClr val="17375E"/>
                </a:solidFill>
                <a:latin typeface="+mn-lt"/>
              </a:rPr>
              <a:t>For custom data requests see </a:t>
            </a:r>
            <a:r>
              <a:rPr lang="en-US" sz="2000" b="0" dirty="0">
                <a:solidFill>
                  <a:srgbClr val="2F7F95"/>
                </a:solidFill>
                <a:latin typeface="+mn-lt"/>
                <a:hlinkClick r:id="rId4">
                  <a:extLst>
                    <a:ext uri="{A12FA001-AC4F-418D-AE19-62706E023703}">
                      <ahyp:hlinkClr xmlns:ahyp="http://schemas.microsoft.com/office/drawing/2018/hyperlinkcolor" val="tx"/>
                    </a:ext>
                  </a:extLst>
                </a:hlinkClick>
              </a:rPr>
              <a:t>https://injuryfreenc.dph.ncdhhs.gov/DataSurveillance/DataRequestPolicy.htm</a:t>
            </a:r>
            <a:endParaRPr lang="en-US" sz="2000" b="0" dirty="0">
              <a:solidFill>
                <a:srgbClr val="2F7F95"/>
              </a:solidFill>
              <a:latin typeface="+mn-lt"/>
            </a:endParaRPr>
          </a:p>
          <a:p>
            <a:pPr marL="0" indent="0">
              <a:buNone/>
            </a:pPr>
            <a:endParaRPr lang="en-US" sz="2000" dirty="0">
              <a:solidFill>
                <a:srgbClr val="2F7F95"/>
              </a:solidFill>
              <a:latin typeface="+mn-lt"/>
            </a:endParaRPr>
          </a:p>
          <a:p>
            <a:pPr marL="0" indent="0">
              <a:buNone/>
            </a:pPr>
            <a:endParaRPr lang="en-US" sz="2000" dirty="0">
              <a:solidFill>
                <a:srgbClr val="2F7F95"/>
              </a:solidFill>
              <a:latin typeface="+mn-lt"/>
            </a:endParaRPr>
          </a:p>
        </p:txBody>
      </p:sp>
    </p:spTree>
    <p:extLst>
      <p:ext uri="{BB962C8B-B14F-4D97-AF65-F5344CB8AC3E}">
        <p14:creationId xmlns:p14="http://schemas.microsoft.com/office/powerpoint/2010/main" val="2277759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b="1" i="0" dirty="0"/>
              <a:t>Source: </a:t>
            </a:r>
            <a:r>
              <a:rPr lang="fr-FR" b="1" i="0" dirty="0"/>
              <a:t>North Carolina OSBM, Standard Population Estimates, Vintage 2023 &amp; Population Projections, Vintage 2023</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5</a:t>
            </a:fld>
            <a:endParaRPr lang="en-US" b="0" dirty="0"/>
          </a:p>
        </p:txBody>
      </p:sp>
      <p:sp>
        <p:nvSpPr>
          <p:cNvPr id="2" name="Title 1"/>
          <p:cNvSpPr>
            <a:spLocks noGrp="1"/>
          </p:cNvSpPr>
          <p:nvPr>
            <p:ph type="title"/>
          </p:nvPr>
        </p:nvSpPr>
        <p:spPr>
          <a:xfrm>
            <a:off x="365760" y="1097280"/>
            <a:ext cx="8563554" cy="548640"/>
          </a:xfrm>
        </p:spPr>
        <p:txBody>
          <a:bodyPr/>
          <a:lstStyle/>
          <a:p>
            <a:r>
              <a:rPr lang="en-US" sz="3000" dirty="0"/>
              <a:t>The populations most at risk of falls are projected to have the fastest growth over the next 20 years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extBox 4">
            <a:extLst>
              <a:ext uri="{FF2B5EF4-FFF2-40B4-BE49-F238E27FC236}">
                <a16:creationId xmlns:a16="http://schemas.microsoft.com/office/drawing/2014/main" id="{1C45DE3F-8A39-FA91-5DBF-0A3C23B1ABD9}"/>
              </a:ext>
            </a:extLst>
          </p:cNvPr>
          <p:cNvSpPr txBox="1"/>
          <p:nvPr/>
        </p:nvSpPr>
        <p:spPr>
          <a:xfrm>
            <a:off x="566969" y="2464849"/>
            <a:ext cx="1643768" cy="369332"/>
          </a:xfrm>
          <a:prstGeom prst="rect">
            <a:avLst/>
          </a:prstGeom>
          <a:noFill/>
        </p:spPr>
        <p:txBody>
          <a:bodyPr wrap="square">
            <a:spAutoFit/>
          </a:bodyPr>
          <a:lstStyle/>
          <a:p>
            <a:r>
              <a:rPr lang="en-US" sz="1800" b="0" i="0" u="none" strike="noStrike" dirty="0">
                <a:solidFill>
                  <a:srgbClr val="17375E"/>
                </a:solidFill>
                <a:effectLst/>
                <a:latin typeface="Franklin Gothic Demi Cond" panose="020B0706030402020204" pitchFamily="34" charset="0"/>
              </a:rPr>
              <a:t>202</a:t>
            </a:r>
            <a:r>
              <a:rPr lang="en-US" dirty="0">
                <a:solidFill>
                  <a:srgbClr val="17375E"/>
                </a:solidFill>
                <a:latin typeface="Franklin Gothic Demi Cond" panose="020B0706030402020204" pitchFamily="34" charset="0"/>
              </a:rPr>
              <a:t>3</a:t>
            </a:r>
            <a:r>
              <a:rPr lang="en-US" sz="1800" b="0" i="0" u="none" strike="noStrike" dirty="0">
                <a:solidFill>
                  <a:srgbClr val="17375E"/>
                </a:solidFill>
                <a:effectLst/>
                <a:latin typeface="Franklin Gothic Demi Cond" panose="020B0706030402020204" pitchFamily="34" charset="0"/>
              </a:rPr>
              <a:t> Population</a:t>
            </a:r>
            <a:r>
              <a:rPr lang="en-US" dirty="0"/>
              <a:t> </a:t>
            </a:r>
          </a:p>
        </p:txBody>
      </p:sp>
      <p:sp>
        <p:nvSpPr>
          <p:cNvPr id="20" name="TextBox 19">
            <a:extLst>
              <a:ext uri="{FF2B5EF4-FFF2-40B4-BE49-F238E27FC236}">
                <a16:creationId xmlns:a16="http://schemas.microsoft.com/office/drawing/2014/main" id="{E1F7477F-F103-C2F8-287E-3AF17C8FD585}"/>
              </a:ext>
            </a:extLst>
          </p:cNvPr>
          <p:cNvSpPr txBox="1"/>
          <p:nvPr/>
        </p:nvSpPr>
        <p:spPr>
          <a:xfrm>
            <a:off x="644782" y="2879568"/>
            <a:ext cx="1488141"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N=10,846,274</a:t>
            </a:r>
            <a:r>
              <a:rPr lang="en-US" dirty="0"/>
              <a:t> </a:t>
            </a:r>
          </a:p>
        </p:txBody>
      </p:sp>
      <p:sp>
        <p:nvSpPr>
          <p:cNvPr id="23" name="TextBox 22">
            <a:extLst>
              <a:ext uri="{FF2B5EF4-FFF2-40B4-BE49-F238E27FC236}">
                <a16:creationId xmlns:a16="http://schemas.microsoft.com/office/drawing/2014/main" id="{A23274C2-61F3-7DF6-24AE-B49D0D27D37A}"/>
              </a:ext>
            </a:extLst>
          </p:cNvPr>
          <p:cNvSpPr txBox="1"/>
          <p:nvPr/>
        </p:nvSpPr>
        <p:spPr>
          <a:xfrm>
            <a:off x="2737832" y="2475832"/>
            <a:ext cx="1658471" cy="369332"/>
          </a:xfrm>
          <a:prstGeom prst="rect">
            <a:avLst/>
          </a:prstGeom>
          <a:noFill/>
        </p:spPr>
        <p:txBody>
          <a:bodyPr wrap="square">
            <a:spAutoFit/>
          </a:bodyPr>
          <a:lstStyle/>
          <a:p>
            <a:r>
              <a:rPr lang="en-US" sz="1800" b="0" i="0" u="none" strike="noStrike" dirty="0">
                <a:solidFill>
                  <a:srgbClr val="808080"/>
                </a:solidFill>
                <a:effectLst/>
                <a:latin typeface="Franklin Gothic Demi Cond" panose="020B0706030402020204" pitchFamily="34" charset="0"/>
              </a:rPr>
              <a:t>2043 Population</a:t>
            </a:r>
            <a:r>
              <a:rPr lang="en-US" dirty="0"/>
              <a:t> </a:t>
            </a:r>
          </a:p>
        </p:txBody>
      </p:sp>
      <p:sp>
        <p:nvSpPr>
          <p:cNvPr id="25" name="TextBox 24">
            <a:extLst>
              <a:ext uri="{FF2B5EF4-FFF2-40B4-BE49-F238E27FC236}">
                <a16:creationId xmlns:a16="http://schemas.microsoft.com/office/drawing/2014/main" id="{A591B303-66CA-FFB2-243A-130540CB7AE1}"/>
              </a:ext>
            </a:extLst>
          </p:cNvPr>
          <p:cNvSpPr txBox="1"/>
          <p:nvPr/>
        </p:nvSpPr>
        <p:spPr>
          <a:xfrm>
            <a:off x="2809549" y="2834181"/>
            <a:ext cx="1515035"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N=13,327,333</a:t>
            </a:r>
            <a:endParaRPr lang="en-US" dirty="0"/>
          </a:p>
        </p:txBody>
      </p:sp>
      <p:sp>
        <p:nvSpPr>
          <p:cNvPr id="28" name="TextBox 27">
            <a:extLst>
              <a:ext uri="{FF2B5EF4-FFF2-40B4-BE49-F238E27FC236}">
                <a16:creationId xmlns:a16="http://schemas.microsoft.com/office/drawing/2014/main" id="{22E1E56A-79C3-13D3-045C-1670E5FFDDE7}"/>
              </a:ext>
            </a:extLst>
          </p:cNvPr>
          <p:cNvSpPr txBox="1"/>
          <p:nvPr/>
        </p:nvSpPr>
        <p:spPr>
          <a:xfrm>
            <a:off x="4923398" y="2464849"/>
            <a:ext cx="2626659" cy="369332"/>
          </a:xfrm>
          <a:prstGeom prst="rect">
            <a:avLst/>
          </a:prstGeom>
          <a:noFill/>
        </p:spPr>
        <p:txBody>
          <a:bodyPr wrap="square">
            <a:spAutoFit/>
          </a:bodyPr>
          <a:lstStyle/>
          <a:p>
            <a:r>
              <a:rPr lang="en-US" sz="1800" b="0" i="0" u="none" strike="noStrike" dirty="0">
                <a:solidFill>
                  <a:srgbClr val="7F9E3F"/>
                </a:solidFill>
                <a:effectLst/>
                <a:latin typeface="Franklin Gothic Demi Cond" panose="020B0706030402020204" pitchFamily="34" charset="0"/>
              </a:rPr>
              <a:t>Percent Change 2023-2043</a:t>
            </a:r>
            <a:r>
              <a:rPr lang="en-US" dirty="0"/>
              <a:t> </a:t>
            </a:r>
          </a:p>
        </p:txBody>
      </p:sp>
      <p:sp>
        <p:nvSpPr>
          <p:cNvPr id="30" name="TextBox 29">
            <a:extLst>
              <a:ext uri="{FF2B5EF4-FFF2-40B4-BE49-F238E27FC236}">
                <a16:creationId xmlns:a16="http://schemas.microsoft.com/office/drawing/2014/main" id="{2713B539-30D5-895B-A383-1EEF2680D44F}"/>
              </a:ext>
            </a:extLst>
          </p:cNvPr>
          <p:cNvSpPr txBox="1"/>
          <p:nvPr/>
        </p:nvSpPr>
        <p:spPr>
          <a:xfrm>
            <a:off x="5113897" y="2838843"/>
            <a:ext cx="2245660"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Overall increase of 23%</a:t>
            </a:r>
            <a:r>
              <a:rPr lang="en-US" dirty="0"/>
              <a:t> </a:t>
            </a:r>
          </a:p>
        </p:txBody>
      </p:sp>
      <p:graphicFrame>
        <p:nvGraphicFramePr>
          <p:cNvPr id="3" name="Chart 2">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3288260720"/>
              </p:ext>
            </p:extLst>
          </p:nvPr>
        </p:nvGraphicFramePr>
        <p:xfrm>
          <a:off x="444445" y="3110341"/>
          <a:ext cx="2359139" cy="31505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00000000-0008-0000-0100-00000B000000}"/>
              </a:ext>
            </a:extLst>
          </p:cNvPr>
          <p:cNvGraphicFramePr>
            <a:graphicFrameLocks/>
          </p:cNvGraphicFramePr>
          <p:nvPr>
            <p:extLst>
              <p:ext uri="{D42A27DB-BD31-4B8C-83A1-F6EECF244321}">
                <p14:modId xmlns:p14="http://schemas.microsoft.com/office/powerpoint/2010/main" val="3741433482"/>
              </p:ext>
            </p:extLst>
          </p:nvPr>
        </p:nvGraphicFramePr>
        <p:xfrm>
          <a:off x="2398058" y="3203214"/>
          <a:ext cx="2245660" cy="30245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00000000-0008-0000-0100-00000C000000}"/>
              </a:ext>
            </a:extLst>
          </p:cNvPr>
          <p:cNvGraphicFramePr>
            <a:graphicFrameLocks/>
          </p:cNvGraphicFramePr>
          <p:nvPr>
            <p:extLst>
              <p:ext uri="{D42A27DB-BD31-4B8C-83A1-F6EECF244321}">
                <p14:modId xmlns:p14="http://schemas.microsoft.com/office/powerpoint/2010/main" val="1224268252"/>
              </p:ext>
            </p:extLst>
          </p:nvPr>
        </p:nvGraphicFramePr>
        <p:xfrm>
          <a:off x="4525483" y="3226022"/>
          <a:ext cx="4032503" cy="29191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9793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i="0" dirty="0"/>
              <a:t>*Non-Hispanic</a:t>
            </a:r>
          </a:p>
          <a:p>
            <a:r>
              <a:rPr lang="en-US" b="1" i="0" dirty="0"/>
              <a:t>Source: National Center for Health Statistics, 2023; ages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Most older adults in North Carolina are non-Hispanic White</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6" name="Chart 5">
            <a:extLst>
              <a:ext uri="{FF2B5EF4-FFF2-40B4-BE49-F238E27FC236}">
                <a16:creationId xmlns:a16="http://schemas.microsoft.com/office/drawing/2014/main" id="{00000000-0008-0000-0100-00000D000000}"/>
              </a:ext>
            </a:extLst>
          </p:cNvPr>
          <p:cNvGraphicFramePr>
            <a:graphicFrameLocks/>
          </p:cNvGraphicFramePr>
          <p:nvPr>
            <p:extLst>
              <p:ext uri="{D42A27DB-BD31-4B8C-83A1-F6EECF244321}">
                <p14:modId xmlns:p14="http://schemas.microsoft.com/office/powerpoint/2010/main" val="2457078539"/>
              </p:ext>
            </p:extLst>
          </p:nvPr>
        </p:nvGraphicFramePr>
        <p:xfrm>
          <a:off x="636070" y="2088681"/>
          <a:ext cx="7871859" cy="36720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7190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b="1" i="0" dirty="0"/>
              <a:t>Source: American Community Survey, 2023 5-year estimates. Table S0103: Population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7</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Demographic characteristics among older adults in North Carolina</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Rectangle: Rounded Corners 4">
            <a:extLst>
              <a:ext uri="{FF2B5EF4-FFF2-40B4-BE49-F238E27FC236}">
                <a16:creationId xmlns:a16="http://schemas.microsoft.com/office/drawing/2014/main" id="{2E4C9178-3BA9-2C57-74B5-92AAEC010A54}"/>
              </a:ext>
            </a:extLst>
          </p:cNvPr>
          <p:cNvSpPr/>
          <p:nvPr/>
        </p:nvSpPr>
        <p:spPr>
          <a:xfrm>
            <a:off x="6806347" y="2302088"/>
            <a:ext cx="1838325" cy="2599456"/>
          </a:xfrm>
          <a:prstGeom prst="roundRect">
            <a:avLst/>
          </a:prstGeom>
          <a:noFill/>
          <a:ln w="57150">
            <a:solidFill>
              <a:srgbClr val="528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9B13C3A-76C7-C9D0-415C-42F0884197D8}"/>
              </a:ext>
            </a:extLst>
          </p:cNvPr>
          <p:cNvSpPr txBox="1"/>
          <p:nvPr/>
        </p:nvSpPr>
        <p:spPr>
          <a:xfrm>
            <a:off x="6900131" y="3150542"/>
            <a:ext cx="1986664" cy="1631216"/>
          </a:xfrm>
          <a:prstGeom prst="rect">
            <a:avLst/>
          </a:prstGeom>
          <a:noFill/>
        </p:spPr>
        <p:txBody>
          <a:bodyPr wrap="square" rtlCol="0">
            <a:spAutoFit/>
          </a:bodyPr>
          <a:lstStyle/>
          <a:p>
            <a:r>
              <a:rPr lang="en-US" sz="2000" dirty="0">
                <a:latin typeface="Franklin Gothic Demi Cond" panose="020B0706030402020204" pitchFamily="34" charset="0"/>
              </a:rPr>
              <a:t>of housing units with people 65 and older are </a:t>
            </a:r>
            <a:r>
              <a:rPr lang="en-US" sz="2000" dirty="0">
                <a:solidFill>
                  <a:srgbClr val="52849C"/>
                </a:solidFill>
                <a:latin typeface="Franklin Gothic Demi Cond" panose="020B0706030402020204" pitchFamily="34" charset="0"/>
              </a:rPr>
              <a:t>single person households</a:t>
            </a:r>
          </a:p>
        </p:txBody>
      </p:sp>
      <p:sp>
        <p:nvSpPr>
          <p:cNvPr id="30" name="TextBox 29">
            <a:extLst>
              <a:ext uri="{FF2B5EF4-FFF2-40B4-BE49-F238E27FC236}">
                <a16:creationId xmlns:a16="http://schemas.microsoft.com/office/drawing/2014/main" id="{2BF55583-A0BC-F576-50F8-6B8EB6E188F7}"/>
              </a:ext>
            </a:extLst>
          </p:cNvPr>
          <p:cNvSpPr txBox="1"/>
          <p:nvPr/>
        </p:nvSpPr>
        <p:spPr>
          <a:xfrm>
            <a:off x="6832173" y="2237149"/>
            <a:ext cx="1786672" cy="1200329"/>
          </a:xfrm>
          <a:prstGeom prst="rect">
            <a:avLst/>
          </a:prstGeom>
          <a:noFill/>
        </p:spPr>
        <p:txBody>
          <a:bodyPr wrap="square">
            <a:spAutoFit/>
          </a:bodyPr>
          <a:lstStyle/>
          <a:p>
            <a:r>
              <a:rPr lang="en-US" sz="7200" b="0" i="0" u="none" strike="noStrike" dirty="0">
                <a:solidFill>
                  <a:srgbClr val="52849C"/>
                </a:solidFill>
                <a:effectLst/>
                <a:latin typeface="Franklin Gothic Demi Cond" panose="020B0706030402020204" pitchFamily="34" charset="0"/>
              </a:rPr>
              <a:t>43%</a:t>
            </a:r>
            <a:r>
              <a:rPr lang="en-US" sz="7200" dirty="0"/>
              <a:t> </a:t>
            </a:r>
          </a:p>
        </p:txBody>
      </p:sp>
      <p:graphicFrame>
        <p:nvGraphicFramePr>
          <p:cNvPr id="3" name="Chart 2">
            <a:extLst>
              <a:ext uri="{FF2B5EF4-FFF2-40B4-BE49-F238E27FC236}">
                <a16:creationId xmlns:a16="http://schemas.microsoft.com/office/drawing/2014/main" id="{9DDD43ED-419C-494D-BDE4-6A2ADCA0F6FB}"/>
              </a:ext>
            </a:extLst>
          </p:cNvPr>
          <p:cNvGraphicFramePr>
            <a:graphicFrameLocks/>
          </p:cNvGraphicFramePr>
          <p:nvPr>
            <p:extLst>
              <p:ext uri="{D42A27DB-BD31-4B8C-83A1-F6EECF244321}">
                <p14:modId xmlns:p14="http://schemas.microsoft.com/office/powerpoint/2010/main" val="2160691765"/>
              </p:ext>
            </p:extLst>
          </p:nvPr>
        </p:nvGraphicFramePr>
        <p:xfrm>
          <a:off x="257205" y="1893571"/>
          <a:ext cx="8086725" cy="43243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934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70405"/>
            <a:ext cx="8073990" cy="330200"/>
          </a:xfrm>
        </p:spPr>
        <p:txBody>
          <a:bodyPr/>
          <a:lstStyle/>
          <a:p>
            <a:r>
              <a:rPr lang="en-US" b="1" i="0" dirty="0"/>
              <a:t>Source: American Community Survey, 2023 5-year estimates. Table S1810: Population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One in five older adults in NC reports </a:t>
            </a:r>
            <a:r>
              <a:rPr lang="en-US" sz="3200" dirty="0">
                <a:solidFill>
                  <a:srgbClr val="003B70"/>
                </a:solidFill>
              </a:rPr>
              <a:t>trouble walking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Chart 2">
            <a:extLst>
              <a:ext uri="{FF2B5EF4-FFF2-40B4-BE49-F238E27FC236}">
                <a16:creationId xmlns:a16="http://schemas.microsoft.com/office/drawing/2014/main" id="{6FA57E94-1781-4B0C-A9AB-05066B3736A5}"/>
              </a:ext>
            </a:extLst>
          </p:cNvPr>
          <p:cNvGraphicFramePr>
            <a:graphicFrameLocks/>
          </p:cNvGraphicFramePr>
          <p:nvPr>
            <p:extLst>
              <p:ext uri="{D42A27DB-BD31-4B8C-83A1-F6EECF244321}">
                <p14:modId xmlns:p14="http://schemas.microsoft.com/office/powerpoint/2010/main" val="4245696880"/>
              </p:ext>
            </p:extLst>
          </p:nvPr>
        </p:nvGraphicFramePr>
        <p:xfrm>
          <a:off x="365760" y="2249692"/>
          <a:ext cx="8357261" cy="37503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798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2635"/>
            <a:ext cx="8330005" cy="330200"/>
          </a:xfrm>
        </p:spPr>
        <p:txBody>
          <a:bodyPr/>
          <a:lstStyle/>
          <a:p>
            <a:r>
              <a:rPr lang="en-US" b="1" i="0" dirty="0"/>
              <a:t>Source: NC State Center of Health Statistics, 2023 Behavioral Risk Factor Surveillance System (BRFSS) Survey Results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9</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Around 75% of older adults in NC have </a:t>
            </a:r>
            <a:br>
              <a:rPr lang="en-US" sz="3200" dirty="0"/>
            </a:br>
            <a:r>
              <a:rPr lang="en-US" sz="3200" dirty="0"/>
              <a:t>one or more chronic diseases, 2023 BRFSS							</a:t>
            </a:r>
            <a:br>
              <a:rPr lang="en-US" sz="3200" dirty="0"/>
            </a:br>
            <a:endParaRPr lang="en-US" sz="3200"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Chart 2">
            <a:extLst>
              <a:ext uri="{FF2B5EF4-FFF2-40B4-BE49-F238E27FC236}">
                <a16:creationId xmlns:a16="http://schemas.microsoft.com/office/drawing/2014/main" id="{036BE448-53CD-485C-9E37-58608D52E54B}"/>
              </a:ext>
            </a:extLst>
          </p:cNvPr>
          <p:cNvGraphicFramePr>
            <a:graphicFrameLocks/>
          </p:cNvGraphicFramePr>
          <p:nvPr>
            <p:extLst>
              <p:ext uri="{D42A27DB-BD31-4B8C-83A1-F6EECF244321}">
                <p14:modId xmlns:p14="http://schemas.microsoft.com/office/powerpoint/2010/main" val="785211870"/>
              </p:ext>
            </p:extLst>
          </p:nvPr>
        </p:nvGraphicFramePr>
        <p:xfrm>
          <a:off x="224742" y="2062716"/>
          <a:ext cx="8694516" cy="42548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3773163"/>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DHHStemplate_2023.pptx" id="{4E6B073E-BD0F-4A21-8219-3792CBF188A8}" vid="{1867C4DF-106E-4601-B157-B0B62360FF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6" ma:contentTypeDescription="Create a new document." ma:contentTypeScope="" ma:versionID="56eed81f91c6e4c376543b78c52c3f3c">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e371658e6c15dc6ceb77a667abadf544"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Props1.xml><?xml version="1.0" encoding="utf-8"?>
<ds:datastoreItem xmlns:ds="http://schemas.openxmlformats.org/officeDocument/2006/customXml" ds:itemID="{2DBEFA06-4E96-414D-9783-3CB788749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281F3B-BF70-4553-B5B6-51CCDF4704D7}">
  <ds:schemaRefs>
    <ds:schemaRef ds:uri="http://schemas.microsoft.com/sharepoint/v3/contenttype/forms"/>
  </ds:schemaRefs>
</ds:datastoreItem>
</file>

<file path=customXml/itemProps3.xml><?xml version="1.0" encoding="utf-8"?>
<ds:datastoreItem xmlns:ds="http://schemas.openxmlformats.org/officeDocument/2006/customXml" ds:itemID="{5F93D88C-3348-45EB-B075-20445B0EED91}">
  <ds:schemaRef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dcmitype/"/>
    <ds:schemaRef ds:uri="ea8af748-1d0b-4554-b403-23c573964229"/>
    <ds:schemaRef ds:uri="http://purl.org/dc/terms/"/>
    <ds:schemaRef ds:uri="bd78b2e4-9060-4309-b354-463fb93a426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NCDHHStemplate_2023</Template>
  <TotalTime>781</TotalTime>
  <Words>2980</Words>
  <Application>Microsoft Office PowerPoint</Application>
  <PresentationFormat>On-screen Show (4:3)</PresentationFormat>
  <Paragraphs>300</Paragraphs>
  <Slides>32</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Courier New</vt:lpstr>
      <vt:lpstr>Franklin Gothic Demi Cond</vt:lpstr>
      <vt:lpstr>Franklin Gothic Medium</vt:lpstr>
      <vt:lpstr>6_Office Theme</vt:lpstr>
      <vt:lpstr>PowerPoint Presentation</vt:lpstr>
      <vt:lpstr>Unintentional Falls Technical Notes </vt:lpstr>
      <vt:lpstr>Technical Notes, Continued</vt:lpstr>
      <vt:lpstr>Overview</vt:lpstr>
      <vt:lpstr>The populations most at risk of falls are projected to have the fastest growth over the next 20 years</vt:lpstr>
      <vt:lpstr>Most older adults in North Carolina are non-Hispanic White</vt:lpstr>
      <vt:lpstr>Demographic characteristics among older adults in North Carolina</vt:lpstr>
      <vt:lpstr>One in five older adults in NC reports trouble walking</vt:lpstr>
      <vt:lpstr>Around 75% of older adults in NC have  one or more chronic diseases, 2023 BRFSS        </vt:lpstr>
      <vt:lpstr>Proportion of demographic groups reporting two or more falls in the last 12 months, 2023 BRFSS</vt:lpstr>
      <vt:lpstr>Unintentional fall-related deaths are the tip of the iceberg</vt:lpstr>
      <vt:lpstr>PowerPoint Presentation</vt:lpstr>
      <vt:lpstr>Unintentional fall-related deaths have continued to increase over the last 10 years</vt:lpstr>
      <vt:lpstr>Unintentional falls were the               leading cause of injury death* in 2023</vt:lpstr>
      <vt:lpstr>Unintentional falls were the  cause of injury death among older adults*</vt:lpstr>
      <vt:lpstr>Unintentional fall death rates are highest among those ages</vt:lpstr>
      <vt:lpstr>Rates of unintentional fall-related deaths were highest among men and non-Hispanic Whites</vt:lpstr>
      <vt:lpstr>PowerPoint Presentation</vt:lpstr>
      <vt:lpstr>Unintentional fall-related hospitalizations increased by          over the last five years</vt:lpstr>
      <vt:lpstr>         of unintentional fall-related hospitalizations occurred among adults 65 and older</vt:lpstr>
      <vt:lpstr>Adults                       have the highest rates of unintentional fall-related hospitalizations</vt:lpstr>
      <vt:lpstr>Unintentional fall-related hospitalization rates were highest among women and NH Whites</vt:lpstr>
      <vt:lpstr>PowerPoint Presentation</vt:lpstr>
      <vt:lpstr>Unintentional fall-related ED visits increased by         over the last five years </vt:lpstr>
      <vt:lpstr>         of unintentional fall-related ED visits occurred among adults 65 and older</vt:lpstr>
      <vt:lpstr>Adults                       have the highest rates of unintentional fall-related ED Visits</vt:lpstr>
      <vt:lpstr>Rates of unintentional fall-related ED visits were highest among women and NH Whites</vt:lpstr>
      <vt:lpstr>Leading diagnosis codes for unintentional fall-related ED Visits</vt:lpstr>
      <vt:lpstr>Summary of unintentional fall-related injuries in North Carolina</vt:lpstr>
      <vt:lpstr>Where to find more data on unintentional fall-related death and injury?</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 Hyunwoo K</dc:creator>
  <cp:lastModifiedBy>McDaniel, Katherine M</cp:lastModifiedBy>
  <cp:revision>104</cp:revision>
  <cp:lastPrinted>2017-07-14T22:50:57Z</cp:lastPrinted>
  <dcterms:created xsi:type="dcterms:W3CDTF">2024-09-27T18:10:08Z</dcterms:created>
  <dcterms:modified xsi:type="dcterms:W3CDTF">2025-03-26T11:39:14Z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