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9" r:id="rId2"/>
  </p:sldMasterIdLst>
  <p:notesMasterIdLst>
    <p:notesMasterId r:id="rId37"/>
  </p:notesMasterIdLst>
  <p:handoutMasterIdLst>
    <p:handoutMasterId r:id="rId38"/>
  </p:handoutMasterIdLst>
  <p:sldIdLst>
    <p:sldId id="256" r:id="rId3"/>
    <p:sldId id="529" r:id="rId4"/>
    <p:sldId id="455" r:id="rId5"/>
    <p:sldId id="865" r:id="rId6"/>
    <p:sldId id="445" r:id="rId7"/>
    <p:sldId id="921" r:id="rId8"/>
    <p:sldId id="816" r:id="rId9"/>
    <p:sldId id="922" r:id="rId10"/>
    <p:sldId id="914" r:id="rId11"/>
    <p:sldId id="925" r:id="rId12"/>
    <p:sldId id="926" r:id="rId13"/>
    <p:sldId id="910" r:id="rId14"/>
    <p:sldId id="896" r:id="rId15"/>
    <p:sldId id="868" r:id="rId16"/>
    <p:sldId id="928" r:id="rId17"/>
    <p:sldId id="927" r:id="rId18"/>
    <p:sldId id="929" r:id="rId19"/>
    <p:sldId id="505" r:id="rId20"/>
    <p:sldId id="918" r:id="rId21"/>
    <p:sldId id="542" r:id="rId22"/>
    <p:sldId id="919" r:id="rId23"/>
    <p:sldId id="508" r:id="rId24"/>
    <p:sldId id="924" r:id="rId25"/>
    <p:sldId id="869" r:id="rId26"/>
    <p:sldId id="532" r:id="rId27"/>
    <p:sldId id="281" r:id="rId28"/>
    <p:sldId id="920" r:id="rId29"/>
    <p:sldId id="923" r:id="rId30"/>
    <p:sldId id="930" r:id="rId31"/>
    <p:sldId id="931" r:id="rId32"/>
    <p:sldId id="536" r:id="rId33"/>
    <p:sldId id="454" r:id="rId34"/>
    <p:sldId id="313" r:id="rId35"/>
    <p:sldId id="513"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 id="2" name="Jagroep, Sherani R" initials="JSR" lastIdx="1" clrIdx="1"/>
  <p:cmAuthor id="3" name="Cox, Mary Beth" initials="CMB" lastIdx="114" clrIdx="2"/>
  <p:cmAuthor id="4" name="Thomas, Liz" initials="TL" lastIdx="15" clrIdx="3"/>
  <p:cmAuthor id="5" name="Jonathan Young" initials="JY" lastIdx="1" clrIdx="4"/>
  <p:cmAuthor id="6" name="Jonathan Young" initials="JY [2]" lastIdx="1" clrIdx="5"/>
  <p:cmAuthor id="7" name="Jonathan Young" initials="JY [3]" lastIdx="1" clrIdx="6"/>
  <p:cmAuthor id="8" name="Jonathan Young" initials="JY [4]" lastIdx="1" clrIdx="7"/>
  <p:cmAuthor id="9" name="Jonathan Young" initials="JY [5]" lastIdx="1" clrIdx="8"/>
  <p:cmAuthor id="10" name="Jonathan Young" initials="JY [6]" lastIdx="1" clrIdx="9"/>
  <p:cmAuthor id="11" name="Jonathan Young" initials="JY [7]" lastIdx="1" clrIdx="10"/>
  <p:cmAuthor id="12" name="Jonathan Young" initials="JY [8]" lastIdx="1" clrIdx="11"/>
  <p:cmAuthor id="13" name="Jonathan Young" initials="JY [9]" lastIdx="1" clrIdx="12"/>
  <p:cmAuthor id="14" name="Jonathan Young" initials="JY [10]" lastIdx="1" clrIdx="13"/>
  <p:cmAuthor id="15" name="Jonathan Young" initials="JY [11]" lastIdx="1" clrIdx="14"/>
  <p:cmAuthor id="16" name="Jonathan Young" initials="JY [12]" lastIdx="1" clrIdx="15"/>
  <p:cmAuthor id="17" name="Shamasunder, Sindhu" initials="SS" lastIdx="35" clrIdx="16">
    <p:extLst>
      <p:ext uri="{19B8F6BF-5375-455C-9EA6-DF929625EA0E}">
        <p15:presenceInfo xmlns:p15="http://schemas.microsoft.com/office/powerpoint/2012/main" userId="S::Sindhu.Shamasunder@dhhs.nc.gov::8ba062eb-6d3f-4c05-8b5c-4523cb3b97a4" providerId="AD"/>
      </p:ext>
    </p:extLst>
  </p:cmAuthor>
  <p:cmAuthor id="18" name="Hartman, Hailey B" initials="HHB" lastIdx="30" clrIdx="17">
    <p:extLst>
      <p:ext uri="{19B8F6BF-5375-455C-9EA6-DF929625EA0E}">
        <p15:presenceInfo xmlns:p15="http://schemas.microsoft.com/office/powerpoint/2012/main" userId="S::hailey.hartman@dhhs.nc.gov::7a339615-5045-46ce-9781-414699944618" providerId="AD"/>
      </p:ext>
    </p:extLst>
  </p:cmAuthor>
  <p:cmAuthor id="19" name="Jones, Jim" initials="JJ" lastIdx="3" clrIdx="18">
    <p:extLst>
      <p:ext uri="{19B8F6BF-5375-455C-9EA6-DF929625EA0E}">
        <p15:presenceInfo xmlns:p15="http://schemas.microsoft.com/office/powerpoint/2012/main" userId="S::Jim.Jones@dhhs.nc.gov::caa01b78-bb3f-4558-94c1-0e5d910d45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8BD9"/>
    <a:srgbClr val="A94AB6"/>
    <a:srgbClr val="85398F"/>
    <a:srgbClr val="75327E"/>
    <a:srgbClr val="932693"/>
    <a:srgbClr val="0060A8"/>
    <a:srgbClr val="2C7BB6"/>
    <a:srgbClr val="ABD9E9"/>
    <a:srgbClr val="FDAE61"/>
    <a:srgbClr val="D71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5558" autoAdjust="0"/>
  </p:normalViewPr>
  <p:slideViewPr>
    <p:cSldViewPr snapToGrid="0">
      <p:cViewPr varScale="1">
        <p:scale>
          <a:sx n="66" d="100"/>
          <a:sy n="66" d="100"/>
        </p:scale>
        <p:origin x="1824" y="43"/>
      </p:cViewPr>
      <p:guideLst/>
    </p:cSldViewPr>
  </p:slideViewPr>
  <p:outlineViewPr>
    <p:cViewPr>
      <p:scale>
        <a:sx n="33" d="100"/>
        <a:sy n="33" d="100"/>
      </p:scale>
      <p:origin x="0" y="0"/>
    </p:cViewPr>
  </p:outlineViewPr>
  <p:notesTextViewPr>
    <p:cViewPr>
      <p:scale>
        <a:sx n="100" d="100"/>
        <a:sy n="100" d="100"/>
      </p:scale>
      <p:origin x="0" y="-288"/>
    </p:cViewPr>
  </p:notesTextViewPr>
  <p:sorterViewPr>
    <p:cViewPr>
      <p:scale>
        <a:sx n="110" d="100"/>
        <a:sy n="110" d="100"/>
      </p:scale>
      <p:origin x="0" y="-1128"/>
    </p:cViewPr>
  </p:sorterViewPr>
  <p:notesViewPr>
    <p:cSldViewPr snapToGrid="0">
      <p:cViewPr>
        <p:scale>
          <a:sx n="100" d="100"/>
          <a:sy n="100" d="100"/>
        </p:scale>
        <p:origin x="2352" y="-102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4/16/2021</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4/16/2021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files.nc.gov/ncdhhs/NC%20Opioid%20Action%20Plan%208-22-2017.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ncdhhs.gov/opioid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nchrc.org/fair-chance-hir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cdhhs.gov/about/department-initiatives/opioid-epidemic/opioid-action-plan-data-dashboard"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cme.dhhs.nc.gov/annreport/index.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the drug overdose epidemic. They are meant to offer a state-level background on drug overdose. If you’d like a copy of the slides please visit the Poisoning Data page on our branch website, </a:t>
            </a:r>
            <a:r>
              <a:rPr lang="en-US" sz="18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Injuryfreenc.dhhs.gov</a:t>
            </a:r>
            <a:r>
              <a:rPr lang="en-US" sz="18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1590607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altLang="en-US" dirty="0">
                <a:latin typeface="Arial" pitchFamily="34" charset="0"/>
              </a:rPr>
              <a:t>The epidemic of med/drug overdose is mostly driven by opiates.  Historically, prescription opioids </a:t>
            </a:r>
            <a:r>
              <a:rPr lang="en-US" dirty="0"/>
              <a:t> (drugs like h</a:t>
            </a:r>
            <a:r>
              <a:rPr lang="en-US" baseline="0" dirty="0"/>
              <a:t>ydrocodone, oxycodone, morphine) </a:t>
            </a:r>
            <a:r>
              <a:rPr lang="en-US" altLang="en-US" dirty="0">
                <a:latin typeface="Arial" pitchFamily="34" charset="0"/>
              </a:rPr>
              <a:t>have contributed to an increasing number of medication/drug overdose deaths. In recent years, other synthetic narcotics (heroin, fentanyl, and fentanyl analogues*) have resulted in increased deaths, and while there was a decrease in the number of deaths involving heroin and other synthetic narcotics from 2017 to 2018, it increased again in 2019.  The number of deaths involving other substances like cocaine, benzodiazepines, alcohol, antiepileptics, and psychostimulants with misuse potential (which includes methamphetamine) continue to rise.</a:t>
            </a:r>
          </a:p>
          <a:p>
            <a:pPr defTabSz="922903">
              <a:defRPr/>
            </a:pPr>
            <a:endParaRPr lang="en-US" baseline="0" dirty="0">
              <a:latin typeface="Arial" pitchFamily="34" charset="0"/>
            </a:endParaRPr>
          </a:p>
          <a:p>
            <a:r>
              <a:rPr lang="en-US" altLang="en-US" dirty="0">
                <a:latin typeface="Arial" pitchFamily="34" charset="0"/>
              </a:rPr>
              <a:t>These</a:t>
            </a:r>
            <a:r>
              <a:rPr lang="en-US" altLang="en-US" baseline="0" dirty="0">
                <a:latin typeface="Arial" pitchFamily="34" charset="0"/>
              </a:rPr>
              <a:t> counts are not mutually exclusive. If the death involved multiple drugs it can be counted on multiple lines. A growing number deaths involve multiple substances in combination.</a:t>
            </a:r>
          </a:p>
          <a:p>
            <a:endParaRPr lang="en-US" baseline="0" dirty="0">
              <a:latin typeface="Arial" pitchFamily="34" charset="0"/>
            </a:endParaRPr>
          </a:p>
          <a:p>
            <a:r>
              <a:rPr lang="en-US" dirty="0"/>
              <a:t>*Fentanyl analogues are drugs that are similar to fentanyl but have been chemically modified in order to bypass current drug laws.</a:t>
            </a:r>
          </a:p>
          <a:p>
            <a:endParaRPr lang="en-US" dirty="0"/>
          </a:p>
          <a:p>
            <a:r>
              <a:rPr lang="en-US" dirty="0"/>
              <a:t>Technical Notes: </a:t>
            </a:r>
          </a:p>
          <a:p>
            <a:pPr defTabSz="879980">
              <a:defRPr/>
            </a:pPr>
            <a:r>
              <a:rPr lang="en-US" dirty="0"/>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u="sng" dirty="0">
                <a:hlinkClick r:id="rId3"/>
              </a:rPr>
              <a:t>http://www.ocme.dhhs.nc.gov/annreport/index.shtml</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49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looks at both the number and the percent change in </a:t>
            </a:r>
            <a:r>
              <a:rPr lang="en-US" sz="1200" b="1" kern="1200" dirty="0">
                <a:solidFill>
                  <a:schemeClr val="tx1"/>
                </a:solidFill>
                <a:effectLst/>
                <a:latin typeface="+mn-lt"/>
                <a:ea typeface="+mn-ea"/>
                <a:cs typeface="+mn-cs"/>
              </a:rPr>
              <a:t>unintentional medication and drug overdose deaths </a:t>
            </a:r>
            <a:r>
              <a:rPr lang="en-US" sz="1200" b="0" kern="1200" dirty="0">
                <a:solidFill>
                  <a:schemeClr val="tx1"/>
                </a:solidFill>
                <a:effectLst/>
                <a:latin typeface="+mn-lt"/>
                <a:ea typeface="+mn-ea"/>
                <a:cs typeface="+mn-cs"/>
              </a:rPr>
              <a:t>among NC residents</a:t>
            </a:r>
            <a:r>
              <a:rPr lang="en-US" sz="1200" kern="1200" dirty="0">
                <a:solidFill>
                  <a:schemeClr val="tx1"/>
                </a:solidFill>
                <a:effectLst/>
                <a:latin typeface="+mn-lt"/>
                <a:ea typeface="+mn-ea"/>
                <a:cs typeface="+mn-cs"/>
              </a:rPr>
              <a:t> over the last decade. Under the number of deaths in each bar, you’ll see the percent increase or decrease compared to the previous year in parenthesis. From 2018 to 2019, North Carolina saw a 4% increase in the number of unintentional medication and drug overdose deaths.</a:t>
            </a:r>
          </a:p>
          <a:p>
            <a:endParaRPr lang="en-US" sz="1200" kern="1200" dirty="0">
              <a:solidFill>
                <a:schemeClr val="tx1"/>
              </a:solidFill>
              <a:effectLst/>
              <a:latin typeface="+mn-lt"/>
              <a:ea typeface="+mn-ea"/>
              <a:cs typeface="+mn-cs"/>
            </a:endParaRPr>
          </a:p>
          <a:p>
            <a:r>
              <a:rPr lang="en-US" dirty="0"/>
              <a:t>Technical Notes: </a:t>
            </a:r>
          </a:p>
          <a:p>
            <a:pPr defTabSz="879980">
              <a:defRPr/>
            </a:pPr>
            <a:r>
              <a:rPr lang="en-US" dirty="0"/>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u="sng" dirty="0">
                <a:hlinkClick r:id="rId3"/>
              </a:rPr>
              <a:t>http://www.ocme.dhhs.nc.gov/annreport/index.shtml</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81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counts and percent increase or decrease in the number of </a:t>
            </a:r>
            <a:r>
              <a:rPr lang="en-US" b="1" dirty="0"/>
              <a:t>unintentional medication and drug overdose </a:t>
            </a:r>
            <a:r>
              <a:rPr lang="en-US" dirty="0"/>
              <a:t>visits to the Emergency Department (ED) and hospitalizations. From 2018 to 2019, the number of unintentional medication and drug overdose ED visits and hospitalizations decreased by less than 1%.</a:t>
            </a:r>
          </a:p>
          <a:p>
            <a:endParaRPr lang="en-US" dirty="0"/>
          </a:p>
          <a:p>
            <a:endParaRPr lang="en-US" dirty="0"/>
          </a:p>
          <a:p>
            <a:r>
              <a:rPr lang="en-US" dirty="0"/>
              <a:t>Technical Notes: In October 2015, there was a change in the coding system used in administrative data sets that impacted the definition used to identify poisoning-related injury cases. Because of this change, some data are currently unavailable for 2015, and data pre-2015 are not comparable to data collected after this change occurred.</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1633317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data from the NC Youth Risk Behavioral Survey (YRBS).  YRBS is a representative sample of high school students in NC.  Self-reported survey data often gives an underestimate of drug use.</a:t>
            </a:r>
          </a:p>
          <a:p>
            <a:endParaRPr lang="en-US" dirty="0"/>
          </a:p>
          <a:p>
            <a:r>
              <a:rPr lang="en-US" dirty="0"/>
              <a:t>In 2013 and 2015 students were asked if they’d ever taken a prescription drug without a prescription or differently than indicated by a doctor.  This question included any type of Rx drug, such as oxycontin, Percocet, Vicodin, codeine, Adderall, Ritalin, or Xanax.  In 2017, this question was changed to ask specifically about prescription pain medicines such as codeine, Vicodin, oxycontin, hydrocodone, or Percocet. </a:t>
            </a:r>
          </a:p>
          <a:p>
            <a:endParaRPr lang="en-US" dirty="0"/>
          </a:p>
          <a:p>
            <a:r>
              <a:rPr lang="en-US" dirty="0"/>
              <a:t>Technical Notes: </a:t>
            </a:r>
          </a:p>
          <a:p>
            <a:r>
              <a:rPr lang="en-US" dirty="0"/>
              <a:t>The YRBS is administered every other year to a representative sample of high school students across the state.</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1176255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overdoses involving opioids across the state.</a:t>
            </a:r>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184491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map shades</a:t>
            </a:r>
            <a:r>
              <a:rPr lang="en-US" baseline="0" dirty="0"/>
              <a:t> the counties of NC based on their respective </a:t>
            </a:r>
            <a:r>
              <a:rPr lang="en-US" b="1" baseline="0" dirty="0"/>
              <a:t>unintentional opioid overdose </a:t>
            </a:r>
            <a:r>
              <a:rPr lang="en-US" baseline="0" dirty="0"/>
              <a:t>death rate.  The statewide rate of unintentional opioid-related overdose deaths was 15.3 per 100,000 persons (2015-2019).</a:t>
            </a:r>
            <a:r>
              <a:rPr lang="en-US" dirty="0"/>
              <a:t> Again, this five-year period was used in order  to provide greater reliability in county-level rate estimates.</a:t>
            </a:r>
          </a:p>
          <a:p>
            <a:endParaRPr lang="en-US" dirty="0"/>
          </a:p>
          <a:p>
            <a:r>
              <a:rPr lang="en-US" dirty="0"/>
              <a:t>In counties with fewer than five deaths, rates were not calculated.  Interpret rates with caution in counties with fewer than 10 deaths.</a:t>
            </a:r>
          </a:p>
          <a:p>
            <a:endParaRPr lang="en-US" dirty="0"/>
          </a:p>
          <a:p>
            <a:r>
              <a:rPr lang="en-US" dirty="0"/>
              <a:t>Technical Notes: </a:t>
            </a:r>
          </a:p>
          <a:p>
            <a:pPr defTabSz="879980">
              <a:defRPr/>
            </a:pPr>
            <a:r>
              <a:rPr lang="en-US" dirty="0"/>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u="sng" dirty="0">
                <a:hlinkClick r:id="rId3"/>
              </a:rPr>
              <a:t>http://www.ocme.dhhs.nc.gov/annreport/index.shtml</a:t>
            </a:r>
            <a:endParaRPr lang="en-US" u="sng" dirty="0"/>
          </a:p>
          <a:p>
            <a:pPr defTabSz="879980">
              <a:defRPr/>
            </a:pPr>
            <a:endParaRPr lang="en-US" u="sng" dirty="0"/>
          </a:p>
          <a:p>
            <a:pPr defTabSz="879980">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61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looks at both the number and the percent change in </a:t>
            </a:r>
            <a:r>
              <a:rPr lang="en-US" sz="1200" b="1" kern="1200" dirty="0">
                <a:solidFill>
                  <a:schemeClr val="tx1"/>
                </a:solidFill>
                <a:effectLst/>
                <a:latin typeface="+mn-lt"/>
                <a:ea typeface="+mn-ea"/>
                <a:cs typeface="+mn-cs"/>
              </a:rPr>
              <a:t>unintentional opioid overdose deaths </a:t>
            </a:r>
            <a:r>
              <a:rPr lang="en-US" sz="1200" b="0" kern="1200" dirty="0">
                <a:solidFill>
                  <a:schemeClr val="tx1"/>
                </a:solidFill>
                <a:effectLst/>
                <a:latin typeface="+mn-lt"/>
                <a:ea typeface="+mn-ea"/>
                <a:cs typeface="+mn-cs"/>
              </a:rPr>
              <a:t>among NC residents</a:t>
            </a:r>
            <a:r>
              <a:rPr lang="en-US" sz="1200" kern="1200" dirty="0">
                <a:solidFill>
                  <a:schemeClr val="tx1"/>
                </a:solidFill>
                <a:effectLst/>
                <a:latin typeface="+mn-lt"/>
                <a:ea typeface="+mn-ea"/>
                <a:cs typeface="+mn-cs"/>
              </a:rPr>
              <a:t> over the last decade. Under the number of deaths in each bar, you’ll see the percent increase or decrease compared to the previous year in parenthesis. From 2018 to 2019 North Carolina saw a 5% increase in the number of unintentional opioid overdose deaths.</a:t>
            </a:r>
          </a:p>
          <a:p>
            <a:endParaRPr lang="en-US" sz="1200" kern="1200" dirty="0">
              <a:solidFill>
                <a:schemeClr val="tx1"/>
              </a:solidFill>
              <a:effectLst/>
              <a:latin typeface="+mn-lt"/>
              <a:ea typeface="+mn-ea"/>
              <a:cs typeface="+mn-cs"/>
            </a:endParaRPr>
          </a:p>
          <a:p>
            <a:r>
              <a:rPr lang="en-US" dirty="0"/>
              <a:t>Technical Notes: </a:t>
            </a:r>
          </a:p>
          <a:p>
            <a:pPr defTabSz="879980">
              <a:defRPr/>
            </a:pPr>
            <a:r>
              <a:rPr lang="en-US" dirty="0"/>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u="sng" dirty="0">
                <a:hlinkClick r:id="rId3"/>
              </a:rPr>
              <a:t>http://www.ocme.dhhs.nc.gov/annreport/index.shtml</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553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A5425A0-EA17-4597-9C06-472354580CD3}"/>
              </a:ext>
            </a:extLst>
          </p:cNvPr>
          <p:cNvSpPr>
            <a:spLocks noGrp="1"/>
          </p:cNvSpPr>
          <p:nvPr>
            <p:ph type="body" idx="1"/>
          </p:nvPr>
        </p:nvSpPr>
        <p:spPr/>
        <p:txBody>
          <a:bodyPr/>
          <a:lstStyle/>
          <a:p>
            <a:r>
              <a:rPr lang="en-US" b="1" dirty="0"/>
              <a:t>Unintentional opioid-involved overdose </a:t>
            </a:r>
            <a:r>
              <a:rPr lang="en-US" dirty="0"/>
              <a:t>death rates for N.C. residents have greatly increased from 2015 to 2019.  This shift has been true for the state as a whole, and also stands true when the data are stratified by primary designation (urban/rural). </a:t>
            </a:r>
          </a:p>
          <a:p>
            <a:endParaRPr lang="en-US" dirty="0"/>
          </a:p>
          <a:p>
            <a:r>
              <a:rPr lang="en-US" dirty="0"/>
              <a:t>Statewide, the opioid-involved poisoning death rate has increased from 10.5 per 100,000 in 2015 to 17.2 per 100,000 in 2019 – a 64% increase.</a:t>
            </a:r>
          </a:p>
          <a:p>
            <a:r>
              <a:rPr lang="en-US" dirty="0"/>
              <a:t>Among urban counties, the opioid-involved poisoning death rate has increased from 9.5 per 100,000 in 2015 to 16.1 per 100,000 in 2019 – a 69% increase.</a:t>
            </a:r>
          </a:p>
          <a:p>
            <a:r>
              <a:rPr lang="en-US" dirty="0"/>
              <a:t>Among rural counties, the opioid-involved poisoning death rate has increased from 12.6 per 100,000 in 2015 to 19.5 per 100,000 in 2019 – a 55% increase. </a:t>
            </a:r>
          </a:p>
          <a:p>
            <a:endParaRPr lang="en-US" dirty="0"/>
          </a:p>
          <a:p>
            <a:endParaRPr lang="en-US" dirty="0"/>
          </a:p>
          <a:p>
            <a:r>
              <a:rPr lang="en-US" dirty="0"/>
              <a:t>Technical Notes: </a:t>
            </a:r>
          </a:p>
          <a:p>
            <a:pPr defTabSz="879980">
              <a:defRPr/>
            </a:pPr>
            <a:r>
              <a:rPr lang="en-US" dirty="0"/>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u="sng" dirty="0">
                <a:hlinkClick r:id="rId3"/>
              </a:rPr>
              <a:t>http://www.ocme.dhhs.nc.gov/annreport/index.shtml</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 unprecedented availability of cheap heroin and fentanyl, more people are dying.  Heroin is twice as potent as morphine, fentanyl is 100 times as potent as morphine, and </a:t>
            </a:r>
            <a:r>
              <a:rPr lang="en-US" dirty="0" err="1"/>
              <a:t>carfentanil</a:t>
            </a:r>
            <a:r>
              <a:rPr lang="en-US" dirty="0"/>
              <a:t> (a fentanyl analogue) is 10,000 times as potent as morphine.</a:t>
            </a:r>
          </a:p>
          <a:p>
            <a:endParaRPr lang="en-US" dirty="0"/>
          </a:p>
          <a:p>
            <a:r>
              <a:rPr lang="en-US" dirty="0"/>
              <a:t>Note: Figure not to scale.</a:t>
            </a:r>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3339971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This graph depicts the increase in </a:t>
            </a:r>
            <a:r>
              <a:rPr lang="en-US" sz="1200" b="1" dirty="0">
                <a:latin typeface="Arial" panose="020B0604020202020204" pitchFamily="34" charset="0"/>
                <a:cs typeface="Arial" panose="020B0604020202020204" pitchFamily="34" charset="0"/>
              </a:rPr>
              <a:t>unintentional opioid overdose deaths </a:t>
            </a:r>
            <a:r>
              <a:rPr lang="en-US" sz="1200" dirty="0">
                <a:latin typeface="Arial" panose="020B0604020202020204" pitchFamily="34" charset="0"/>
                <a:cs typeface="Arial" panose="020B0604020202020204" pitchFamily="34" charset="0"/>
              </a:rPr>
              <a:t>(X40-X44).  Unintentional opioid overdose deaths have increased from 114 deaths in 1999 to 1,808 deaths in 2019.  These numbers include deaths from both prescription and illicit opioids.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green, bottom portion of this graph shows the number of opioid deaths due to prescription opioids (T40.2=other opioids or T40.3=methadone).  The dark blue top portion shows the number of opioid deaths due to illicit opioids (T40.1=heroin or T40.4=other synthetic narcotics*).  The light blue, middle portion of the graph are deaths due to both prescription and illicit opioids.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Prescription opioid deaths have been slightly decreasing (with the occasional small increase) since 2008.  Deaths due to illicit opioids have been increasing and are accounting for a larger proportion of the total unintentional opioid overdose deaths. Though there was a decrease from 2017 to 2018, in 2019 the number of deaths involving illicit opioids increased again.</a:t>
            </a:r>
          </a:p>
          <a:p>
            <a:endParaRPr lang="en-US" sz="1200" b="1"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Technical Notes:</a:t>
            </a:r>
          </a:p>
          <a:p>
            <a:r>
              <a:rPr lang="en-US" sz="1200" dirty="0">
                <a:latin typeface="Arial" panose="020B0604020202020204" pitchFamily="34" charset="0"/>
                <a:cs typeface="Arial" panose="020B0604020202020204" pitchFamily="34" charset="0"/>
              </a:rPr>
              <a:t>*For this analysis, other synthetic narcotics were included in the illicit opioid category.  While the other synthetic narcotics ICD-10 code (T40.4) does include some prescription drugs, we believe that the majority of these cases are due to illicitly manufactured fentanyl and therefore chose to include this code in the illicit opioid grouping.  Deaths coded with only T40.0 (opium) and T40.6 (other and unspecified narcotics) are excluded from this analysis due to low numbers and as it is unclear in which category these deaths fall.</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sz="1200" u="sng" dirty="0">
                <a:latin typeface="Arial" panose="020B0604020202020204" pitchFamily="34" charset="0"/>
                <a:cs typeface="Arial" panose="020B0604020202020204" pitchFamily="34" charset="0"/>
                <a:hlinkClick r:id="rId3"/>
              </a:rPr>
              <a:t>http://www.ocme.dhhs.nc.gov/annreport/index.shtml</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48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detailed technical notes on any of the data shared in this slide set, please contact us at SubstanceUseData@dhhs.nc.gov</a:t>
            </a:r>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3557057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concept of the injury pyramid is that deaths are only the smallest tip of a much larger burden on the health care system and the economy. </a:t>
            </a:r>
          </a:p>
          <a:p>
            <a:pPr lvl="0"/>
            <a:endParaRPr lang="en-US" dirty="0"/>
          </a:p>
          <a:p>
            <a:pPr lvl="0"/>
            <a:r>
              <a:rPr lang="en-US" dirty="0"/>
              <a:t>In 2019, for every 1 opioid overdose death (all intents), there was 1 hospitalization and 3 ED visits due to opioid overdose.</a:t>
            </a:r>
          </a:p>
          <a:p>
            <a:pPr lvl="0"/>
            <a:endParaRPr lang="en-US" dirty="0"/>
          </a:p>
          <a:p>
            <a:pPr lvl="0"/>
            <a:r>
              <a:rPr lang="en-US" dirty="0"/>
              <a:t>The National Survey on Drug Use and Health estimates that over 332,000 people 12 and older in North Carolina misused opioids. </a:t>
            </a:r>
          </a:p>
          <a:p>
            <a:endParaRPr lang="en-US" altLang="en-US" dirty="0">
              <a:latin typeface="Arial" pitchFamily="34" charset="0"/>
            </a:endParaRPr>
          </a:p>
          <a:p>
            <a:pPr defTabSz="896700">
              <a:defRPr/>
            </a:pPr>
            <a:endParaRPr lang="en-US" dirty="0"/>
          </a:p>
          <a:p>
            <a:r>
              <a:rPr lang="en-US" dirty="0"/>
              <a:t>Technical Notes: </a:t>
            </a:r>
          </a:p>
          <a:p>
            <a:r>
              <a:rPr lang="en-US" dirty="0"/>
              <a:t>2019 national NSDUH data was applied to 2019 NC population data for residents 12 years of age and older.</a:t>
            </a:r>
          </a:p>
          <a:p>
            <a:endParaRPr lang="en-US" dirty="0"/>
          </a:p>
          <a:p>
            <a:pPr defTabSz="896700">
              <a:defRPr/>
            </a:pPr>
            <a:r>
              <a:rPr lang="en-US" dirty="0"/>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u="sng" dirty="0">
                <a:hlinkClick r:id="rId3"/>
              </a:rPr>
              <a:t>http://www.ocme.dhhs.nc.gov/annreport/index.shtml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31774"/>
            <a:fld id="{DBCC7D24-0DC9-4E9C-89C0-35D79A09D337}" type="slidenum">
              <a:rPr lang="en-US">
                <a:solidFill>
                  <a:prstClr val="black"/>
                </a:solidFill>
                <a:latin typeface="Calibri" panose="020F0502020204030204"/>
              </a:rPr>
              <a:pPr defTabSz="931774"/>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4094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cs typeface="Arial"/>
              </a:rPr>
              <a:t>Emergency Department (ED) visits for opioid overdoses were steadily increasing from 2010-2017.  The use of naloxone by Emergency Medical Services (EMS) has also increased dramatically during this time. However, in 2018 there was a decrease both in opioid overdose ED visits and naloxone administrations by EMS, and numbers decreased again slightly in 2019.</a:t>
            </a:r>
          </a:p>
          <a:p>
            <a:endParaRPr lang="en-US" sz="1200" dirty="0">
              <a:solidFill>
                <a:srgbClr val="000000"/>
              </a:solidFill>
              <a:latin typeface="Calibri" panose="020F0502020204030204" pitchFamily="34" charset="0"/>
              <a:cs typeface="Arial"/>
            </a:endParaRPr>
          </a:p>
          <a:p>
            <a:r>
              <a:rPr lang="en-US" sz="1200" dirty="0">
                <a:solidFill>
                  <a:srgbClr val="000000"/>
                </a:solidFill>
                <a:latin typeface="Calibri" panose="020F0502020204030204" pitchFamily="34" charset="0"/>
                <a:cs typeface="Arial"/>
              </a:rPr>
              <a:t>Technical Notes: </a:t>
            </a:r>
          </a:p>
          <a:p>
            <a:r>
              <a:rPr lang="en-US" dirty="0"/>
              <a:t>Note that naloxone administration alone does not necessarily equate to an opioid overdose as EMS may administer naloxone when an individual is suffering from a different condition with similar signs and symptoms to an opioid overdose. Additionally, the coding transition of ICD-9-CM to ICD-10-CM occurred in October 2015, making it difficult to assess trends before and after the transition. However, this metric still serves as an indication of the number of opioid overdoses seen by EMS. </a:t>
            </a:r>
            <a:r>
              <a:rPr lang="en-US" sz="1200" dirty="0">
                <a:solidFill>
                  <a:srgbClr val="000000"/>
                </a:solidFill>
                <a:latin typeface="Calibri" panose="020F0502020204030204" pitchFamily="34" charset="0"/>
                <a:cs typeface="Arial"/>
              </a:rPr>
              <a:t>Some ED visits are coded as substance abuse rather than overdose, therefore, the counts represented above are likely an undercount of overdoses. </a:t>
            </a:r>
          </a:p>
        </p:txBody>
      </p:sp>
      <p:sp>
        <p:nvSpPr>
          <p:cNvPr id="4" name="Slide Number Placeholder 3"/>
          <p:cNvSpPr>
            <a:spLocks noGrp="1"/>
          </p:cNvSpPr>
          <p:nvPr>
            <p:ph type="sldNum" sz="quarter" idx="10"/>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3562576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Hepatitis C (HCV), the most common blood-borne infection, is most often spread by sharing injection supplies.</a:t>
            </a:r>
          </a:p>
          <a:p>
            <a:endParaRPr lang="en-US" dirty="0"/>
          </a:p>
          <a:p>
            <a:r>
              <a:rPr lang="en-US" dirty="0"/>
              <a:t>New hepatitis C infections increased more than 395% from 2010 to 2019 (over the last 10 years).</a:t>
            </a:r>
          </a:p>
          <a:p>
            <a:endParaRPr lang="en-US" dirty="0"/>
          </a:p>
          <a:p>
            <a:r>
              <a:rPr lang="en-US" dirty="0"/>
              <a:t>The biggest increases in acute hepatitis C are often in the same regions and the same demographic groups with the highest rates of overdose deaths.</a:t>
            </a:r>
          </a:p>
          <a:p>
            <a:endParaRPr lang="en-US" dirty="0"/>
          </a:p>
          <a:p>
            <a:endParaRPr lang="en-US" dirty="0"/>
          </a:p>
          <a:p>
            <a:r>
              <a:rPr lang="en-US" dirty="0"/>
              <a:t>Technical Notes: </a:t>
            </a:r>
          </a:p>
          <a:p>
            <a:r>
              <a:rPr lang="en-US" dirty="0"/>
              <a:t>In 2016, the case definition for HCV changed. The new</a:t>
            </a:r>
            <a:r>
              <a:rPr lang="en-US" baseline="0" dirty="0"/>
              <a:t> 2016 case definition includes: </a:t>
            </a:r>
          </a:p>
          <a:p>
            <a:r>
              <a:rPr lang="en-US" baseline="0" dirty="0"/>
              <a:t>-includes both confirmed and probable cases;</a:t>
            </a:r>
          </a:p>
          <a:p>
            <a:r>
              <a:rPr lang="en-US" dirty="0"/>
              <a:t>-timeline of transmission changed from 6 months to 12 months.  i.e. a patient could have had a negative screen on January 1, 2016 and then a reactive antibody December 31, 2016 and still be considered acute; and </a:t>
            </a:r>
          </a:p>
          <a:p>
            <a:r>
              <a:rPr lang="en-US" dirty="0"/>
              <a:t>-ALT threshold was cut from &gt;400 IU/L to &gt;200 IU/L.</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pPr defTabSz="931774"/>
            <a:fld id="{DBCC7D24-0DC9-4E9C-89C0-35D79A09D337}" type="slidenum">
              <a:rPr lang="en-US">
                <a:solidFill>
                  <a:prstClr val="black"/>
                </a:solidFill>
                <a:latin typeface="Calibri" panose="020F0502020204030204"/>
              </a:rPr>
              <a:pPr defTabSz="931774"/>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8003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heart valve infections (endocarditis) associated with injection drug use have increased more than 4,000% since 2010. </a:t>
            </a:r>
          </a:p>
        </p:txBody>
      </p:sp>
      <p:sp>
        <p:nvSpPr>
          <p:cNvPr id="4" name="Slide Number Placeholder 3"/>
          <p:cNvSpPr>
            <a:spLocks noGrp="1"/>
          </p:cNvSpPr>
          <p:nvPr>
            <p:ph type="sldNum" sz="quarter" idx="10"/>
          </p:nvPr>
        </p:nvSpPr>
        <p:spPr/>
        <p:txBody>
          <a:bodyPr/>
          <a:lstStyle/>
          <a:p>
            <a:pPr defTabSz="931774"/>
            <a:fld id="{DBCC7D24-0DC9-4E9C-89C0-35D79A09D337}" type="slidenum">
              <a:rPr lang="en-US">
                <a:solidFill>
                  <a:prstClr val="black"/>
                </a:solidFill>
                <a:latin typeface="Calibri" panose="020F0502020204030204"/>
              </a:rPr>
              <a:pPr defTabSz="931774"/>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89017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459891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combat the opioid crisis, the North Carolina Department of Health and Human Services worked with community partners to develop </a:t>
            </a:r>
            <a:r>
              <a:rPr lang="en-US" dirty="0">
                <a:hlinkClick r:id="rId3" invalidUrl="https://files.nc.gov/ncdhhs/NC Opioid Action Plan 8-22-2017.pdf"/>
              </a:rPr>
              <a:t>North Carolina's Opioid Action Plan (NC OAP).</a:t>
            </a:r>
            <a:r>
              <a:rPr lang="en-US" dirty="0"/>
              <a:t> The NC OAP launched in June of 2017 and the updated NC OAP 2.0 launched in June 2019. The plan sets key strategies that the state is focused on to reduce addiction and overdose deaths.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opioid data dashboard on this site is meant to provide integration and visualization of state and county-level metrics for stakeholders across NC to track progress towards reaching the goals outlined in NC OAP. For more information on the NC OAP visit: </a:t>
            </a:r>
            <a:r>
              <a:rPr lang="en-US" dirty="0">
                <a:hlinkClick r:id="rId4"/>
              </a:rPr>
              <a:t>https://www.ncdhhs.gov/opioids</a:t>
            </a:r>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2728415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As part of the OAP 2.0 strategy to ‘Reduce the supply of inappropriate prescription and illicit opioids’, North Carolina reports on the percent of unintentional opioid deaths that involve illicit opioids </a:t>
            </a:r>
            <a:r>
              <a:rPr lang="en-US" sz="1200" dirty="0">
                <a:latin typeface="Arial" panose="020B0604020202020204" pitchFamily="34" charset="0"/>
                <a:cs typeface="Arial" panose="020B0604020202020204" pitchFamily="34" charset="0"/>
              </a:rPr>
              <a:t>(T40.1=heroin or T40.4=other synthetic opioids [mainly fentanyl and fentanyl analogues])</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This map depicts these data for 2019.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defTabSz="957468">
              <a:defRPr/>
            </a:pPr>
            <a:endParaRPr lang="en-US" baseline="0" dirty="0"/>
          </a:p>
          <a:p>
            <a:pPr defTabSz="957468">
              <a:defRPr/>
            </a:pPr>
            <a:r>
              <a:rPr lang="en-US" baseline="0" dirty="0"/>
              <a:t>Statewide, illicit opioids were involved in 88% of unintentional opioid overdose deaths.  </a:t>
            </a: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1948831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effectLst/>
                <a:latin typeface="Calibri" panose="020F0502020204030204" pitchFamily="34" charset="0"/>
                <a:ea typeface="Calibri" panose="020F0502020204030204" pitchFamily="34" charset="0"/>
              </a:rPr>
              <a:t>Within the OAP 2.0 effort to ‘Prevent future opioid addiction by supporting children and families’ we also monitor the number of hospitalizations due to drug withdrawal in newborns. </a:t>
            </a:r>
            <a:r>
              <a:rPr lang="en-US" sz="1200" kern="1200" dirty="0">
                <a:solidFill>
                  <a:schemeClr val="tx1"/>
                </a:solidFill>
                <a:effectLst/>
                <a:latin typeface="+mn-lt"/>
                <a:ea typeface="+mn-ea"/>
                <a:cs typeface="+mn-cs"/>
              </a:rPr>
              <a:t>Often referred to as neonatal abstinence syndrome (NAS), this number has increased 154% </a:t>
            </a:r>
            <a:r>
              <a:rPr lang="en-US" sz="1200" kern="1200">
                <a:solidFill>
                  <a:schemeClr val="tx1"/>
                </a:solidFill>
                <a:effectLst/>
                <a:latin typeface="+mn-lt"/>
                <a:ea typeface="+mn-ea"/>
                <a:cs typeface="+mn-cs"/>
              </a:rPr>
              <a:t>from 2010 to 2019 </a:t>
            </a:r>
            <a:r>
              <a:rPr lang="en-US" sz="1200" kern="1200" dirty="0">
                <a:solidFill>
                  <a:schemeClr val="tx1"/>
                </a:solidFill>
                <a:effectLst/>
                <a:latin typeface="+mn-lt"/>
                <a:ea typeface="+mn-ea"/>
                <a:cs typeface="+mn-cs"/>
              </a:rPr>
              <a:t>(10 years).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syndrome occurs when the fetus is exposed to certain drugs in the womb and then experiences withdrawal when the supply of drugs is severed following birth.  Drug withdrawal in newborns is often, but not always, due to maternal use of opioids during pregnancy; however, drugs other than opioids can also result in withdrawal in newborns.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NAS is not currently a reportable condition in NC.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Technical Note: The following numbers represent the number of hospitalizations related to drug withdrawal in newborns based on medical billing codes.  Drug withdrawal in newborns is associated with maternal substance use during pregnancy, but does not differentiate whether that substance was medically indicated or was part of the woman’s treatment. Drug withdrawal in newborns is also not limited to opioid use. </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1094477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In North Carolina, Syringe Service Programs, or SSPs, were legalized in 2016. As part of the OAP 2.0 strategy to ‘Advance Harm Reduction’, SSPs report data regarding their activities to the state on an annual basis. From 2016-2019, SSPs distributed over 113,000 naloxone kits. During this time, over 18,000 opioid overdose reversals were reported to SSPs.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For more on the work of SSPs in North Carolina visit:</a:t>
            </a:r>
          </a:p>
          <a:p>
            <a:r>
              <a:rPr lang="en-US" dirty="0"/>
              <a:t>https://www.ncdhhs.gov/divisions/public-health/north-carolina-safer-syringe-initiative</a:t>
            </a:r>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1104215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effectLst/>
                <a:latin typeface="Calibri" panose="020F0502020204030204" pitchFamily="34" charset="0"/>
                <a:ea typeface="Calibri" panose="020F0502020204030204" pitchFamily="34" charset="0"/>
              </a:rPr>
              <a:t>Fair Chance Hiring Ordinances Address the ‘Non-medical drivers of health’ strategy in OAP 2.0. </a:t>
            </a:r>
            <a:r>
              <a:rPr lang="en-US" sz="1200" kern="1200" dirty="0">
                <a:solidFill>
                  <a:schemeClr val="tx1"/>
                </a:solidFill>
                <a:effectLst/>
                <a:latin typeface="+mn-lt"/>
                <a:ea typeface="+mn-ea"/>
                <a:cs typeface="+mn-cs"/>
              </a:rPr>
              <a:t>Across North Carolina, 1.6 million residents have a criminal record of some kind. These individuals face significant challenges to find stable and meaningful employment. People with a criminal record are 50% less likely to have an employer call back, significantly increasing their risk for recidivism, or going back to jail or prison and returning to drug use. Within three years, 68% of people who are released from prison or jail will be incarcerated again, resulting in an enormous economic burden to taxpayers to incarcerate these individuals, but also negative social impacts affecting families and children. Stable employment (and hopefully increased access to healthcare and stable housing) can also help prevent people from returning to chaotic drug 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Fair Chance Hiring policies delay questions regarding a criminal record history until the interview process when the applicant has had a chance to show their qualifications and explain their criminal history to the employer. Employers can still conduct background checks under a Fair Chance Hiring policy, but will do so typically after the interview or once a conditional offer has been made to the applicant. Exceptions for jobs that involve law enforcement or childcare are normally made under Fair Chance Hiring policies.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shows that Fair Chance Hiring policies boost income and sales tax revenue and reduce court costs due to a lower recidivism rate. Fair Chance Hiring policies are a bi-partisan issue drawing support from both Republicans and Democrats who are committed to giving all Americans a fair chance at employment, reducing the number of people who go to jail/prison, increasing the tax base and ensuring a healthy economy.</a:t>
            </a:r>
          </a:p>
          <a:p>
            <a:r>
              <a:rPr lang="en-US" sz="1200" u="sng" kern="1200" dirty="0">
                <a:solidFill>
                  <a:schemeClr val="tx1"/>
                </a:solidFill>
                <a:effectLst/>
                <a:latin typeface="+mn-lt"/>
                <a:ea typeface="+mn-ea"/>
                <a:cs typeface="+mn-cs"/>
                <a:hlinkClick r:id="rId3"/>
              </a:rPr>
              <a:t>http://www.nchrc.org/fair-chance-hiring/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109748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This presentation is not intended to cover all data related to the overdose epidemic. Rather it gives an overview of some of the key trends in North Carolina. It includes information on statewide medication and drug overdoses, opioid-related overdoses, and our state’s response coordination.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The Injury and Violence Prevention Branch maintains a master slide set that also includes national data and more information on our state’s response. Please contact us if this presentation does not contain the information you’re looking for.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County and Regional Level slides are available on the IVPB Poisoning Data page linked on this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4137672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rPr>
              <a:t>The OAP 2.0 strategy to ‘Address the needs of justice-involved populations’ includes providing access to Medications for Opioid Use Disorder (MOUD) in jail settings. </a:t>
            </a:r>
            <a:r>
              <a:rPr lang="en-US" sz="1200" kern="1200" dirty="0">
                <a:solidFill>
                  <a:schemeClr val="tx1"/>
                </a:solidFill>
                <a:effectLst/>
                <a:latin typeface="+mn-lt"/>
                <a:ea typeface="+mn-ea"/>
                <a:cs typeface="+mn-cs"/>
              </a:rPr>
              <a:t>Overdose is a leading cause of death among people recently released from correctional facilities; this risk is the highest during the first two weeks post-release. Providing access to MOUD in jail settings can reduce not only overdose risk but also post-incarceration illicit opioid use, criminal behavior, and infectious disease (like HIV or HCV) risk behaviors. Additional social, medical, and economic benefits to providing MOUD to incarcerated persons with opioid use disorder are well-documented.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currently three types of FDA approved MOUD: methadone, buprenorphine (either by itself or combined with naloxone), and naltrexone.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Methadone is an opioid </a:t>
            </a:r>
            <a:r>
              <a:rPr lang="en-US" sz="1200" i="1" kern="1200" dirty="0">
                <a:solidFill>
                  <a:schemeClr val="tx1"/>
                </a:solidFill>
                <a:effectLst/>
                <a:latin typeface="+mn-lt"/>
                <a:ea typeface="+mn-ea"/>
                <a:cs typeface="+mn-cs"/>
              </a:rPr>
              <a:t>agonist </a:t>
            </a:r>
            <a:r>
              <a:rPr lang="en-US" sz="1200" kern="1200" dirty="0">
                <a:solidFill>
                  <a:schemeClr val="tx1"/>
                </a:solidFill>
                <a:effectLst/>
                <a:latin typeface="+mn-lt"/>
                <a:ea typeface="+mn-ea"/>
                <a:cs typeface="+mn-cs"/>
              </a:rPr>
              <a:t>that lessens the symptoms of withdrawal and blocks the euphoric effects of opioids. Methadone offered as a liquid is nearly impossible to divert in jail facilities. However, a major barrier to offering methadone </a:t>
            </a:r>
            <a:r>
              <a:rPr lang="en-US" sz="1200" i="1" kern="1200" dirty="0">
                <a:solidFill>
                  <a:schemeClr val="tx1"/>
                </a:solidFill>
                <a:effectLst/>
                <a:latin typeface="+mn-lt"/>
                <a:ea typeface="+mn-ea"/>
                <a:cs typeface="+mn-cs"/>
              </a:rPr>
              <a:t>for opioid use disorder </a:t>
            </a:r>
            <a:r>
              <a:rPr lang="en-US" sz="1200" kern="1200" dirty="0">
                <a:solidFill>
                  <a:schemeClr val="tx1"/>
                </a:solidFill>
                <a:effectLst/>
                <a:latin typeface="+mn-lt"/>
                <a:ea typeface="+mn-ea"/>
                <a:cs typeface="+mn-cs"/>
              </a:rPr>
              <a:t>in jails and prisons is the fact that only clinics that are federally designated as opioid treatment providers (OTPs) can prescribe and dispense it for this purpose.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Buprenorphine, combined with or without naloxone, is a </a:t>
            </a:r>
            <a:r>
              <a:rPr lang="en-US" sz="1200" i="1" kern="1200" dirty="0">
                <a:solidFill>
                  <a:schemeClr val="tx1"/>
                </a:solidFill>
                <a:effectLst/>
                <a:latin typeface="+mn-lt"/>
                <a:ea typeface="+mn-ea"/>
                <a:cs typeface="+mn-cs"/>
              </a:rPr>
              <a:t>partial agonist</a:t>
            </a:r>
            <a:r>
              <a:rPr lang="en-US" sz="1200" kern="1200" dirty="0">
                <a:solidFill>
                  <a:schemeClr val="tx1"/>
                </a:solidFill>
                <a:effectLst/>
                <a:latin typeface="+mn-lt"/>
                <a:ea typeface="+mn-ea"/>
                <a:cs typeface="+mn-cs"/>
              </a:rPr>
              <a:t>, which means that it has some of the same properties as other opiates but not the sedative effects. Suboxone can be taken as a pill or a film. Many jails like Suboxone in film form because it can decrease the risk of diversion.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Naltrexone, an opioid </a:t>
            </a:r>
            <a:r>
              <a:rPr lang="en-US" sz="1200" i="1" kern="1200" dirty="0">
                <a:solidFill>
                  <a:schemeClr val="tx1"/>
                </a:solidFill>
                <a:effectLst/>
                <a:latin typeface="+mn-lt"/>
                <a:ea typeface="+mn-ea"/>
                <a:cs typeface="+mn-cs"/>
              </a:rPr>
              <a:t>antagonist</a:t>
            </a:r>
            <a:r>
              <a:rPr lang="en-US" sz="1200" kern="1200" dirty="0">
                <a:solidFill>
                  <a:schemeClr val="tx1"/>
                </a:solidFill>
                <a:effectLst/>
                <a:latin typeface="+mn-lt"/>
                <a:ea typeface="+mn-ea"/>
                <a:cs typeface="+mn-cs"/>
              </a:rPr>
              <a:t>, naltrexone blocks the euphoric and sedative effects of opioids. Naltrexone can be given as a long acting injectable or pill form. The long-acting injectable form of naltrexone has no diversion potential, which makes it an attractive option for jail administrators.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1415927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The implementation of Syringe Service Programs, or SSPs, is part of the ‘Expand Treatment and Recovery’ strategy of OAP 2.0. Counties shaded in blue were served by at least one as of the end of year 3 annual reporting period in June 2020.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Individuals traveled from an additional 38 counties, and from out of state, to reach a NC SSP.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There may be SSPs operating that are not represented on this map.  In order to be counted as an official SSP, paperwork must be completed with the Division of Public Health. Additional SSPs may have started operating since Year 3 annual reporting ended.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p>
          <a:p>
            <a:pPr marL="0" indent="0">
              <a:buFontTx/>
              <a:buNone/>
            </a:pPr>
            <a:r>
              <a:rPr lang="en-US" sz="1200" dirty="0"/>
              <a:t>For additional information on the NC Safer Syringe Initiative visit: https://www.ncdhhs.gov/divisions/public-health/north-carolina-safer-syringe-initiative</a:t>
            </a:r>
          </a:p>
          <a:p>
            <a:endParaRPr lang="en-US" sz="1000" dirty="0"/>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545406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outlines the 14 key metrics and related recommended local actions being tracked as part of the NC Opioid Action Plan 2.0 Metrics and actions are divided into the plan’s seven strategy areas: </a:t>
            </a:r>
          </a:p>
          <a:p>
            <a:r>
              <a:rPr lang="en-US" dirty="0"/>
              <a:t>This table outlines the 14 key metrics that comprise the seven strategy areas of NC OAP 2.0, along with relevant, recommended local actions. The seven strategies are as follows:</a:t>
            </a:r>
          </a:p>
          <a:p>
            <a:endParaRPr lang="en-US" dirty="0"/>
          </a:p>
          <a:p>
            <a:r>
              <a:rPr lang="en-US" dirty="0"/>
              <a:t>Track progress and measure our impact</a:t>
            </a:r>
          </a:p>
          <a:p>
            <a:r>
              <a:rPr lang="en-US" dirty="0"/>
              <a:t>Reduce the supply of inappropriate prescription and illicit opioids</a:t>
            </a:r>
          </a:p>
          <a:p>
            <a:r>
              <a:rPr lang="en-US" dirty="0"/>
              <a:t>Prevent future opioid addiction by supporting children and families</a:t>
            </a:r>
          </a:p>
          <a:p>
            <a:r>
              <a:rPr lang="en-US" dirty="0"/>
              <a:t>Advance harm reduction</a:t>
            </a:r>
          </a:p>
          <a:p>
            <a:r>
              <a:rPr lang="en-US" dirty="0"/>
              <a:t>Address non-medical drivers of health and eliminate stigma</a:t>
            </a:r>
          </a:p>
          <a:p>
            <a:r>
              <a:rPr lang="en-US" dirty="0"/>
              <a:t>Address the needs of justice-involved populations</a:t>
            </a:r>
          </a:p>
          <a:p>
            <a:r>
              <a:rPr lang="en-US" dirty="0"/>
              <a:t>Expand access to treatment and recovery supports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Dashboard data are updated monthly whenever possible. Data are available on the dashboard for the state and at a county and regional level. NC Opioid Action Plan (OAP) Data Dashboard: </a:t>
            </a:r>
            <a:r>
              <a:rPr lang="en-US" b="0" i="0" dirty="0">
                <a:effectLst/>
                <a:latin typeface="Segoe UI" panose="020B0502040204020203" pitchFamily="34" charset="0"/>
                <a:hlinkClick r:id="rId3" tooltip="https://www.ncdhhs.gov/about/department-initiatives/opioid-epidemic/opioid-action-plan-data-dashboard"/>
              </a:rPr>
              <a:t>https://www.ncdhhs.gov/about/department-initiatives/opioid-epidemic/opioid-action-plan-data-dashboard</a:t>
            </a:r>
            <a:endParaRPr lang="en-US" b="0" i="0" dirty="0">
              <a:effectLst/>
              <a:latin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6468" rtl="0" eaLnBrk="1" fontAlgn="auto" latinLnBrk="0" hangingPunct="1">
              <a:lnSpc>
                <a:spcPct val="100000"/>
              </a:lnSpc>
              <a:spcBef>
                <a:spcPts val="0"/>
              </a:spcBef>
              <a:spcAft>
                <a:spcPts val="0"/>
              </a:spcAft>
              <a:buClrTx/>
              <a:buSzTx/>
              <a:buFontTx/>
              <a:buNone/>
              <a:tabLst/>
              <a:defRPr/>
            </a:pPr>
            <a:fld id="{AA12D329-6C98-4BF4-98CA-0D7B10181FC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646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7997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Arial"/>
                <a:ea typeface="+mn-ea"/>
                <a:cs typeface="+mn-cs"/>
              </a:rPr>
              <a:t>The Injury and Violence Prevention Branch (IVPB) posts multiple resources (many of which are updated monthly) to the IVPB Poisoning Data Page: https://www.injuryfreenc.ncdhhs.gov/DataSurveillance/Poisoning.htm</a:t>
            </a:r>
          </a:p>
          <a:p>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r>
              <a:rPr lang="en-US" dirty="0"/>
              <a:t>To join our listserv and receive email notification of new reports, please email us at SubstanceUseData@dhhs.nc.gov</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1312373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73272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First, we’ll begin with statewide medication and drug overdose background and trends. Medication and drug overdose deaths consist of a broad category of medications, drugs or biological substances, including prescription, over-the-counter, and illicit substances.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337422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nearly 50 years of data for two specific types of injuries. For most of the past century, motor vehicle deaths were the leading cause of injury death in NC and US. In North Carolina, poisonings from all intents overtook motor vehicle crashes in 2010 to become the leading cause of injury death.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decrease in motor vehicle incidents can be attributed to the implementation of seat belt laws, and several changes to safety measures in the construction of automobiles and roadways.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rise in poisoning deaths can be linked to a shift in focus to treating pain as the 5</a:t>
            </a:r>
            <a:r>
              <a:rPr lang="en-US" baseline="30000" dirty="0"/>
              <a:t>th</a:t>
            </a:r>
            <a:r>
              <a:rPr lang="en-US" dirty="0"/>
              <a:t> vital sign, new formulations of opioids such as oxycodone, and increased marketing of pain medications to the public. </a:t>
            </a:r>
          </a:p>
          <a:p>
            <a:endParaRPr lang="en-US" dirty="0"/>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Motor vehicle deaths continue to decline, but drug poisoning deaths continue to rise.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These two lines tell a powerful story of public health’s ability, and that of society at large, to address a significant health issue over time. </a:t>
            </a:r>
            <a:r>
              <a:rPr lang="en-US" sz="1800" kern="1200" dirty="0">
                <a:effectLst/>
                <a:latin typeface="Calibri" panose="020F0502020204030204" pitchFamily="34" charset="0"/>
                <a:ea typeface="Calibri" panose="020F0502020204030204" pitchFamily="34" charset="0"/>
                <a:cs typeface="Calibri" panose="020F0502020204030204" pitchFamily="34" charset="0"/>
              </a:rPr>
              <a:t>With a combined approach, similar to that used to reduce motor vehicle incidents, poisoning deaths can be prevented as well.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397371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980">
              <a:defRPr/>
            </a:pPr>
            <a:r>
              <a:rPr lang="en-US" altLang="en-US" dirty="0"/>
              <a:t>In North Carolina, as in the United States as whole, deaths due to </a:t>
            </a:r>
            <a:r>
              <a:rPr lang="en-US" altLang="en-US" b="1" dirty="0"/>
              <a:t>medication/drug overdoses </a:t>
            </a:r>
            <a:r>
              <a:rPr lang="en-US" altLang="en-US" dirty="0"/>
              <a:t>have been steadily increasing since 1999, and the vast majority (92%) of these are </a:t>
            </a:r>
            <a:r>
              <a:rPr lang="en-US" altLang="en-US" b="1" i="0" dirty="0"/>
              <a:t>unintentional.</a:t>
            </a:r>
          </a:p>
          <a:p>
            <a:pPr defTabSz="879980">
              <a:defRPr/>
            </a:pPr>
            <a:endParaRPr lang="en-US" dirty="0"/>
          </a:p>
          <a:p>
            <a:pPr defTabSz="879980">
              <a:defRPr/>
            </a:pPr>
            <a:r>
              <a:rPr lang="en-US" dirty="0"/>
              <a:t>The number of medication/drug deaths has increased 120%, over the last 10 years (2010-2019). </a:t>
            </a:r>
            <a:br>
              <a:rPr lang="en-US" dirty="0"/>
            </a:br>
            <a:endParaRPr lang="en-US" dirty="0"/>
          </a:p>
          <a:p>
            <a:pPr defTabSz="879980">
              <a:defRPr/>
            </a:pPr>
            <a:r>
              <a:rPr lang="en-US" dirty="0"/>
              <a:t>While the number of self-inflicted deaths have remained relatively stable, less than 200 a year, unintentional drug overdoses have continued to rise, though there was a decrease in deaths from 2017 to 2018. Opioids, specifically, have contributed to the majority of these deaths.</a:t>
            </a:r>
          </a:p>
          <a:p>
            <a:pPr defTabSz="879980">
              <a:defRPr/>
            </a:pPr>
            <a:endParaRPr lang="en-US" dirty="0"/>
          </a:p>
          <a:p>
            <a:r>
              <a:rPr lang="en-US" dirty="0"/>
              <a:t>Technical Notes: </a:t>
            </a:r>
          </a:p>
          <a:p>
            <a:pPr defTabSz="879980">
              <a:defRPr/>
            </a:pPr>
            <a:r>
              <a:rPr lang="en-US" dirty="0"/>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u="sng" dirty="0">
                <a:hlinkClick r:id="rId3"/>
              </a:rPr>
              <a:t>http://www.ocme.dhhs.nc.gov/annreport/index.shtml</a:t>
            </a:r>
            <a:endParaRPr lang="en-US" dirty="0"/>
          </a:p>
          <a:p>
            <a:pPr defTabSz="879980">
              <a:defRPr/>
            </a:pPr>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24334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an average of 6 North Carolinians died each day from </a:t>
            </a:r>
            <a:r>
              <a:rPr lang="en-US" b="1" dirty="0"/>
              <a:t>unintentional medication or drug overdose</a:t>
            </a:r>
            <a:r>
              <a:rPr lang="en-US" dirty="0"/>
              <a:t>.  Though largely driven by opioids, this number includes overdose deaths from other medications and drugs (cocaine, benzodiazepines, </a:t>
            </a:r>
            <a:r>
              <a:rPr lang="en-US" dirty="0" err="1"/>
              <a:t>etc</a:t>
            </a:r>
            <a:r>
              <a:rPr lang="en-US" dirty="0"/>
              <a:t>).</a:t>
            </a:r>
          </a:p>
          <a:p>
            <a:endParaRPr lang="en-US" dirty="0"/>
          </a:p>
          <a:p>
            <a:endParaRPr lang="en-US" dirty="0"/>
          </a:p>
          <a:p>
            <a:r>
              <a:rPr lang="en-US" dirty="0"/>
              <a:t>Technical Notes: </a:t>
            </a:r>
          </a:p>
          <a:p>
            <a:pPr defTabSz="879980">
              <a:defRPr/>
            </a:pPr>
            <a:r>
              <a:rPr lang="en-US" dirty="0"/>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u="sng" dirty="0">
                <a:hlinkClick r:id="rId3"/>
              </a:rPr>
              <a:t>http://www.ocme.dhhs.nc.gov/annreport/index.shtml</a:t>
            </a:r>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292386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of unintentional medication/drug poisoning deaths occurred amongst NC residents ages 25-54, males, whites and American Indians. </a:t>
            </a:r>
          </a:p>
          <a:p>
            <a:r>
              <a:rPr lang="en-US" dirty="0"/>
              <a:t>These rates are calculated over a five-year time period (2015-2019). </a:t>
            </a:r>
          </a:p>
          <a:p>
            <a:endParaRPr lang="en-US" dirty="0"/>
          </a:p>
          <a:p>
            <a:endParaRPr lang="en-US" dirty="0"/>
          </a:p>
          <a:p>
            <a:r>
              <a:rPr lang="en-US" dirty="0"/>
              <a:t>Technical Notes: </a:t>
            </a:r>
          </a:p>
          <a:p>
            <a:pPr defTabSz="881390">
              <a:defRPr/>
            </a:pPr>
            <a:r>
              <a:rPr lang="en-US" dirty="0"/>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u="sng" dirty="0">
                <a:hlinkClick r:id="rId3"/>
              </a:rPr>
              <a:t>http://www.ocme.dhhs.nc.gov/annreport/index.shtml</a:t>
            </a: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4097149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shades</a:t>
            </a:r>
            <a:r>
              <a:rPr lang="en-US" baseline="0" dirty="0"/>
              <a:t> the counties of NC based on their respective </a:t>
            </a:r>
            <a:r>
              <a:rPr lang="en-US" b="1" baseline="0" dirty="0"/>
              <a:t>unintentional medication/drug </a:t>
            </a:r>
            <a:r>
              <a:rPr lang="en-US" baseline="0" dirty="0"/>
              <a:t>overdose death rate.  The statewide rate of unintentional medication and drug overdose deaths was 18.5 per 100,000 persons from 2015-2019.  This five-year period was used in order</a:t>
            </a:r>
            <a:r>
              <a:rPr lang="en-US" dirty="0"/>
              <a:t> to provide greater reliability in county-level rate estimates.</a:t>
            </a:r>
          </a:p>
          <a:p>
            <a:endParaRPr lang="en-US" dirty="0"/>
          </a:p>
          <a:p>
            <a:r>
              <a:rPr lang="en-US" dirty="0"/>
              <a:t>In counties with fewer than five deaths, rates were not calculated.  Interpret rates with caution in counties with fewer than 10 deaths.</a:t>
            </a:r>
          </a:p>
          <a:p>
            <a:endParaRPr lang="en-US" dirty="0"/>
          </a:p>
          <a:p>
            <a:r>
              <a:rPr lang="en-US" dirty="0"/>
              <a:t>Technical Notes: </a:t>
            </a:r>
          </a:p>
          <a:p>
            <a:pPr defTabSz="879980">
              <a:defRPr/>
            </a:pPr>
            <a:r>
              <a:rPr lang="en-US" dirty="0"/>
              <a:t>The data provided here are part of the Vital Registry System of the State Center for Health Statistics and have been used to historically track and monitor the drug overdose burden in NC using ICD10 codes. The definitive data on deaths come from the NC Office of the Chief Medical Examiner (OCME). For the most recent data and data on specific drugs, please contact at OCME at </a:t>
            </a:r>
            <a:r>
              <a:rPr lang="en-US" u="sng" dirty="0">
                <a:hlinkClick r:id="rId3"/>
              </a:rPr>
              <a:t>http://www.ocme.dhhs.nc.gov/annreport/index.shtml</a:t>
            </a:r>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2314778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490618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 Col-Chart/Table">
    <p:spTree>
      <p:nvGrpSpPr>
        <p:cNvPr id="1" name=""/>
        <p:cNvGrpSpPr/>
        <p:nvPr/>
      </p:nvGrpSpPr>
      <p:grpSpPr>
        <a:xfrm>
          <a:off x="0" y="0"/>
          <a:ext cx="0" cy="0"/>
          <a:chOff x="0" y="0"/>
          <a:chExt cx="0" cy="0"/>
        </a:xfrm>
      </p:grpSpPr>
      <p:cxnSp>
        <p:nvCxnSpPr>
          <p:cNvPr id="2" name="Straight Connector 1"/>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1575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Slide - Lighthouse, Mountains, Full Logo, Title and Sub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150" y="1985775"/>
            <a:ext cx="1895338" cy="1883383"/>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197649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674368" y="640080"/>
            <a:ext cx="7843267" cy="548640"/>
          </a:xfrm>
        </p:spPr>
        <p:txBody>
          <a:bodyPr>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of Item</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622979" y="0"/>
            <a:ext cx="51390" cy="10787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628650" y="1520825"/>
            <a:ext cx="7888288" cy="4519613"/>
          </a:xfrm>
        </p:spPr>
        <p:txBody>
          <a:bodyPr/>
          <a:lstStyle>
            <a:lvl1pPr>
              <a:lnSpc>
                <a:spcPct val="100000"/>
              </a:lnSpc>
              <a:spcBef>
                <a:spcPts val="1200"/>
              </a:spcBef>
              <a:defRPr sz="2800">
                <a:latin typeface="Franklin Gothic Medium" panose="020B0603020102020204" pitchFamily="34" charset="0"/>
              </a:defRPr>
            </a:lvl1pPr>
            <a:lvl2pPr marL="514350" indent="-171450">
              <a:lnSpc>
                <a:spcPct val="100000"/>
              </a:lnSpc>
              <a:buFont typeface="Franklin Gothic Medium" panose="020B0603020102020204" pitchFamily="34" charset="0"/>
              <a:buChar char="−"/>
              <a:defRPr sz="2400">
                <a:latin typeface="Franklin Gothic Medium" panose="020B0603020102020204" pitchFamily="34" charset="0"/>
              </a:defRPr>
            </a:lvl2pPr>
            <a:lvl3pPr>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Edit Master text styles</a:t>
            </a:r>
          </a:p>
          <a:p>
            <a:pPr lvl="1"/>
            <a:r>
              <a:rPr lang="en-US" dirty="0"/>
              <a:t> Second level</a:t>
            </a:r>
          </a:p>
          <a:p>
            <a:pPr lvl="2"/>
            <a:r>
              <a:rPr lang="en-US" dirty="0"/>
              <a:t>Third level</a:t>
            </a:r>
          </a:p>
        </p:txBody>
      </p:sp>
    </p:spTree>
    <p:extLst>
      <p:ext uri="{BB962C8B-B14F-4D97-AF65-F5344CB8AC3E}">
        <p14:creationId xmlns:p14="http://schemas.microsoft.com/office/powerpoint/2010/main" val="42100056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2" name="Title 1"/>
          <p:cNvSpPr>
            <a:spLocks noGrp="1"/>
          </p:cNvSpPr>
          <p:nvPr>
            <p:ph type="title" hasCustomPrompt="1"/>
          </p:nvPr>
        </p:nvSpPr>
        <p:spPr>
          <a:xfrm>
            <a:off x="630936" y="640080"/>
            <a:ext cx="7886700" cy="548640"/>
          </a:xfrm>
          <a:prstGeom prst="rect">
            <a:avLst/>
          </a:prstGeom>
        </p:spPr>
        <p:txBody>
          <a:bodyPr>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of Item</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6" name="Rectangle 5">
            <a:extLst>
              <a:ext uri="{FF2B5EF4-FFF2-40B4-BE49-F238E27FC236}">
                <a16:creationId xmlns:a16="http://schemas.microsoft.com/office/drawing/2014/main" id="{A4982C14-D6E8-4DC2-8E70-A77C4904A886}"/>
              </a:ext>
            </a:extLst>
          </p:cNvPr>
          <p:cNvSpPr/>
          <p:nvPr userDrawn="1"/>
        </p:nvSpPr>
        <p:spPr>
          <a:xfrm>
            <a:off x="622979" y="0"/>
            <a:ext cx="51390" cy="107878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0">
            <a:extLst>
              <a:ext uri="{FF2B5EF4-FFF2-40B4-BE49-F238E27FC236}">
                <a16:creationId xmlns:a16="http://schemas.microsoft.com/office/drawing/2014/main" id="{681B9B26-849E-4389-8A34-9CBFB3AC9E65}"/>
              </a:ext>
            </a:extLst>
          </p:cNvPr>
          <p:cNvSpPr>
            <a:spLocks noGrp="1"/>
          </p:cNvSpPr>
          <p:nvPr>
            <p:ph type="sldNum" sz="quarter" idx="13"/>
          </p:nvPr>
        </p:nvSpPr>
        <p:spPr>
          <a:xfrm>
            <a:off x="7086600" y="6592387"/>
            <a:ext cx="2057400" cy="265614"/>
          </a:xfrm>
        </p:spPr>
        <p:txBody>
          <a:bodyPr/>
          <a:lstStyle>
            <a:lvl1pPr>
              <a:defRPr sz="1600" b="1">
                <a:solidFill>
                  <a:schemeClr val="bg1"/>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174044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r objec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50E658-114E-4518-9F83-8FC6C529763D}"/>
              </a:ext>
            </a:extLst>
          </p:cNvPr>
          <p:cNvSpPr>
            <a:spLocks noGrp="1"/>
          </p:cNvSpPr>
          <p:nvPr>
            <p:ph sz="quarter" idx="10"/>
          </p:nvPr>
        </p:nvSpPr>
        <p:spPr>
          <a:xfrm>
            <a:off x="120650" y="128588"/>
            <a:ext cx="8885238" cy="6354762"/>
          </a:xfrm>
          <a:prstGeom prst="rect">
            <a:avLst/>
          </a:prstGeom>
        </p:spPr>
        <p:txBody>
          <a:bodyPr>
            <a:normAutofit/>
          </a:bodyPr>
          <a:lstStyle>
            <a:lvl1pPr>
              <a:defRPr sz="2400"/>
            </a:lvl1pPr>
            <a:lvl2pPr marL="514350" indent="-171450">
              <a:buFont typeface="Wingdings" panose="05000000000000000000" pitchFamily="2" charset="2"/>
              <a:buChar char="§"/>
              <a:defRPr sz="2000"/>
            </a:lvl2pPr>
            <a:lvl3pPr marL="857250" indent="-171450">
              <a:buFont typeface="Courier New" panose="02070309020205020404" pitchFamily="49" charset="0"/>
              <a:buChar char="o"/>
              <a:defRPr sz="1600"/>
            </a:lvl3pPr>
            <a:lvl4pPr>
              <a:defRPr sz="1400"/>
            </a:lvl4pPr>
            <a:lvl5pPr marL="1543050" indent="-171450">
              <a:buFont typeface="Wingdings" panose="05000000000000000000" pitchFamily="2" charset="2"/>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C675EA9-2EAB-4C70-890E-635EB5D97009}"/>
              </a:ext>
            </a:extLst>
          </p:cNvPr>
          <p:cNvSpPr/>
          <p:nvPr userDrawn="1"/>
        </p:nvSpPr>
        <p:spPr>
          <a:xfrm>
            <a:off x="0" y="6590653"/>
            <a:ext cx="9144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dirty="0"/>
          </a:p>
        </p:txBody>
      </p:sp>
      <p:sp>
        <p:nvSpPr>
          <p:cNvPr id="8" name="Slide Number Placeholder 10">
            <a:extLst>
              <a:ext uri="{FF2B5EF4-FFF2-40B4-BE49-F238E27FC236}">
                <a16:creationId xmlns:a16="http://schemas.microsoft.com/office/drawing/2014/main" id="{5FC06B2B-BDD9-4B81-9CBC-689E0D09D26C}"/>
              </a:ext>
            </a:extLst>
          </p:cNvPr>
          <p:cNvSpPr>
            <a:spLocks noGrp="1"/>
          </p:cNvSpPr>
          <p:nvPr>
            <p:ph type="sldNum" sz="quarter" idx="13"/>
          </p:nvPr>
        </p:nvSpPr>
        <p:spPr>
          <a:xfrm>
            <a:off x="7086600" y="6592387"/>
            <a:ext cx="2057400" cy="265614"/>
          </a:xfrm>
        </p:spPr>
        <p:txBody>
          <a:bodyPr/>
          <a:lstStyle>
            <a:lvl1pPr>
              <a:defRPr sz="1600" b="1">
                <a:solidFill>
                  <a:schemeClr val="bg1"/>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602958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97D8-52B1-45B9-A0A7-A4F517BF6D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EF59D-2BE7-4B55-B135-975A9935F7EE}"/>
              </a:ext>
            </a:extLst>
          </p:cNvPr>
          <p:cNvSpPr>
            <a:spLocks noGrp="1"/>
          </p:cNvSpPr>
          <p:nvPr>
            <p:ph type="dt" sz="half" idx="10"/>
          </p:nvPr>
        </p:nvSpPr>
        <p:spPr/>
        <p:txBody>
          <a:bodyPr/>
          <a:lstStyle/>
          <a:p>
            <a:fld id="{76BD778E-B6DA-4E36-96C3-714EB5B89917}" type="datetimeFigureOut">
              <a:rPr lang="en-US" smtClean="0"/>
              <a:t>4/16/2021</a:t>
            </a:fld>
            <a:endParaRPr lang="en-US"/>
          </a:p>
        </p:txBody>
      </p:sp>
      <p:sp>
        <p:nvSpPr>
          <p:cNvPr id="4" name="Footer Placeholder 3">
            <a:extLst>
              <a:ext uri="{FF2B5EF4-FFF2-40B4-BE49-F238E27FC236}">
                <a16:creationId xmlns:a16="http://schemas.microsoft.com/office/drawing/2014/main" id="{B1CD5E52-8C4B-4CF3-BE7A-D8AEB2D63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9F9BD4-AE12-4B3A-AE33-42C658B2A2EC}"/>
              </a:ext>
            </a:extLst>
          </p:cNvPr>
          <p:cNvSpPr>
            <a:spLocks noGrp="1"/>
          </p:cNvSpPr>
          <p:nvPr>
            <p:ph type="sldNum" sz="quarter" idx="12"/>
          </p:nvPr>
        </p:nvSpPr>
        <p:spPr/>
        <p:txBody>
          <a:bodyPr/>
          <a:lstStyle/>
          <a:p>
            <a:fld id="{8B27A5A3-39C4-404E-ACC0-05955CF61735}" type="slidenum">
              <a:rPr lang="en-US" smtClean="0"/>
              <a:t>‹#›</a:t>
            </a:fld>
            <a:endParaRPr lang="en-US"/>
          </a:p>
        </p:txBody>
      </p:sp>
    </p:spTree>
    <p:extLst>
      <p:ext uri="{BB962C8B-B14F-4D97-AF65-F5344CB8AC3E}">
        <p14:creationId xmlns:p14="http://schemas.microsoft.com/office/powerpoint/2010/main" val="398273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Color Seal">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7874061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Black Seal">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Tree>
    <p:extLst>
      <p:ext uri="{BB962C8B-B14F-4D97-AF65-F5344CB8AC3E}">
        <p14:creationId xmlns:p14="http://schemas.microsoft.com/office/powerpoint/2010/main" val="253409344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dirty="0"/>
              <a:t>Click to add footnote, reference or source</a:t>
            </a:r>
          </a:p>
        </p:txBody>
      </p:sp>
      <p:cxnSp>
        <p:nvCxnSpPr>
          <p:cNvPr id="18" name="Straight Connector 17"/>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4474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0" i="0">
                <a:latin typeface="Gotham Bold" charset="0"/>
                <a:ea typeface="Gotham Bold" charset="0"/>
                <a:cs typeface="Gotham Bold" charset="0"/>
              </a:defRPr>
            </a:lvl1pPr>
            <a:lvl2pPr marL="576263" indent="-233363">
              <a:lnSpc>
                <a:spcPct val="100000"/>
              </a:lnSpc>
              <a:spcBef>
                <a:spcPts val="0"/>
              </a:spcBef>
              <a:buFont typeface="Franklin Gothic Medium" panose="020B0603020102020204" pitchFamily="34" charset="0"/>
              <a:buChar char="−"/>
              <a:defRPr sz="2000" b="0" i="0">
                <a:latin typeface="Gotham Bold" charset="0"/>
                <a:ea typeface="Gotham Bold" charset="0"/>
                <a:cs typeface="Gotham Bold" charset="0"/>
              </a:defRPr>
            </a:lvl2pPr>
            <a:lvl3pPr marL="973138" indent="-228600">
              <a:lnSpc>
                <a:spcPct val="100000"/>
              </a:lnSpc>
              <a:spcBef>
                <a:spcPts val="0"/>
              </a:spcBef>
              <a:defRPr sz="2000" b="0"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0" i="0" baseline="0">
                <a:latin typeface="Gotham Bold" charset="0"/>
                <a:ea typeface="Gotham Bold" charset="0"/>
                <a:cs typeface="Gotham Bold" charset="0"/>
              </a:defRPr>
            </a:lvl1pPr>
          </a:lstStyle>
          <a:p>
            <a:pPr lvl="0"/>
            <a:r>
              <a:rPr lang="en-US" dirty="0"/>
              <a:t>Click icon below to add table or chart</a:t>
            </a:r>
          </a:p>
        </p:txBody>
      </p:sp>
      <p:cxnSp>
        <p:nvCxnSpPr>
          <p:cNvPr id="7" name="Straight Connector 6"/>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9093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dirty="0"/>
              <a:t>Click icon below to add table or chart</a:t>
            </a:r>
          </a:p>
        </p:txBody>
      </p:sp>
      <p:cxnSp>
        <p:nvCxnSpPr>
          <p:cNvPr id="6" name="Straight Connector 5"/>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56843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cxnSp>
        <p:nvCxnSpPr>
          <p:cNvPr id="11" name="Straight Connector 10"/>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55743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a:latin typeface="Gotham Bold" charset="0"/>
                <a:ea typeface="Gotham Bold" charset="0"/>
                <a:cs typeface="Gotham Bold" charset="0"/>
              </a:defRPr>
            </a:lvl2pPr>
            <a:lvl3pPr>
              <a:defRPr sz="2000" b="0" i="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baseline="0">
                <a:latin typeface="Gotham Bold" charset="0"/>
                <a:ea typeface="Gotham Bold" charset="0"/>
                <a:cs typeface="Gotham Bold" charset="0"/>
              </a:defRPr>
            </a:lvl2pPr>
            <a:lvl3pPr>
              <a:defRPr sz="2000" b="0" i="0" baseline="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6607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8105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NCDHHS, Division of Public Health | Core Overdose Slides | November 2020</a:t>
            </a:r>
          </a:p>
          <a:p>
            <a:endParaRPr lang="en-US" dirty="0"/>
          </a:p>
        </p:txBody>
      </p:sp>
      <p:sp>
        <p:nvSpPr>
          <p:cNvPr id="5" name="Text Placeholder 13"/>
          <p:cNvSpPr txBox="1">
            <a:spLocks/>
          </p:cNvSpPr>
          <p:nvPr/>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mtClean="0"/>
              <a:pPr/>
              <a:t>‹#›</a:t>
            </a:fld>
            <a:endParaRPr lang="en-US" dirty="0"/>
          </a:p>
        </p:txBody>
      </p:sp>
    </p:spTree>
    <p:extLst>
      <p:ext uri="{BB962C8B-B14F-4D97-AF65-F5344CB8AC3E}">
        <p14:creationId xmlns:p14="http://schemas.microsoft.com/office/powerpoint/2010/main" val="191269790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97" r:id="rId13"/>
    <p:sldLayoutId id="2147483698" r:id="rId14"/>
  </p:sldLayoutIdLst>
  <p:hf sldNum="0" hdr="0" ft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E1D65C-9EB8-4C88-B9AC-226C5946EE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78563-E31C-422F-B748-A0606D92552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97282-385C-4F6B-B45F-F44AE345DE2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BD778E-B6DA-4E36-96C3-714EB5B89917}" type="datetimeFigureOut">
              <a:rPr lang="en-US" smtClean="0"/>
              <a:t>4/16/2021</a:t>
            </a:fld>
            <a:endParaRPr lang="en-US"/>
          </a:p>
        </p:txBody>
      </p:sp>
      <p:sp>
        <p:nvSpPr>
          <p:cNvPr id="5" name="Footer Placeholder 4">
            <a:extLst>
              <a:ext uri="{FF2B5EF4-FFF2-40B4-BE49-F238E27FC236}">
                <a16:creationId xmlns:a16="http://schemas.microsoft.com/office/drawing/2014/main" id="{561F3A68-3478-4B17-BC06-D2C088B8D5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372260-6439-43D4-8018-9C75FBDA8F6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27A5A3-39C4-404E-ACC0-05955CF61735}" type="slidenum">
              <a:rPr lang="en-US" smtClean="0"/>
              <a:t>‹#›</a:t>
            </a:fld>
            <a:endParaRPr lang="en-US"/>
          </a:p>
        </p:txBody>
      </p:sp>
    </p:spTree>
    <p:extLst>
      <p:ext uri="{BB962C8B-B14F-4D97-AF65-F5344CB8AC3E}">
        <p14:creationId xmlns:p14="http://schemas.microsoft.com/office/powerpoint/2010/main" val="914000232"/>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1D9C01-1A78-40BE-A798-FCE352BF289B}"/>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7A4C6EEC-FB55-4664-96E5-AC3FEE9D3BA3}"/>
              </a:ext>
            </a:extLst>
          </p:cNvPr>
          <p:cNvSpPr>
            <a:spLocks noGrp="1"/>
          </p:cNvSpPr>
          <p:nvPr>
            <p:ph type="body" sz="quarter" idx="11"/>
          </p:nvPr>
        </p:nvSpPr>
        <p:spPr/>
        <p:txBody>
          <a:bodyPr/>
          <a:lstStyle/>
          <a:p>
            <a:endParaRPr lang="en-US"/>
          </a:p>
        </p:txBody>
      </p:sp>
      <p:sp>
        <p:nvSpPr>
          <p:cNvPr id="11" name="Text Placeholder 10">
            <a:extLst>
              <a:ext uri="{FF2B5EF4-FFF2-40B4-BE49-F238E27FC236}">
                <a16:creationId xmlns:a16="http://schemas.microsoft.com/office/drawing/2014/main" id="{99B4265A-5EA3-4366-8834-F155369B6FE5}"/>
              </a:ext>
            </a:extLst>
          </p:cNvPr>
          <p:cNvSpPr>
            <a:spLocks noGrp="1"/>
          </p:cNvSpPr>
          <p:nvPr>
            <p:ph type="body" sz="quarter" idx="12"/>
          </p:nvPr>
        </p:nvSpPr>
        <p:spPr/>
        <p:txBody>
          <a:bodyPr/>
          <a:lstStyle/>
          <a:p>
            <a:endParaRPr lang="en-US"/>
          </a:p>
        </p:txBody>
      </p:sp>
      <p:pic>
        <p:nvPicPr>
          <p:cNvPr id="12" name="Picture 11">
            <a:extLst>
              <a:ext uri="{FF2B5EF4-FFF2-40B4-BE49-F238E27FC236}">
                <a16:creationId xmlns:a16="http://schemas.microsoft.com/office/drawing/2014/main" id="{BD394902-9467-4781-8EF4-80B2F83E5E9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5136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C169DB-50E6-4E51-9410-DE2D8D1C0B23}"/>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11EA5093-55D2-4A38-867D-2D0E29EE1DCB}"/>
              </a:ext>
            </a:extLst>
          </p:cNvPr>
          <p:cNvSpPr>
            <a:spLocks noGrp="1"/>
          </p:cNvSpPr>
          <p:nvPr>
            <p:ph type="body" sz="quarter" idx="10"/>
          </p:nvPr>
        </p:nvSpPr>
        <p:spPr/>
        <p:txBody>
          <a:bodyPr/>
          <a:lstStyle/>
          <a:p>
            <a:endParaRPr lang="en-US"/>
          </a:p>
        </p:txBody>
      </p:sp>
      <p:pic>
        <p:nvPicPr>
          <p:cNvPr id="12" name="Picture 11">
            <a:extLst>
              <a:ext uri="{FF2B5EF4-FFF2-40B4-BE49-F238E27FC236}">
                <a16:creationId xmlns:a16="http://schemas.microsoft.com/office/drawing/2014/main" id="{390A2587-3C89-4A78-8408-A3BE568C948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3841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8E8D03-BB51-444E-A0EC-124C1037C5A5}"/>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37448F66-1D38-4C45-959A-B898E21DCFD3}"/>
              </a:ext>
            </a:extLst>
          </p:cNvPr>
          <p:cNvSpPr>
            <a:spLocks noGrp="1"/>
          </p:cNvSpPr>
          <p:nvPr>
            <p:ph type="body" sz="quarter" idx="10"/>
          </p:nvPr>
        </p:nvSpPr>
        <p:spPr/>
        <p:txBody>
          <a:bodyPr/>
          <a:lstStyle/>
          <a:p>
            <a:endParaRPr lang="en-US"/>
          </a:p>
        </p:txBody>
      </p:sp>
      <p:pic>
        <p:nvPicPr>
          <p:cNvPr id="10" name="Picture 9">
            <a:extLst>
              <a:ext uri="{FF2B5EF4-FFF2-40B4-BE49-F238E27FC236}">
                <a16:creationId xmlns:a16="http://schemas.microsoft.com/office/drawing/2014/main" id="{D2BBDB9A-D22B-4176-8A6E-7D4AFDB75D6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8689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8A5357A-C548-4C5A-B8BC-97F9AFC0C02B}"/>
              </a:ext>
            </a:extLst>
          </p:cNvPr>
          <p:cNvSpPr>
            <a:spLocks noGrp="1"/>
          </p:cNvSpPr>
          <p:nvPr>
            <p:ph type="body" sz="quarter" idx="11"/>
          </p:nvPr>
        </p:nvSpPr>
        <p:spPr/>
        <p:txBody>
          <a:bodyPr/>
          <a:lstStyle/>
          <a:p>
            <a:endParaRPr lang="en-US"/>
          </a:p>
        </p:txBody>
      </p:sp>
      <p:sp>
        <p:nvSpPr>
          <p:cNvPr id="13" name="Title 12">
            <a:extLst>
              <a:ext uri="{FF2B5EF4-FFF2-40B4-BE49-F238E27FC236}">
                <a16:creationId xmlns:a16="http://schemas.microsoft.com/office/drawing/2014/main" id="{CA9582B3-4249-4134-8F04-A419F9766F75}"/>
              </a:ext>
            </a:extLst>
          </p:cNvPr>
          <p:cNvSpPr>
            <a:spLocks noGrp="1"/>
          </p:cNvSpPr>
          <p:nvPr>
            <p:ph type="title"/>
          </p:nvPr>
        </p:nvSpPr>
        <p:spPr/>
        <p:txBody>
          <a:bodyPr/>
          <a:lstStyle/>
          <a:p>
            <a:endParaRPr lang="en-US"/>
          </a:p>
        </p:txBody>
      </p:sp>
      <p:pic>
        <p:nvPicPr>
          <p:cNvPr id="14" name="Picture 13">
            <a:extLst>
              <a:ext uri="{FF2B5EF4-FFF2-40B4-BE49-F238E27FC236}">
                <a16:creationId xmlns:a16="http://schemas.microsoft.com/office/drawing/2014/main" id="{5156CBF0-B169-40EF-909E-7D682391E3C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6216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72DF4D-A522-44E6-99D1-166411B57CB1}"/>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02613AA1-D7AA-46AF-81DF-1832D4ABF00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8956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AD1AC1-5D8B-46F4-B942-9633A0EA7DC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6627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86F847-7F33-4987-BD24-0C6981E95719}"/>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C2D31562-52E3-4B93-BD1A-13BD9E761769}"/>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4A5E500F-0C99-4710-B3AE-DABFD450D24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1680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117552-44D0-4581-AF6A-D5D5C2DBCA41}"/>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351D1FE1-C0E6-495B-BC34-AA33207047D0}"/>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84F34720-E494-49E3-BE79-DD55D2DD55C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7378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DAFF24-0C23-447F-912D-6E98206B9763}"/>
              </a:ext>
            </a:extLst>
          </p:cNvPr>
          <p:cNvSpPr>
            <a:spLocks noGrp="1"/>
          </p:cNvSpPr>
          <p:nvPr>
            <p:ph type="body" sz="quarter" idx="11"/>
          </p:nvPr>
        </p:nvSpPr>
        <p:spPr/>
        <p:txBody>
          <a:bodyPr/>
          <a:lstStyle/>
          <a:p>
            <a:endParaRPr lang="en-US"/>
          </a:p>
        </p:txBody>
      </p:sp>
      <p:sp>
        <p:nvSpPr>
          <p:cNvPr id="6" name="Title 5">
            <a:extLst>
              <a:ext uri="{FF2B5EF4-FFF2-40B4-BE49-F238E27FC236}">
                <a16:creationId xmlns:a16="http://schemas.microsoft.com/office/drawing/2014/main" id="{198967F6-9565-4B95-8050-D73A01EC4CD0}"/>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F31BB914-4E33-4B83-A99A-9FF4A719E40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6074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28334B7-E7A3-4533-A201-6B6E31E1043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03285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B2E0EC-B337-4F96-AEBB-33DDC495FE03}"/>
              </a:ext>
            </a:extLst>
          </p:cNvPr>
          <p:cNvSpPr>
            <a:spLocks noGrp="1"/>
          </p:cNvSpPr>
          <p:nvPr>
            <p:ph type="body" sz="quarter" idx="11"/>
          </p:nvPr>
        </p:nvSpPr>
        <p:spPr/>
        <p:txBody>
          <a:bodyPr/>
          <a:lstStyle/>
          <a:p>
            <a:endParaRPr lang="en-US"/>
          </a:p>
        </p:txBody>
      </p:sp>
      <p:sp>
        <p:nvSpPr>
          <p:cNvPr id="9" name="Title 8">
            <a:extLst>
              <a:ext uri="{FF2B5EF4-FFF2-40B4-BE49-F238E27FC236}">
                <a16:creationId xmlns:a16="http://schemas.microsoft.com/office/drawing/2014/main" id="{58B324DE-4470-404A-B03B-3EF5646A3E90}"/>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F822A111-B68B-4D43-A4A0-73B7FCB508B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365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93BFBE-65F9-47AE-A039-73120D927B2E}"/>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059A94F2-8E84-4201-AE44-FB9C788EF0FE}"/>
              </a:ext>
            </a:extLst>
          </p:cNvPr>
          <p:cNvSpPr>
            <a:spLocks noGrp="1"/>
          </p:cNvSpPr>
          <p:nvPr>
            <p:ph type="body" sz="quarter" idx="10"/>
          </p:nvPr>
        </p:nvSpPr>
        <p:spPr/>
        <p:txBody>
          <a:bodyPr/>
          <a:lstStyle/>
          <a:p>
            <a:endParaRPr lang="en-US"/>
          </a:p>
        </p:txBody>
      </p:sp>
      <p:pic>
        <p:nvPicPr>
          <p:cNvPr id="6" name="Picture 5">
            <a:extLst>
              <a:ext uri="{FF2B5EF4-FFF2-40B4-BE49-F238E27FC236}">
                <a16:creationId xmlns:a16="http://schemas.microsoft.com/office/drawing/2014/main" id="{3B31B89A-D07B-47F7-A7E8-C19B5FE34C8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8671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6817D-48A5-4C46-95EF-69433B42D381}"/>
              </a:ext>
            </a:extLst>
          </p:cNvPr>
          <p:cNvPicPr>
            <a:picLocks noChangeAspect="1"/>
          </p:cNvPicPr>
          <p:nvPr/>
        </p:nvPicPr>
        <p:blipFill>
          <a:blip r:embed="rId3"/>
          <a:stretch>
            <a:fillRect/>
          </a:stretch>
        </p:blipFill>
        <p:spPr>
          <a:xfrm>
            <a:off x="0" y="363309"/>
            <a:ext cx="9449324" cy="6407881"/>
          </a:xfrm>
          <a:prstGeom prst="rect">
            <a:avLst/>
          </a:prstGeom>
        </p:spPr>
      </p:pic>
    </p:spTree>
    <p:extLst>
      <p:ext uri="{BB962C8B-B14F-4D97-AF65-F5344CB8AC3E}">
        <p14:creationId xmlns:p14="http://schemas.microsoft.com/office/powerpoint/2010/main" val="241237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B67B90-D63B-4D55-9747-2A4A5D21EB36}"/>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354E26AA-6FD5-4862-A16C-5D443B0959DF}"/>
              </a:ext>
            </a:extLst>
          </p:cNvPr>
          <p:cNvSpPr>
            <a:spLocks noGrp="1"/>
          </p:cNvSpPr>
          <p:nvPr>
            <p:ph type="body" sz="quarter" idx="11"/>
          </p:nvPr>
        </p:nvSpPr>
        <p:spPr/>
        <p:txBody>
          <a:bodyPr/>
          <a:lstStyle/>
          <a:p>
            <a:endParaRPr lang="en-US"/>
          </a:p>
        </p:txBody>
      </p:sp>
      <p:pic>
        <p:nvPicPr>
          <p:cNvPr id="11" name="Picture 10">
            <a:extLst>
              <a:ext uri="{FF2B5EF4-FFF2-40B4-BE49-F238E27FC236}">
                <a16:creationId xmlns:a16="http://schemas.microsoft.com/office/drawing/2014/main" id="{30763EDE-A481-48F9-8AA2-F4F0920AED0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4901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98D02-FAC0-4381-9EEF-6B9DBA535353}"/>
              </a:ext>
            </a:extLst>
          </p:cNvPr>
          <p:cNvSpPr>
            <a:spLocks noGrp="1"/>
          </p:cNvSpPr>
          <p:nvPr>
            <p:ph type="title"/>
          </p:nvPr>
        </p:nvSpPr>
        <p:spPr/>
        <p:txBody>
          <a:bodyPr/>
          <a:lstStyle/>
          <a:p>
            <a:endParaRPr lang="en-US"/>
          </a:p>
        </p:txBody>
      </p:sp>
      <p:pic>
        <p:nvPicPr>
          <p:cNvPr id="13" name="Picture 12">
            <a:extLst>
              <a:ext uri="{FF2B5EF4-FFF2-40B4-BE49-F238E27FC236}">
                <a16:creationId xmlns:a16="http://schemas.microsoft.com/office/drawing/2014/main" id="{9985DC86-0026-4E10-8229-8E8F8B16BFD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6817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5A8A62-D788-486E-A104-4AEC53B0440B}"/>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2D080DB3-1C81-4D48-B832-042139CA9095}"/>
              </a:ext>
            </a:extLst>
          </p:cNvPr>
          <p:cNvSpPr>
            <a:spLocks noGrp="1"/>
          </p:cNvSpPr>
          <p:nvPr>
            <p:ph type="body" sz="quarter" idx="11"/>
          </p:nvPr>
        </p:nvSpPr>
        <p:spPr/>
        <p:txBody>
          <a:bodyPr/>
          <a:lstStyle/>
          <a:p>
            <a:endParaRPr lang="en-US"/>
          </a:p>
        </p:txBody>
      </p:sp>
      <p:pic>
        <p:nvPicPr>
          <p:cNvPr id="11" name="Picture 10">
            <a:extLst>
              <a:ext uri="{FF2B5EF4-FFF2-40B4-BE49-F238E27FC236}">
                <a16:creationId xmlns:a16="http://schemas.microsoft.com/office/drawing/2014/main" id="{BA7FCFB7-3FF9-4BAD-BACE-824E5657CFB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1765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E5C76A-E8C1-4702-BA38-C5CE49B4B2E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8891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9456E6-A60B-4FA4-87AF-E94C673531C8}"/>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81C6D1D8-9818-41A9-BD0C-8A11729ECA4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15367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FA7C2B-7BA9-47E6-A27F-22E6823E02DE}"/>
              </a:ext>
            </a:extLst>
          </p:cNvPr>
          <p:cNvSpPr>
            <a:spLocks noGrp="1"/>
          </p:cNvSpPr>
          <p:nvPr>
            <p:ph type="title"/>
          </p:nvPr>
        </p:nvSpPr>
        <p:spPr/>
        <p:txBody>
          <a:bodyPr>
            <a:normAutofit fontScale="90000"/>
          </a:bodyPr>
          <a:lstStyle/>
          <a:p>
            <a:pPr lvl="0" defTabSz="914400">
              <a:lnSpc>
                <a:spcPct val="100000"/>
              </a:lnSpc>
              <a:spcBef>
                <a:spcPts val="0"/>
              </a:spcBef>
            </a:pPr>
            <a:r>
              <a:rPr lang="en-US" sz="2600" b="0">
                <a:solidFill>
                  <a:schemeClr val="accent3">
                    <a:lumMod val="75000"/>
                  </a:schemeClr>
                </a:solidFill>
                <a:latin typeface="Calibri" panose="020F0502020204030204"/>
                <a:ea typeface="+mn-ea"/>
                <a:cs typeface="+mn-cs"/>
              </a:rPr>
              <a:t>Reduce supply of illicit opioids: In 2019, 88% of unintentional </a:t>
            </a:r>
            <a:br>
              <a:rPr lang="en-US" sz="2600" b="0">
                <a:solidFill>
                  <a:schemeClr val="accent3">
                    <a:lumMod val="75000"/>
                  </a:schemeClr>
                </a:solidFill>
                <a:latin typeface="Calibri" panose="020F0502020204030204"/>
                <a:ea typeface="+mn-ea"/>
                <a:cs typeface="+mn-cs"/>
              </a:rPr>
            </a:br>
            <a:r>
              <a:rPr lang="en-US" sz="2600" b="0">
                <a:solidFill>
                  <a:schemeClr val="accent3">
                    <a:lumMod val="75000"/>
                  </a:schemeClr>
                </a:solidFill>
                <a:latin typeface="Calibri" panose="020F0502020204030204"/>
                <a:ea typeface="+mn-ea"/>
                <a:cs typeface="+mn-cs"/>
              </a:rPr>
              <a:t>opioid overdose deaths involved an illicit opioid*</a:t>
            </a:r>
            <a:br>
              <a:rPr lang="en-US" sz="2800" b="0">
                <a:solidFill>
                  <a:schemeClr val="accent3">
                    <a:lumMod val="75000"/>
                  </a:schemeClr>
                </a:solidFill>
                <a:latin typeface="Calibri" panose="020F0502020204030204"/>
                <a:ea typeface="+mn-ea"/>
                <a:cs typeface="+mn-cs"/>
              </a:rPr>
            </a:br>
            <a:endParaRPr lang="en-US" dirty="0">
              <a:solidFill>
                <a:schemeClr val="accent3">
                  <a:lumMod val="75000"/>
                </a:schemeClr>
              </a:solidFill>
            </a:endParaRPr>
          </a:p>
        </p:txBody>
      </p:sp>
      <p:pic>
        <p:nvPicPr>
          <p:cNvPr id="6" name="Picture 5">
            <a:extLst>
              <a:ext uri="{FF2B5EF4-FFF2-40B4-BE49-F238E27FC236}">
                <a16:creationId xmlns:a16="http://schemas.microsoft.com/office/drawing/2014/main" id="{A68B60AD-9C7C-4CD3-9855-9755C554486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47632556"/>
      </p:ext>
    </p:extLst>
  </p:cSld>
  <p:clrMapOvr>
    <a:masterClrMapping/>
  </p:clrMapOvr>
  <mc:AlternateContent xmlns:mc="http://schemas.openxmlformats.org/markup-compatibility/2006" xmlns:p14="http://schemas.microsoft.com/office/powerpoint/2010/main">
    <mc:Choice Requires="p14">
      <p:transition spd="slow" p14:dur="2000" advTm="23486"/>
    </mc:Choice>
    <mc:Fallback xmlns="">
      <p:transition spd="slow" advTm="2348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1D75A0-3BE3-4913-BF35-2949BEF2BC3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B1DB867-D64B-41B7-B4AF-711B5F9A405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89595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66FD27-4D15-4B27-88B1-81AA6C70F9A9}"/>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516B3E41-96DF-4430-AD51-D348499D5709}"/>
              </a:ext>
            </a:extLst>
          </p:cNvPr>
          <p:cNvSpPr>
            <a:spLocks noGrp="1"/>
          </p:cNvSpPr>
          <p:nvPr>
            <p:ph type="body" sz="quarter" idx="11"/>
          </p:nvPr>
        </p:nvSpPr>
        <p:spPr/>
        <p:txBody>
          <a:bodyPr/>
          <a:lstStyle/>
          <a:p>
            <a:endParaRPr lang="en-US"/>
          </a:p>
        </p:txBody>
      </p:sp>
      <p:pic>
        <p:nvPicPr>
          <p:cNvPr id="14" name="Picture 13">
            <a:extLst>
              <a:ext uri="{FF2B5EF4-FFF2-40B4-BE49-F238E27FC236}">
                <a16:creationId xmlns:a16="http://schemas.microsoft.com/office/drawing/2014/main" id="{B3745691-8D28-4140-8A03-B2B1EE7D3A0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65106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3811DB-D662-47E8-8B2C-37EF1E227AF9}"/>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0D099B3C-5DEB-4F65-8514-385D616C79DB}"/>
              </a:ext>
            </a:extLst>
          </p:cNvPr>
          <p:cNvSpPr>
            <a:spLocks noGrp="1"/>
          </p:cNvSpPr>
          <p:nvPr>
            <p:ph type="body" sz="quarter" idx="11"/>
          </p:nvPr>
        </p:nvSpPr>
        <p:spPr/>
        <p:txBody>
          <a:bodyPr/>
          <a:lstStyle/>
          <a:p>
            <a:endParaRPr lang="en-US"/>
          </a:p>
        </p:txBody>
      </p:sp>
      <p:pic>
        <p:nvPicPr>
          <p:cNvPr id="13" name="Picture 12">
            <a:extLst>
              <a:ext uri="{FF2B5EF4-FFF2-40B4-BE49-F238E27FC236}">
                <a16:creationId xmlns:a16="http://schemas.microsoft.com/office/drawing/2014/main" id="{B8BAADDB-764D-4AEC-9BE4-6947D2E5965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2364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0D48FB-8859-44AA-8E59-42879B5A9E24}"/>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C3719CD2-831C-4807-AF98-5A3CD3BF9A7F}"/>
              </a:ext>
            </a:extLst>
          </p:cNvPr>
          <p:cNvSpPr>
            <a:spLocks noGrp="1"/>
          </p:cNvSpPr>
          <p:nvPr>
            <p:ph type="body" sz="quarter" idx="10"/>
          </p:nvPr>
        </p:nvSpPr>
        <p:spPr/>
        <p:txBody>
          <a:bodyPr/>
          <a:lstStyle/>
          <a:p>
            <a:endParaRPr lang="en-US"/>
          </a:p>
        </p:txBody>
      </p:sp>
      <p:pic>
        <p:nvPicPr>
          <p:cNvPr id="8" name="Picture 7">
            <a:extLst>
              <a:ext uri="{FF2B5EF4-FFF2-40B4-BE49-F238E27FC236}">
                <a16:creationId xmlns:a16="http://schemas.microsoft.com/office/drawing/2014/main" id="{DAC08EE4-877B-4304-A08B-32EC956EE05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34040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541665-A716-4A3D-9006-74788096DCB4}"/>
              </a:ext>
            </a:extLst>
          </p:cNvPr>
          <p:cNvSpPr>
            <a:spLocks noGrp="1"/>
          </p:cNvSpPr>
          <p:nvPr>
            <p:ph type="title"/>
          </p:nvPr>
        </p:nvSpPr>
        <p:spPr/>
        <p:txBody>
          <a:bodyPr/>
          <a:lstStyle/>
          <a:p>
            <a:endParaRPr lang="en-US"/>
          </a:p>
        </p:txBody>
      </p:sp>
      <p:sp>
        <p:nvSpPr>
          <p:cNvPr id="12" name="Text Placeholder 11">
            <a:extLst>
              <a:ext uri="{FF2B5EF4-FFF2-40B4-BE49-F238E27FC236}">
                <a16:creationId xmlns:a16="http://schemas.microsoft.com/office/drawing/2014/main" id="{95023752-154C-42EA-8A2C-63A1FFD23AB3}"/>
              </a:ext>
            </a:extLst>
          </p:cNvPr>
          <p:cNvSpPr>
            <a:spLocks noGrp="1"/>
          </p:cNvSpPr>
          <p:nvPr>
            <p:ph type="body" sz="quarter" idx="11"/>
          </p:nvPr>
        </p:nvSpPr>
        <p:spPr/>
        <p:txBody>
          <a:bodyPr/>
          <a:lstStyle/>
          <a:p>
            <a:endParaRPr lang="en-US"/>
          </a:p>
        </p:txBody>
      </p:sp>
      <p:pic>
        <p:nvPicPr>
          <p:cNvPr id="13" name="Picture 12">
            <a:extLst>
              <a:ext uri="{FF2B5EF4-FFF2-40B4-BE49-F238E27FC236}">
                <a16:creationId xmlns:a16="http://schemas.microsoft.com/office/drawing/2014/main" id="{A29FB67E-3211-4A47-A8E0-86D8AA9247E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3843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E1D345-530A-49BB-AA3F-A9EE58DA0E20}"/>
              </a:ext>
            </a:extLst>
          </p:cNvPr>
          <p:cNvSpPr>
            <a:spLocks noGrp="1"/>
          </p:cNvSpPr>
          <p:nvPr>
            <p:ph type="title"/>
          </p:nvPr>
        </p:nvSpPr>
        <p:spPr/>
        <p:txBody>
          <a:bodyPr/>
          <a:lstStyle/>
          <a:p>
            <a:endParaRPr lang="en-US"/>
          </a:p>
        </p:txBody>
      </p:sp>
      <p:pic>
        <p:nvPicPr>
          <p:cNvPr id="12" name="Picture 11">
            <a:extLst>
              <a:ext uri="{FF2B5EF4-FFF2-40B4-BE49-F238E27FC236}">
                <a16:creationId xmlns:a16="http://schemas.microsoft.com/office/drawing/2014/main" id="{717B203D-9532-4783-A529-7353D4797EA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17068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3A1D86-0AA6-4B74-9789-05E4129DA00E}"/>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10C530B1-92E5-4F58-9552-01DDC950453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43787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5DD989-0D4C-4E93-A6B0-F577F8843A39}"/>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DB1BE4B9-16EB-4B14-8320-A992A8D4372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69654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F5BCC-030B-4912-835B-CB64A312B7E1}"/>
              </a:ext>
            </a:extLst>
          </p:cNvPr>
          <p:cNvSpPr>
            <a:spLocks noGrp="1"/>
          </p:cNvSpPr>
          <p:nvPr>
            <p:ph type="title"/>
          </p:nvPr>
        </p:nvSpPr>
        <p:spPr/>
        <p:txBody>
          <a:bodyPr/>
          <a:lstStyle/>
          <a:p>
            <a:endParaRPr lang="en-US"/>
          </a:p>
        </p:txBody>
      </p:sp>
      <p:pic>
        <p:nvPicPr>
          <p:cNvPr id="11" name="Picture 10">
            <a:extLst>
              <a:ext uri="{FF2B5EF4-FFF2-40B4-BE49-F238E27FC236}">
                <a16:creationId xmlns:a16="http://schemas.microsoft.com/office/drawing/2014/main" id="{67F52D19-ACD0-4045-96C4-52BE908AA36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9239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8690D8-8C86-490F-B0CB-0E63D897E77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2408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122FE-8CBE-45E7-9400-F59E2827EC9F}"/>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C30E9C7A-1D9C-49AC-8769-F47D26929A8F}"/>
              </a:ext>
            </a:extLst>
          </p:cNvPr>
          <p:cNvSpPr>
            <a:spLocks noGrp="1"/>
          </p:cNvSpPr>
          <p:nvPr>
            <p:ph type="body" sz="quarter" idx="11"/>
          </p:nvPr>
        </p:nvSpPr>
        <p:spPr/>
        <p:txBody>
          <a:bodyPr/>
          <a:lstStyle/>
          <a:p>
            <a:endParaRPr lang="en-US"/>
          </a:p>
        </p:txBody>
      </p:sp>
      <p:pic>
        <p:nvPicPr>
          <p:cNvPr id="15" name="Picture 14">
            <a:extLst>
              <a:ext uri="{FF2B5EF4-FFF2-40B4-BE49-F238E27FC236}">
                <a16:creationId xmlns:a16="http://schemas.microsoft.com/office/drawing/2014/main" id="{F550B7B2-43F4-461A-8E6F-29947573F1A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9500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A832B-C2D5-4FC0-8910-8AAEFBE142AA}"/>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079263CC-E6CA-41E1-9BDF-8AD0404099E6}"/>
              </a:ext>
            </a:extLst>
          </p:cNvPr>
          <p:cNvSpPr>
            <a:spLocks noGrp="1"/>
          </p:cNvSpPr>
          <p:nvPr>
            <p:ph type="body" sz="quarter" idx="11"/>
          </p:nvPr>
        </p:nvSpPr>
        <p:spPr/>
        <p:txBody>
          <a:bodyPr/>
          <a:lstStyle/>
          <a:p>
            <a:endParaRPr lang="en-US"/>
          </a:p>
        </p:txBody>
      </p:sp>
      <p:pic>
        <p:nvPicPr>
          <p:cNvPr id="11" name="Picture 10">
            <a:extLst>
              <a:ext uri="{FF2B5EF4-FFF2-40B4-BE49-F238E27FC236}">
                <a16:creationId xmlns:a16="http://schemas.microsoft.com/office/drawing/2014/main" id="{F4365A26-AE90-470E-826F-4017E0ED7AD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9926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4E31E-A565-4455-B9D8-AE00DA41F7E2}"/>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5E6070DE-29B5-42B2-88CC-7CF152D627A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6874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6E65EC-29FF-4827-B071-AECE6413520A}"/>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3345051A-95A9-4F1C-BC8F-5474E1A02990}"/>
              </a:ext>
            </a:extLst>
          </p:cNvPr>
          <p:cNvSpPr>
            <a:spLocks noGrp="1"/>
          </p:cNvSpPr>
          <p:nvPr>
            <p:ph type="body" sz="quarter" idx="11"/>
          </p:nvPr>
        </p:nvSpPr>
        <p:spPr/>
        <p:txBody>
          <a:bodyPr/>
          <a:lstStyle/>
          <a:p>
            <a:endParaRPr lang="en-US"/>
          </a:p>
        </p:txBody>
      </p:sp>
      <p:pic>
        <p:nvPicPr>
          <p:cNvPr id="11" name="Picture 10">
            <a:extLst>
              <a:ext uri="{FF2B5EF4-FFF2-40B4-BE49-F238E27FC236}">
                <a16:creationId xmlns:a16="http://schemas.microsoft.com/office/drawing/2014/main" id="{07DAE636-3778-4C1C-B633-DB91CB9FBD0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7900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E48301-F054-4458-A10C-DF4101B24641}"/>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614F46A3-2363-4C79-832A-208CAB9F5CCA}"/>
              </a:ext>
            </a:extLst>
          </p:cNvPr>
          <p:cNvSpPr>
            <a:spLocks noGrp="1"/>
          </p:cNvSpPr>
          <p:nvPr>
            <p:ph type="body" sz="quarter" idx="11"/>
          </p:nvPr>
        </p:nvSpPr>
        <p:spPr/>
        <p:txBody>
          <a:bodyPr/>
          <a:lstStyle/>
          <a:p>
            <a:endParaRPr lang="en-US"/>
          </a:p>
        </p:txBody>
      </p:sp>
      <p:pic>
        <p:nvPicPr>
          <p:cNvPr id="11" name="Picture 10">
            <a:extLst>
              <a:ext uri="{FF2B5EF4-FFF2-40B4-BE49-F238E27FC236}">
                <a16:creationId xmlns:a16="http://schemas.microsoft.com/office/drawing/2014/main" id="{2481D7FB-842C-401A-961F-DD47D3AD421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48291340"/>
      </p:ext>
    </p:extLst>
  </p:cSld>
  <p:clrMapOvr>
    <a:masterClrMapping/>
  </p:clrMapOvr>
</p:sld>
</file>

<file path=ppt/theme/theme1.xml><?xml version="1.0" encoding="utf-8"?>
<a:theme xmlns:a="http://schemas.openxmlformats.org/drawingml/2006/main" name="Template_2018">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2018" id="{DDB039D0-A906-42EB-94D3-FE18E9A2FD62}" vid="{56DB6A63-0D83-4475-8BA5-E855D1CAF5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33972</TotalTime>
  <Words>4861</Words>
  <Application>Microsoft Office PowerPoint</Application>
  <PresentationFormat>On-screen Show (4:3)</PresentationFormat>
  <Paragraphs>213</Paragraphs>
  <Slides>34</Slides>
  <Notes>34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Arial</vt:lpstr>
      <vt:lpstr>Calibri</vt:lpstr>
      <vt:lpstr>Calibri Light</vt:lpstr>
      <vt:lpstr>Courier New</vt:lpstr>
      <vt:lpstr>Franklin Gothic Demi Cond</vt:lpstr>
      <vt:lpstr>Franklin Gothic Medium</vt:lpstr>
      <vt:lpstr>Franklin Gothic Medium Cond</vt:lpstr>
      <vt:lpstr>Gotham Bold</vt:lpstr>
      <vt:lpstr>Helvetica</vt:lpstr>
      <vt:lpstr>Segoe UI</vt:lpstr>
      <vt:lpstr>Wingdings</vt:lpstr>
      <vt:lpstr>Template_2018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Reduce supply of illicit opioids: In 2019, 88% of unintentional  opioid overdose deaths involved an illicit opioid*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Beth Cox</dc:creator>
  <cp:lastModifiedBy>Shamasunder, Sindhu</cp:lastModifiedBy>
  <cp:revision>1096</cp:revision>
  <cp:lastPrinted>2020-12-23T05:00:03Z</cp:lastPrinted>
  <dcterms:created xsi:type="dcterms:W3CDTF">2015-07-07T20:02:11Z</dcterms:created>
  <dcterms:modified xsi:type="dcterms:W3CDTF">2021-04-16T14:33:13Z</dcterms:modified>
  <cp:contentStatus/>
</cp:coreProperties>
</file>